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5"/>
  </p:notesMasterIdLst>
  <p:sldIdLst>
    <p:sldId id="256" r:id="rId2"/>
    <p:sldId id="394" r:id="rId3"/>
    <p:sldId id="395" r:id="rId4"/>
    <p:sldId id="340" r:id="rId5"/>
    <p:sldId id="396" r:id="rId6"/>
    <p:sldId id="260" r:id="rId7"/>
    <p:sldId id="262" r:id="rId8"/>
    <p:sldId id="326" r:id="rId9"/>
    <p:sldId id="327" r:id="rId10"/>
    <p:sldId id="328" r:id="rId11"/>
    <p:sldId id="263" r:id="rId12"/>
    <p:sldId id="264" r:id="rId13"/>
    <p:sldId id="266" r:id="rId14"/>
    <p:sldId id="334" r:id="rId15"/>
    <p:sldId id="267" r:id="rId16"/>
    <p:sldId id="268" r:id="rId17"/>
    <p:sldId id="269" r:id="rId18"/>
    <p:sldId id="270" r:id="rId19"/>
    <p:sldId id="272" r:id="rId20"/>
    <p:sldId id="273" r:id="rId21"/>
    <p:sldId id="397" r:id="rId22"/>
    <p:sldId id="275" r:id="rId23"/>
    <p:sldId id="276" r:id="rId24"/>
    <p:sldId id="277" r:id="rId25"/>
    <p:sldId id="278" r:id="rId26"/>
    <p:sldId id="280" r:id="rId27"/>
    <p:sldId id="281" r:id="rId28"/>
    <p:sldId id="282" r:id="rId29"/>
    <p:sldId id="343" r:id="rId30"/>
    <p:sldId id="261" r:id="rId31"/>
    <p:sldId id="341" r:id="rId32"/>
    <p:sldId id="352" r:id="rId33"/>
    <p:sldId id="353" r:id="rId34"/>
    <p:sldId id="354" r:id="rId35"/>
    <p:sldId id="373" r:id="rId36"/>
    <p:sldId id="374" r:id="rId37"/>
    <p:sldId id="348" r:id="rId38"/>
    <p:sldId id="349" r:id="rId39"/>
    <p:sldId id="347" r:id="rId40"/>
    <p:sldId id="381" r:id="rId41"/>
    <p:sldId id="398" r:id="rId42"/>
    <p:sldId id="399" r:id="rId43"/>
    <p:sldId id="400" r:id="rId44"/>
    <p:sldId id="401" r:id="rId45"/>
    <p:sldId id="402" r:id="rId46"/>
    <p:sldId id="403" r:id="rId47"/>
    <p:sldId id="404" r:id="rId48"/>
    <p:sldId id="405" r:id="rId49"/>
    <p:sldId id="406" r:id="rId50"/>
    <p:sldId id="407" r:id="rId51"/>
    <p:sldId id="409" r:id="rId52"/>
    <p:sldId id="410" r:id="rId53"/>
    <p:sldId id="411" r:id="rId54"/>
    <p:sldId id="412" r:id="rId55"/>
    <p:sldId id="413" r:id="rId56"/>
    <p:sldId id="414" r:id="rId57"/>
    <p:sldId id="415" r:id="rId58"/>
    <p:sldId id="416" r:id="rId59"/>
    <p:sldId id="428" r:id="rId60"/>
    <p:sldId id="417" r:id="rId61"/>
    <p:sldId id="418" r:id="rId62"/>
    <p:sldId id="419" r:id="rId63"/>
    <p:sldId id="420" r:id="rId64"/>
    <p:sldId id="421" r:id="rId65"/>
    <p:sldId id="422" r:id="rId66"/>
    <p:sldId id="423" r:id="rId67"/>
    <p:sldId id="424" r:id="rId68"/>
    <p:sldId id="425" r:id="rId69"/>
    <p:sldId id="426" r:id="rId70"/>
    <p:sldId id="429" r:id="rId71"/>
    <p:sldId id="430" r:id="rId72"/>
    <p:sldId id="431" r:id="rId73"/>
    <p:sldId id="432" r:id="rId74"/>
    <p:sldId id="433" r:id="rId75"/>
    <p:sldId id="434" r:id="rId76"/>
    <p:sldId id="435" r:id="rId77"/>
    <p:sldId id="436" r:id="rId78"/>
    <p:sldId id="527" r:id="rId79"/>
    <p:sldId id="437" r:id="rId80"/>
    <p:sldId id="438" r:id="rId81"/>
    <p:sldId id="439" r:id="rId82"/>
    <p:sldId id="440" r:id="rId83"/>
    <p:sldId id="441" r:id="rId84"/>
    <p:sldId id="442" r:id="rId85"/>
    <p:sldId id="443" r:id="rId86"/>
    <p:sldId id="444" r:id="rId87"/>
    <p:sldId id="445" r:id="rId88"/>
    <p:sldId id="446" r:id="rId89"/>
    <p:sldId id="447" r:id="rId90"/>
    <p:sldId id="448" r:id="rId91"/>
    <p:sldId id="450" r:id="rId92"/>
    <p:sldId id="451" r:id="rId93"/>
    <p:sldId id="452" r:id="rId94"/>
    <p:sldId id="453" r:id="rId95"/>
    <p:sldId id="454" r:id="rId96"/>
    <p:sldId id="455" r:id="rId97"/>
    <p:sldId id="456" r:id="rId98"/>
    <p:sldId id="457" r:id="rId99"/>
    <p:sldId id="458" r:id="rId100"/>
    <p:sldId id="459" r:id="rId101"/>
    <p:sldId id="462" r:id="rId102"/>
    <p:sldId id="463" r:id="rId103"/>
    <p:sldId id="464" r:id="rId104"/>
    <p:sldId id="465" r:id="rId105"/>
    <p:sldId id="466" r:id="rId106"/>
    <p:sldId id="467" r:id="rId107"/>
    <p:sldId id="468" r:id="rId108"/>
    <p:sldId id="469" r:id="rId109"/>
    <p:sldId id="470" r:id="rId110"/>
    <p:sldId id="471" r:id="rId111"/>
    <p:sldId id="472" r:id="rId112"/>
    <p:sldId id="473" r:id="rId113"/>
    <p:sldId id="474" r:id="rId114"/>
    <p:sldId id="475" r:id="rId115"/>
    <p:sldId id="476" r:id="rId116"/>
    <p:sldId id="477" r:id="rId117"/>
    <p:sldId id="478" r:id="rId118"/>
    <p:sldId id="479" r:id="rId119"/>
    <p:sldId id="480" r:id="rId120"/>
    <p:sldId id="481" r:id="rId121"/>
    <p:sldId id="482" r:id="rId122"/>
    <p:sldId id="483" r:id="rId123"/>
    <p:sldId id="484" r:id="rId124"/>
    <p:sldId id="485" r:id="rId125"/>
    <p:sldId id="486" r:id="rId126"/>
    <p:sldId id="487" r:id="rId127"/>
    <p:sldId id="488" r:id="rId128"/>
    <p:sldId id="489" r:id="rId129"/>
    <p:sldId id="490" r:id="rId130"/>
    <p:sldId id="491" r:id="rId131"/>
    <p:sldId id="492" r:id="rId132"/>
    <p:sldId id="493" r:id="rId133"/>
    <p:sldId id="494" r:id="rId134"/>
    <p:sldId id="495" r:id="rId135"/>
    <p:sldId id="496" r:id="rId136"/>
    <p:sldId id="524" r:id="rId137"/>
    <p:sldId id="497" r:id="rId138"/>
    <p:sldId id="499" r:id="rId139"/>
    <p:sldId id="500" r:id="rId140"/>
    <p:sldId id="502" r:id="rId141"/>
    <p:sldId id="503" r:id="rId142"/>
    <p:sldId id="504" r:id="rId143"/>
    <p:sldId id="505" r:id="rId144"/>
    <p:sldId id="506" r:id="rId145"/>
    <p:sldId id="507" r:id="rId146"/>
    <p:sldId id="508" r:id="rId147"/>
    <p:sldId id="509" r:id="rId148"/>
    <p:sldId id="510" r:id="rId149"/>
    <p:sldId id="511" r:id="rId150"/>
    <p:sldId id="512" r:id="rId151"/>
    <p:sldId id="513" r:id="rId152"/>
    <p:sldId id="514" r:id="rId153"/>
    <p:sldId id="515" r:id="rId154"/>
    <p:sldId id="516" r:id="rId155"/>
    <p:sldId id="517" r:id="rId156"/>
    <p:sldId id="518" r:id="rId157"/>
    <p:sldId id="519" r:id="rId158"/>
    <p:sldId id="525" r:id="rId159"/>
    <p:sldId id="526" r:id="rId160"/>
    <p:sldId id="520" r:id="rId161"/>
    <p:sldId id="521" r:id="rId162"/>
    <p:sldId id="528" r:id="rId163"/>
    <p:sldId id="523" r:id="rId16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6E48"/>
    <a:srgbClr val="FFFFFF"/>
    <a:srgbClr val="F3F7ED"/>
    <a:srgbClr val="4F8356"/>
    <a:srgbClr val="41914E"/>
    <a:srgbClr val="8FD1B5"/>
    <a:srgbClr val="000000"/>
    <a:srgbClr val="BDBFB9"/>
    <a:srgbClr val="E3ECD0"/>
    <a:srgbClr val="E9F0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82300" autoAdjust="0"/>
  </p:normalViewPr>
  <p:slideViewPr>
    <p:cSldViewPr>
      <p:cViewPr varScale="1">
        <p:scale>
          <a:sx n="119" d="100"/>
          <a:sy n="119" d="100"/>
        </p:scale>
        <p:origin x="-438" y="-10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435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4_1#4">
  <dgm:title val=""/>
  <dgm:desc val=""/>
  <dgm:catLst>
    <dgm:cat type="accent4" pri="11100"/>
  </dgm:catLst>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17B9AAD-24D5-4918-8EDF-B332210074D7}" type="doc">
      <dgm:prSet loTypeId="urn:microsoft.com/office/officeart/2005/8/layout/orgChart1#4" loCatId="hierarchy" qsTypeId="urn:microsoft.com/office/officeart/2005/8/quickstyle/simple1#9" qsCatId="simple" csTypeId="urn:microsoft.com/office/officeart/2005/8/colors/accent4_1#4" csCatId="accent1" phldr="1"/>
      <dgm:spPr/>
      <dgm:t>
        <a:bodyPr/>
        <a:lstStyle/>
        <a:p>
          <a:endParaRPr lang="zh-CN" altLang="en-US"/>
        </a:p>
      </dgm:t>
    </dgm:pt>
    <dgm:pt modelId="{64128110-2BC2-4E83-AE3D-7442626E6916}">
      <dgm:prSet phldrT="[文本]" phldr="0" custT="1"/>
      <dgm:spPr/>
      <dgm:t>
        <a:bodyPr vert="horz" wrap="square"/>
        <a:lstStyle/>
        <a:p>
          <a:pPr>
            <a:lnSpc>
              <a:spcPct val="100000"/>
            </a:lnSpc>
            <a:spcBef>
              <a:spcPct val="0"/>
            </a:spcBef>
            <a:spcAft>
              <a:spcPct val="35000"/>
            </a:spcAft>
          </a:pPr>
          <a:r>
            <a:rPr lang="zh-CN" altLang="en-US" sz="2000"/>
            <a:t>系统软件</a:t>
          </a:r>
        </a:p>
      </dgm:t>
    </dgm:pt>
    <dgm:pt modelId="{7C4D8020-E6A5-42B0-ACC1-F3A6FF2AC2B4}" type="parTrans" cxnId="{8DBEC5A7-3D59-4000-80D9-89E72476EA70}">
      <dgm:prSet/>
      <dgm:spPr/>
      <dgm:t>
        <a:bodyPr/>
        <a:lstStyle/>
        <a:p>
          <a:endParaRPr lang="zh-CN" altLang="en-US" sz="2800"/>
        </a:p>
      </dgm:t>
    </dgm:pt>
    <dgm:pt modelId="{EC14B256-0355-49D6-9784-F21A5D6A7477}" type="sibTrans" cxnId="{8DBEC5A7-3D59-4000-80D9-89E72476EA70}">
      <dgm:prSet/>
      <dgm:spPr/>
      <dgm:t>
        <a:bodyPr/>
        <a:lstStyle/>
        <a:p>
          <a:endParaRPr lang="zh-CN" altLang="en-US" sz="2800"/>
        </a:p>
      </dgm:t>
    </dgm:pt>
    <dgm:pt modelId="{225828B5-AAC3-48E3-8DDE-6E14A1E9FCE8}">
      <dgm:prSet phldrT="[文本]" phldr="0" custT="1"/>
      <dgm:spPr/>
      <dgm:t>
        <a:bodyPr vert="horz" wrap="square"/>
        <a:lstStyle/>
        <a:p>
          <a:pPr>
            <a:lnSpc>
              <a:spcPct val="100000"/>
            </a:lnSpc>
            <a:spcBef>
              <a:spcPct val="0"/>
            </a:spcBef>
            <a:spcAft>
              <a:spcPct val="35000"/>
            </a:spcAft>
          </a:pPr>
          <a:r>
            <a:rPr lang="zh-CN" altLang="en-US" sz="2000" dirty="0"/>
            <a:t>操作系统</a:t>
          </a:r>
        </a:p>
      </dgm:t>
    </dgm:pt>
    <dgm:pt modelId="{90F8E70F-E1C5-4691-812A-47839830C40B}" type="parTrans" cxnId="{674163F0-9EAF-4803-BA2E-0E2B272D76D9}">
      <dgm:prSet/>
      <dgm:spPr/>
      <dgm:t>
        <a:bodyPr/>
        <a:lstStyle/>
        <a:p>
          <a:endParaRPr lang="zh-CN" altLang="en-US" sz="2800"/>
        </a:p>
      </dgm:t>
    </dgm:pt>
    <dgm:pt modelId="{6E8CAA27-4324-4304-92E5-3562A8011552}" type="sibTrans" cxnId="{674163F0-9EAF-4803-BA2E-0E2B272D76D9}">
      <dgm:prSet/>
      <dgm:spPr/>
      <dgm:t>
        <a:bodyPr/>
        <a:lstStyle/>
        <a:p>
          <a:endParaRPr lang="zh-CN" altLang="en-US" sz="2800"/>
        </a:p>
      </dgm:t>
    </dgm:pt>
    <dgm:pt modelId="{37D77502-DD69-4FCD-BFD3-1B91FA3A0B41}">
      <dgm:prSet phldrT="[文本]" phldr="0" custT="1"/>
      <dgm:spPr/>
      <dgm:t>
        <a:bodyPr vert="horz" wrap="square"/>
        <a:lstStyle/>
        <a:p>
          <a:pPr>
            <a:lnSpc>
              <a:spcPct val="100000"/>
            </a:lnSpc>
            <a:spcBef>
              <a:spcPct val="0"/>
            </a:spcBef>
            <a:spcAft>
              <a:spcPct val="35000"/>
            </a:spcAft>
          </a:pPr>
          <a:r>
            <a:rPr lang="zh-CN" altLang="en-US" sz="2000" dirty="0"/>
            <a:t>语言处理程序</a:t>
          </a:r>
        </a:p>
      </dgm:t>
    </dgm:pt>
    <dgm:pt modelId="{56E3332C-AB51-492A-BF41-0AEAAF10CB36}" type="parTrans" cxnId="{4D33B979-A4CC-4B8C-9CB7-A74693EDB108}">
      <dgm:prSet/>
      <dgm:spPr/>
      <dgm:t>
        <a:bodyPr/>
        <a:lstStyle/>
        <a:p>
          <a:endParaRPr lang="zh-CN" altLang="en-US" sz="2800"/>
        </a:p>
      </dgm:t>
    </dgm:pt>
    <dgm:pt modelId="{A79A0933-F266-4AC1-9DE1-FD7E900B09C8}" type="sibTrans" cxnId="{4D33B979-A4CC-4B8C-9CB7-A74693EDB108}">
      <dgm:prSet/>
      <dgm:spPr/>
      <dgm:t>
        <a:bodyPr/>
        <a:lstStyle/>
        <a:p>
          <a:endParaRPr lang="zh-CN" altLang="en-US" sz="2800"/>
        </a:p>
      </dgm:t>
    </dgm:pt>
    <dgm:pt modelId="{81EE2E0C-6A5F-4B2C-ADA9-FDFFCB8C7AC8}">
      <dgm:prSet phldrT="[文本]" phldr="0" custT="1"/>
      <dgm:spPr/>
      <dgm:t>
        <a:bodyPr vert="horz" wrap="square"/>
        <a:lstStyle/>
        <a:p>
          <a:pPr>
            <a:lnSpc>
              <a:spcPct val="100000"/>
            </a:lnSpc>
            <a:spcBef>
              <a:spcPct val="0"/>
            </a:spcBef>
            <a:spcAft>
              <a:spcPct val="35000"/>
            </a:spcAft>
          </a:pPr>
          <a:r>
            <a:rPr lang="zh-CN" altLang="en-US" sz="2000" dirty="0"/>
            <a:t>服务性程序</a:t>
          </a:r>
        </a:p>
      </dgm:t>
    </dgm:pt>
    <dgm:pt modelId="{01FF1330-6476-4A29-B36A-956B908B4DC2}" type="parTrans" cxnId="{090972B2-4499-4B5C-974C-CC4C15A6A483}">
      <dgm:prSet/>
      <dgm:spPr/>
      <dgm:t>
        <a:bodyPr/>
        <a:lstStyle/>
        <a:p>
          <a:endParaRPr lang="zh-CN" altLang="en-US" sz="2800"/>
        </a:p>
      </dgm:t>
    </dgm:pt>
    <dgm:pt modelId="{72C2C69A-BE49-48A9-B607-A2F8C3C08133}" type="sibTrans" cxnId="{090972B2-4499-4B5C-974C-CC4C15A6A483}">
      <dgm:prSet/>
      <dgm:spPr/>
      <dgm:t>
        <a:bodyPr/>
        <a:lstStyle/>
        <a:p>
          <a:endParaRPr lang="zh-CN" altLang="en-US" sz="2800"/>
        </a:p>
      </dgm:t>
    </dgm:pt>
    <dgm:pt modelId="{F4E9FDA9-7F81-4BE1-BED7-56C8A95FE453}">
      <dgm:prSet phldr="0" custT="1"/>
      <dgm:spPr/>
      <dgm:t>
        <a:bodyPr vert="horz" wrap="square"/>
        <a:lstStyle/>
        <a:p>
          <a:pPr>
            <a:lnSpc>
              <a:spcPct val="100000"/>
            </a:lnSpc>
            <a:spcBef>
              <a:spcPct val="0"/>
            </a:spcBef>
            <a:spcAft>
              <a:spcPct val="35000"/>
            </a:spcAft>
          </a:pPr>
          <a:r>
            <a:rPr lang="zh-CN" altLang="en-US" sz="2000" dirty="0"/>
            <a:t>标准库程序</a:t>
          </a:r>
        </a:p>
      </dgm:t>
    </dgm:pt>
    <dgm:pt modelId="{CEF8DEB4-1D05-4477-810B-21866734F019}" type="parTrans" cxnId="{D4153E67-F9A8-4842-A478-CC9C3A931BF4}">
      <dgm:prSet/>
      <dgm:spPr/>
      <dgm:t>
        <a:bodyPr/>
        <a:lstStyle/>
        <a:p>
          <a:endParaRPr lang="zh-CN" altLang="en-US" sz="2800"/>
        </a:p>
      </dgm:t>
    </dgm:pt>
    <dgm:pt modelId="{3DC836E4-2455-459C-9F03-FD63189EA839}" type="sibTrans" cxnId="{D4153E67-F9A8-4842-A478-CC9C3A931BF4}">
      <dgm:prSet/>
      <dgm:spPr/>
      <dgm:t>
        <a:bodyPr/>
        <a:lstStyle/>
        <a:p>
          <a:endParaRPr lang="zh-CN" altLang="en-US" sz="2800"/>
        </a:p>
      </dgm:t>
    </dgm:pt>
    <dgm:pt modelId="{8F765328-96B3-4584-9DF3-6BA3354EDF22}">
      <dgm:prSet phldr="0" custT="0"/>
      <dgm:spPr/>
      <dgm:t>
        <a:bodyPr vert="horz" wrap="square"/>
        <a:lstStyle/>
        <a:p>
          <a:pPr>
            <a:lnSpc>
              <a:spcPct val="100000"/>
            </a:lnSpc>
            <a:spcBef>
              <a:spcPct val="0"/>
            </a:spcBef>
            <a:spcAft>
              <a:spcPct val="35000"/>
            </a:spcAft>
          </a:pPr>
          <a:r>
            <a:rPr lang="zh-CN">
              <a:ea typeface="宋体" panose="02010600030101010101" pitchFamily="2" charset="-122"/>
            </a:rPr>
            <a:t>数据库管理系统</a:t>
          </a:r>
        </a:p>
      </dgm:t>
    </dgm:pt>
    <dgm:pt modelId="{6096F0E2-C7AB-4EE9-88CD-3D06934E24F4}" type="parTrans" cxnId="{CFAD4CF2-A745-4A9B-BA0A-A65503C35C89}">
      <dgm:prSet/>
      <dgm:spPr/>
      <dgm:t>
        <a:bodyPr/>
        <a:lstStyle/>
        <a:p>
          <a:endParaRPr lang="zh-CN" altLang="en-US"/>
        </a:p>
      </dgm:t>
    </dgm:pt>
    <dgm:pt modelId="{F844FFD2-D51A-4062-978D-743213F7D43D}" type="sibTrans" cxnId="{CFAD4CF2-A745-4A9B-BA0A-A65503C35C89}">
      <dgm:prSet/>
      <dgm:spPr/>
      <dgm:t>
        <a:bodyPr/>
        <a:lstStyle/>
        <a:p>
          <a:endParaRPr lang="zh-CN" altLang="en-US"/>
        </a:p>
      </dgm:t>
    </dgm:pt>
    <dgm:pt modelId="{0F89BA2F-7FB1-47A4-B6A8-9A821D15E1C1}" type="pres">
      <dgm:prSet presAssocID="{C17B9AAD-24D5-4918-8EDF-B332210074D7}" presName="hierChild1" presStyleCnt="0">
        <dgm:presLayoutVars>
          <dgm:orgChart val="1"/>
          <dgm:chPref val="1"/>
          <dgm:dir/>
          <dgm:animOne val="branch"/>
          <dgm:animLvl val="lvl"/>
          <dgm:resizeHandles/>
        </dgm:presLayoutVars>
      </dgm:prSet>
      <dgm:spPr/>
      <dgm:t>
        <a:bodyPr/>
        <a:lstStyle/>
        <a:p>
          <a:endParaRPr lang="zh-CN" altLang="en-US"/>
        </a:p>
      </dgm:t>
    </dgm:pt>
    <dgm:pt modelId="{43B1D5CD-F6F5-420F-9336-DAB5AE405CAB}" type="pres">
      <dgm:prSet presAssocID="{64128110-2BC2-4E83-AE3D-7442626E6916}" presName="hierRoot1" presStyleCnt="0">
        <dgm:presLayoutVars>
          <dgm:hierBranch val="init"/>
        </dgm:presLayoutVars>
      </dgm:prSet>
      <dgm:spPr/>
    </dgm:pt>
    <dgm:pt modelId="{87C865EB-D9C7-4E5F-B312-83EF73AB58D0}" type="pres">
      <dgm:prSet presAssocID="{64128110-2BC2-4E83-AE3D-7442626E6916}" presName="rootComposite1" presStyleCnt="0"/>
      <dgm:spPr/>
      <dgm:t>
        <a:bodyPr/>
        <a:lstStyle/>
        <a:p>
          <a:endParaRPr lang="zh-CN" altLang="en-US"/>
        </a:p>
      </dgm:t>
    </dgm:pt>
    <dgm:pt modelId="{3F87A36D-B515-4CB3-9442-512F3C54FBDD}" type="pres">
      <dgm:prSet presAssocID="{64128110-2BC2-4E83-AE3D-7442626E6916}" presName="rootText1" presStyleLbl="node0" presStyleIdx="0" presStyleCnt="1">
        <dgm:presLayoutVars>
          <dgm:chPref val="3"/>
        </dgm:presLayoutVars>
      </dgm:prSet>
      <dgm:spPr/>
      <dgm:t>
        <a:bodyPr/>
        <a:lstStyle/>
        <a:p>
          <a:endParaRPr lang="zh-CN" altLang="en-US"/>
        </a:p>
      </dgm:t>
    </dgm:pt>
    <dgm:pt modelId="{C8EA578D-1EEF-4168-811C-C3CB6C46B153}" type="pres">
      <dgm:prSet presAssocID="{64128110-2BC2-4E83-AE3D-7442626E6916}" presName="rootConnector1" presStyleLbl="node1" presStyleIdx="0" presStyleCnt="0"/>
      <dgm:spPr/>
      <dgm:t>
        <a:bodyPr/>
        <a:lstStyle/>
        <a:p>
          <a:endParaRPr lang="zh-CN" altLang="en-US"/>
        </a:p>
      </dgm:t>
    </dgm:pt>
    <dgm:pt modelId="{5BEABAEC-9F0C-4E39-AD8E-6628EFFC11DC}" type="pres">
      <dgm:prSet presAssocID="{64128110-2BC2-4E83-AE3D-7442626E6916}" presName="hierChild2" presStyleCnt="0"/>
      <dgm:spPr/>
    </dgm:pt>
    <dgm:pt modelId="{1F968B94-413B-42AE-BA1D-5E5D1F62B58B}" type="pres">
      <dgm:prSet presAssocID="{90F8E70F-E1C5-4691-812A-47839830C40B}" presName="Name37" presStyleLbl="parChTrans1D2" presStyleIdx="0" presStyleCnt="5"/>
      <dgm:spPr/>
      <dgm:t>
        <a:bodyPr/>
        <a:lstStyle/>
        <a:p>
          <a:endParaRPr lang="zh-CN" altLang="en-US"/>
        </a:p>
      </dgm:t>
    </dgm:pt>
    <dgm:pt modelId="{841E9607-AFA8-422E-867A-D0B9A43F76FB}" type="pres">
      <dgm:prSet presAssocID="{225828B5-AAC3-48E3-8DDE-6E14A1E9FCE8}" presName="hierRoot2" presStyleCnt="0">
        <dgm:presLayoutVars>
          <dgm:hierBranch val="init"/>
        </dgm:presLayoutVars>
      </dgm:prSet>
      <dgm:spPr/>
    </dgm:pt>
    <dgm:pt modelId="{7848FCCC-0559-4207-BA93-63FF4F6D75CC}" type="pres">
      <dgm:prSet presAssocID="{225828B5-AAC3-48E3-8DDE-6E14A1E9FCE8}" presName="rootComposite" presStyleCnt="0"/>
      <dgm:spPr/>
      <dgm:t>
        <a:bodyPr/>
        <a:lstStyle/>
        <a:p>
          <a:endParaRPr lang="zh-CN" altLang="en-US"/>
        </a:p>
      </dgm:t>
    </dgm:pt>
    <dgm:pt modelId="{2FB69221-32D0-434B-B23D-866F77A6B0EE}" type="pres">
      <dgm:prSet presAssocID="{225828B5-AAC3-48E3-8DDE-6E14A1E9FCE8}" presName="rootText" presStyleLbl="node2" presStyleIdx="0" presStyleCnt="5" custScaleX="138594">
        <dgm:presLayoutVars>
          <dgm:chPref val="3"/>
        </dgm:presLayoutVars>
      </dgm:prSet>
      <dgm:spPr/>
      <dgm:t>
        <a:bodyPr/>
        <a:lstStyle/>
        <a:p>
          <a:endParaRPr lang="zh-CN" altLang="en-US"/>
        </a:p>
      </dgm:t>
    </dgm:pt>
    <dgm:pt modelId="{5C67B634-DB68-4653-97A5-5D62FE999B47}" type="pres">
      <dgm:prSet presAssocID="{225828B5-AAC3-48E3-8DDE-6E14A1E9FCE8}" presName="rootConnector" presStyleLbl="node2" presStyleIdx="0" presStyleCnt="5"/>
      <dgm:spPr/>
      <dgm:t>
        <a:bodyPr/>
        <a:lstStyle/>
        <a:p>
          <a:endParaRPr lang="zh-CN" altLang="en-US"/>
        </a:p>
      </dgm:t>
    </dgm:pt>
    <dgm:pt modelId="{A7817FA8-C290-4779-9081-B0B52FF24E56}" type="pres">
      <dgm:prSet presAssocID="{225828B5-AAC3-48E3-8DDE-6E14A1E9FCE8}" presName="hierChild4" presStyleCnt="0"/>
      <dgm:spPr/>
    </dgm:pt>
    <dgm:pt modelId="{782C31C6-F89C-4EE5-9321-5D7AEDFD4677}" type="pres">
      <dgm:prSet presAssocID="{225828B5-AAC3-48E3-8DDE-6E14A1E9FCE8}" presName="hierChild5" presStyleCnt="0"/>
      <dgm:spPr/>
    </dgm:pt>
    <dgm:pt modelId="{4336AD91-6774-4DB4-BDD0-A33B76AEE6B7}" type="pres">
      <dgm:prSet presAssocID="{56E3332C-AB51-492A-BF41-0AEAAF10CB36}" presName="Name37" presStyleLbl="parChTrans1D2" presStyleIdx="1" presStyleCnt="5"/>
      <dgm:spPr/>
      <dgm:t>
        <a:bodyPr/>
        <a:lstStyle/>
        <a:p>
          <a:endParaRPr lang="zh-CN" altLang="en-US"/>
        </a:p>
      </dgm:t>
    </dgm:pt>
    <dgm:pt modelId="{9DFAC067-11BC-4885-918F-10D0401D4F77}" type="pres">
      <dgm:prSet presAssocID="{37D77502-DD69-4FCD-BFD3-1B91FA3A0B41}" presName="hierRoot2" presStyleCnt="0">
        <dgm:presLayoutVars>
          <dgm:hierBranch val="init"/>
        </dgm:presLayoutVars>
      </dgm:prSet>
      <dgm:spPr/>
    </dgm:pt>
    <dgm:pt modelId="{3798E192-B322-4C1D-A304-A3A890D1C199}" type="pres">
      <dgm:prSet presAssocID="{37D77502-DD69-4FCD-BFD3-1B91FA3A0B41}" presName="rootComposite" presStyleCnt="0"/>
      <dgm:spPr/>
      <dgm:t>
        <a:bodyPr/>
        <a:lstStyle/>
        <a:p>
          <a:endParaRPr lang="zh-CN" altLang="en-US"/>
        </a:p>
      </dgm:t>
    </dgm:pt>
    <dgm:pt modelId="{AFBE47F0-7A8F-4C93-AF1D-8BA2F7BEC08C}" type="pres">
      <dgm:prSet presAssocID="{37D77502-DD69-4FCD-BFD3-1B91FA3A0B41}" presName="rootText" presStyleLbl="node2" presStyleIdx="1" presStyleCnt="5" custScaleX="143127">
        <dgm:presLayoutVars>
          <dgm:chPref val="3"/>
        </dgm:presLayoutVars>
      </dgm:prSet>
      <dgm:spPr/>
      <dgm:t>
        <a:bodyPr/>
        <a:lstStyle/>
        <a:p>
          <a:endParaRPr lang="zh-CN" altLang="en-US"/>
        </a:p>
      </dgm:t>
    </dgm:pt>
    <dgm:pt modelId="{2445C7C8-45D2-4D23-B6BE-965FFAF23B88}" type="pres">
      <dgm:prSet presAssocID="{37D77502-DD69-4FCD-BFD3-1B91FA3A0B41}" presName="rootConnector" presStyleLbl="node2" presStyleIdx="1" presStyleCnt="5"/>
      <dgm:spPr/>
      <dgm:t>
        <a:bodyPr/>
        <a:lstStyle/>
        <a:p>
          <a:endParaRPr lang="zh-CN" altLang="en-US"/>
        </a:p>
      </dgm:t>
    </dgm:pt>
    <dgm:pt modelId="{B814C46B-2953-4DFE-86D5-6641B5D8BDFD}" type="pres">
      <dgm:prSet presAssocID="{37D77502-DD69-4FCD-BFD3-1B91FA3A0B41}" presName="hierChild4" presStyleCnt="0"/>
      <dgm:spPr/>
    </dgm:pt>
    <dgm:pt modelId="{8C5F1B03-FD37-43EA-A7E6-8885D7520042}" type="pres">
      <dgm:prSet presAssocID="{37D77502-DD69-4FCD-BFD3-1B91FA3A0B41}" presName="hierChild5" presStyleCnt="0"/>
      <dgm:spPr/>
    </dgm:pt>
    <dgm:pt modelId="{F3FBFC0D-1C10-482A-B755-432B7B102F58}" type="pres">
      <dgm:prSet presAssocID="{01FF1330-6476-4A29-B36A-956B908B4DC2}" presName="Name37" presStyleLbl="parChTrans1D2" presStyleIdx="2" presStyleCnt="5"/>
      <dgm:spPr/>
      <dgm:t>
        <a:bodyPr/>
        <a:lstStyle/>
        <a:p>
          <a:endParaRPr lang="zh-CN" altLang="en-US"/>
        </a:p>
      </dgm:t>
    </dgm:pt>
    <dgm:pt modelId="{55EB3F4A-D96C-45F8-A083-E0A674B482EF}" type="pres">
      <dgm:prSet presAssocID="{81EE2E0C-6A5F-4B2C-ADA9-FDFFCB8C7AC8}" presName="hierRoot2" presStyleCnt="0">
        <dgm:presLayoutVars>
          <dgm:hierBranch val="init"/>
        </dgm:presLayoutVars>
      </dgm:prSet>
      <dgm:spPr/>
    </dgm:pt>
    <dgm:pt modelId="{26427A8A-8184-401A-BA5F-B732C715EED7}" type="pres">
      <dgm:prSet presAssocID="{81EE2E0C-6A5F-4B2C-ADA9-FDFFCB8C7AC8}" presName="rootComposite" presStyleCnt="0"/>
      <dgm:spPr/>
      <dgm:t>
        <a:bodyPr/>
        <a:lstStyle/>
        <a:p>
          <a:endParaRPr lang="zh-CN" altLang="en-US"/>
        </a:p>
      </dgm:t>
    </dgm:pt>
    <dgm:pt modelId="{CD29CA80-3F78-4D10-B0B9-E1DB408EE544}" type="pres">
      <dgm:prSet presAssocID="{81EE2E0C-6A5F-4B2C-ADA9-FDFFCB8C7AC8}" presName="rootText" presStyleLbl="node2" presStyleIdx="2" presStyleCnt="5" custScaleX="138390">
        <dgm:presLayoutVars>
          <dgm:chPref val="3"/>
        </dgm:presLayoutVars>
      </dgm:prSet>
      <dgm:spPr/>
      <dgm:t>
        <a:bodyPr/>
        <a:lstStyle/>
        <a:p>
          <a:endParaRPr lang="zh-CN" altLang="en-US"/>
        </a:p>
      </dgm:t>
    </dgm:pt>
    <dgm:pt modelId="{64484104-CFD4-449D-95B4-82574E1BEAC9}" type="pres">
      <dgm:prSet presAssocID="{81EE2E0C-6A5F-4B2C-ADA9-FDFFCB8C7AC8}" presName="rootConnector" presStyleLbl="node2" presStyleIdx="2" presStyleCnt="5"/>
      <dgm:spPr/>
      <dgm:t>
        <a:bodyPr/>
        <a:lstStyle/>
        <a:p>
          <a:endParaRPr lang="zh-CN" altLang="en-US"/>
        </a:p>
      </dgm:t>
    </dgm:pt>
    <dgm:pt modelId="{03ED9A96-D917-442C-960F-6C2655E777D9}" type="pres">
      <dgm:prSet presAssocID="{81EE2E0C-6A5F-4B2C-ADA9-FDFFCB8C7AC8}" presName="hierChild4" presStyleCnt="0"/>
      <dgm:spPr/>
    </dgm:pt>
    <dgm:pt modelId="{07BBFBE8-D4F9-47E6-AB6D-6C2BA5426163}" type="pres">
      <dgm:prSet presAssocID="{81EE2E0C-6A5F-4B2C-ADA9-FDFFCB8C7AC8}" presName="hierChild5" presStyleCnt="0"/>
      <dgm:spPr/>
    </dgm:pt>
    <dgm:pt modelId="{0A54F969-EDE5-4E53-8DB9-3BC00D1ED265}" type="pres">
      <dgm:prSet presAssocID="{CEF8DEB4-1D05-4477-810B-21866734F019}" presName="Name37" presStyleLbl="parChTrans1D2" presStyleIdx="3" presStyleCnt="5"/>
      <dgm:spPr/>
      <dgm:t>
        <a:bodyPr/>
        <a:lstStyle/>
        <a:p>
          <a:endParaRPr lang="zh-CN" altLang="en-US"/>
        </a:p>
      </dgm:t>
    </dgm:pt>
    <dgm:pt modelId="{13B1FAD6-1A2B-4DD3-8222-B8E96AEF805C}" type="pres">
      <dgm:prSet presAssocID="{F4E9FDA9-7F81-4BE1-BED7-56C8A95FE453}" presName="hierRoot2" presStyleCnt="0">
        <dgm:presLayoutVars>
          <dgm:hierBranch val="init"/>
        </dgm:presLayoutVars>
      </dgm:prSet>
      <dgm:spPr/>
    </dgm:pt>
    <dgm:pt modelId="{D2ED1ACA-5A42-47EA-89C1-529821DE7D07}" type="pres">
      <dgm:prSet presAssocID="{F4E9FDA9-7F81-4BE1-BED7-56C8A95FE453}" presName="rootComposite" presStyleCnt="0"/>
      <dgm:spPr/>
      <dgm:t>
        <a:bodyPr/>
        <a:lstStyle/>
        <a:p>
          <a:endParaRPr lang="zh-CN" altLang="en-US"/>
        </a:p>
      </dgm:t>
    </dgm:pt>
    <dgm:pt modelId="{B5207C14-6603-410D-A176-C1E42DAFAA99}" type="pres">
      <dgm:prSet presAssocID="{F4E9FDA9-7F81-4BE1-BED7-56C8A95FE453}" presName="rootText" presStyleLbl="node2" presStyleIdx="3" presStyleCnt="5" custScaleX="124390">
        <dgm:presLayoutVars>
          <dgm:chPref val="3"/>
        </dgm:presLayoutVars>
      </dgm:prSet>
      <dgm:spPr/>
      <dgm:t>
        <a:bodyPr/>
        <a:lstStyle/>
        <a:p>
          <a:endParaRPr lang="zh-CN" altLang="en-US"/>
        </a:p>
      </dgm:t>
    </dgm:pt>
    <dgm:pt modelId="{D2969809-8404-46DA-8019-C91EED37E5C9}" type="pres">
      <dgm:prSet presAssocID="{F4E9FDA9-7F81-4BE1-BED7-56C8A95FE453}" presName="rootConnector" presStyleLbl="node2" presStyleIdx="3" presStyleCnt="5"/>
      <dgm:spPr/>
      <dgm:t>
        <a:bodyPr/>
        <a:lstStyle/>
        <a:p>
          <a:endParaRPr lang="zh-CN" altLang="en-US"/>
        </a:p>
      </dgm:t>
    </dgm:pt>
    <dgm:pt modelId="{8A24D9F2-25EF-4B6F-A380-2C29F5B58C86}" type="pres">
      <dgm:prSet presAssocID="{F4E9FDA9-7F81-4BE1-BED7-56C8A95FE453}" presName="hierChild4" presStyleCnt="0"/>
      <dgm:spPr/>
    </dgm:pt>
    <dgm:pt modelId="{11D6F7CE-13D9-4F07-8230-B02FA31E7479}" type="pres">
      <dgm:prSet presAssocID="{F4E9FDA9-7F81-4BE1-BED7-56C8A95FE453}" presName="hierChild5" presStyleCnt="0"/>
      <dgm:spPr/>
    </dgm:pt>
    <dgm:pt modelId="{55932BB4-045F-4E83-BD03-9759855579FC}" type="pres">
      <dgm:prSet presAssocID="{6096F0E2-C7AB-4EE9-88CD-3D06934E24F4}" presName="Name37" presStyleLbl="parChTrans1D2" presStyleIdx="4" presStyleCnt="5"/>
      <dgm:spPr/>
      <dgm:t>
        <a:bodyPr/>
        <a:lstStyle/>
        <a:p>
          <a:endParaRPr lang="zh-CN" altLang="en-US"/>
        </a:p>
      </dgm:t>
    </dgm:pt>
    <dgm:pt modelId="{759558BA-4D65-4D9F-988D-F46D542B331F}" type="pres">
      <dgm:prSet presAssocID="{8F765328-96B3-4584-9DF3-6BA3354EDF22}" presName="hierRoot2" presStyleCnt="0">
        <dgm:presLayoutVars>
          <dgm:hierBranch val="init"/>
        </dgm:presLayoutVars>
      </dgm:prSet>
      <dgm:spPr/>
    </dgm:pt>
    <dgm:pt modelId="{8494BD74-94DA-4F99-907C-A17D7C9206E2}" type="pres">
      <dgm:prSet presAssocID="{8F765328-96B3-4584-9DF3-6BA3354EDF22}" presName="rootComposite" presStyleCnt="0"/>
      <dgm:spPr/>
      <dgm:t>
        <a:bodyPr/>
        <a:lstStyle/>
        <a:p>
          <a:endParaRPr lang="zh-CN" altLang="en-US"/>
        </a:p>
      </dgm:t>
    </dgm:pt>
    <dgm:pt modelId="{F46A6A8C-C2CD-4C1B-A29B-ABDCEC45EB80}" type="pres">
      <dgm:prSet presAssocID="{8F765328-96B3-4584-9DF3-6BA3354EDF22}" presName="rootText" presStyleLbl="node2" presStyleIdx="4" presStyleCnt="5">
        <dgm:presLayoutVars>
          <dgm:chPref val="3"/>
        </dgm:presLayoutVars>
      </dgm:prSet>
      <dgm:spPr/>
      <dgm:t>
        <a:bodyPr/>
        <a:lstStyle/>
        <a:p>
          <a:endParaRPr lang="zh-CN" altLang="en-US"/>
        </a:p>
      </dgm:t>
    </dgm:pt>
    <dgm:pt modelId="{7F40695C-0DF2-4999-AF35-B7A3FC404DEF}" type="pres">
      <dgm:prSet presAssocID="{8F765328-96B3-4584-9DF3-6BA3354EDF22}" presName="rootConnector" presStyleLbl="node2" presStyleIdx="4" presStyleCnt="5"/>
      <dgm:spPr/>
      <dgm:t>
        <a:bodyPr/>
        <a:lstStyle/>
        <a:p>
          <a:endParaRPr lang="zh-CN" altLang="en-US"/>
        </a:p>
      </dgm:t>
    </dgm:pt>
    <dgm:pt modelId="{E8FB999D-9687-4382-A223-45BAC936FF42}" type="pres">
      <dgm:prSet presAssocID="{8F765328-96B3-4584-9DF3-6BA3354EDF22}" presName="hierChild4" presStyleCnt="0"/>
      <dgm:spPr/>
    </dgm:pt>
    <dgm:pt modelId="{39EF3782-DBCF-426E-9F0C-16BF0FBE4B76}" type="pres">
      <dgm:prSet presAssocID="{8F765328-96B3-4584-9DF3-6BA3354EDF22}" presName="hierChild5" presStyleCnt="0"/>
      <dgm:spPr/>
    </dgm:pt>
    <dgm:pt modelId="{4AECC906-F21A-45D0-9402-FE140FA9EBA5}" type="pres">
      <dgm:prSet presAssocID="{64128110-2BC2-4E83-AE3D-7442626E6916}" presName="hierChild3" presStyleCnt="0"/>
      <dgm:spPr/>
    </dgm:pt>
  </dgm:ptLst>
  <dgm:cxnLst>
    <dgm:cxn modelId="{269CF7AC-8FEF-4568-969F-1B68C189C246}" type="presOf" srcId="{F4E9FDA9-7F81-4BE1-BED7-56C8A95FE453}" destId="{B5207C14-6603-410D-A176-C1E42DAFAA99}" srcOrd="1" destOrd="0" presId="urn:microsoft.com/office/officeart/2005/8/layout/orgChart1#4"/>
    <dgm:cxn modelId="{674163F0-9EAF-4803-BA2E-0E2B272D76D9}" srcId="{64128110-2BC2-4E83-AE3D-7442626E6916}" destId="{225828B5-AAC3-48E3-8DDE-6E14A1E9FCE8}" srcOrd="0" destOrd="0" parTransId="{90F8E70F-E1C5-4691-812A-47839830C40B}" sibTransId="{6E8CAA27-4324-4304-92E5-3562A8011552}"/>
    <dgm:cxn modelId="{F48F9122-B4A2-4471-98A9-6370550EFBC4}" type="presOf" srcId="{F4E9FDA9-7F81-4BE1-BED7-56C8A95FE453}" destId="{D2ED1ACA-5A42-47EA-89C1-529821DE7D07}" srcOrd="0" destOrd="0" presId="urn:microsoft.com/office/officeart/2005/8/layout/orgChart1#4"/>
    <dgm:cxn modelId="{7B00F1CC-FEE9-40A3-A35B-50406BAE4762}" type="presOf" srcId="{F4E9FDA9-7F81-4BE1-BED7-56C8A95FE453}" destId="{D2969809-8404-46DA-8019-C91EED37E5C9}" srcOrd="2" destOrd="0" presId="urn:microsoft.com/office/officeart/2005/8/layout/orgChart1#4"/>
    <dgm:cxn modelId="{B53280E2-CB67-4F60-8011-01222B8D8DAC}" type="presOf" srcId="{64128110-2BC2-4E83-AE3D-7442626E6916}" destId="{3F87A36D-B515-4CB3-9442-512F3C54FBDD}" srcOrd="1" destOrd="0" presId="urn:microsoft.com/office/officeart/2005/8/layout/orgChart1#4"/>
    <dgm:cxn modelId="{4D33B979-A4CC-4B8C-9CB7-A74693EDB108}" srcId="{64128110-2BC2-4E83-AE3D-7442626E6916}" destId="{37D77502-DD69-4FCD-BFD3-1B91FA3A0B41}" srcOrd="1" destOrd="0" parTransId="{56E3332C-AB51-492A-BF41-0AEAAF10CB36}" sibTransId="{A79A0933-F266-4AC1-9DE1-FD7E900B09C8}"/>
    <dgm:cxn modelId="{8DBEC5A7-3D59-4000-80D9-89E72476EA70}" srcId="{C17B9AAD-24D5-4918-8EDF-B332210074D7}" destId="{64128110-2BC2-4E83-AE3D-7442626E6916}" srcOrd="0" destOrd="0" parTransId="{7C4D8020-E6A5-42B0-ACC1-F3A6FF2AC2B4}" sibTransId="{EC14B256-0355-49D6-9784-F21A5D6A7477}"/>
    <dgm:cxn modelId="{FCAEF205-CE68-48F6-9E0E-12068093E467}" type="presOf" srcId="{6096F0E2-C7AB-4EE9-88CD-3D06934E24F4}" destId="{55932BB4-045F-4E83-BD03-9759855579FC}" srcOrd="0" destOrd="0" presId="urn:microsoft.com/office/officeart/2005/8/layout/orgChart1#4"/>
    <dgm:cxn modelId="{2D712736-B754-4CEA-A3EB-B7D1A1F471DF}" type="presOf" srcId="{225828B5-AAC3-48E3-8DDE-6E14A1E9FCE8}" destId="{5C67B634-DB68-4653-97A5-5D62FE999B47}" srcOrd="2" destOrd="0" presId="urn:microsoft.com/office/officeart/2005/8/layout/orgChart1#4"/>
    <dgm:cxn modelId="{41EEABB9-4412-4BFF-A2C6-F00BC19EE038}" type="presOf" srcId="{90F8E70F-E1C5-4691-812A-47839830C40B}" destId="{1F968B94-413B-42AE-BA1D-5E5D1F62B58B}" srcOrd="0" destOrd="0" presId="urn:microsoft.com/office/officeart/2005/8/layout/orgChart1#4"/>
    <dgm:cxn modelId="{AB160E54-223E-472B-906D-92E6F796B605}" type="presOf" srcId="{81EE2E0C-6A5F-4B2C-ADA9-FDFFCB8C7AC8}" destId="{26427A8A-8184-401A-BA5F-B732C715EED7}" srcOrd="0" destOrd="0" presId="urn:microsoft.com/office/officeart/2005/8/layout/orgChart1#4"/>
    <dgm:cxn modelId="{CFAD4CF2-A745-4A9B-BA0A-A65503C35C89}" srcId="{64128110-2BC2-4E83-AE3D-7442626E6916}" destId="{8F765328-96B3-4584-9DF3-6BA3354EDF22}" srcOrd="4" destOrd="0" parTransId="{6096F0E2-C7AB-4EE9-88CD-3D06934E24F4}" sibTransId="{F844FFD2-D51A-4062-978D-743213F7D43D}"/>
    <dgm:cxn modelId="{BEF6F2B3-9B97-40FC-8A17-DA36E53F3A2B}" type="presOf" srcId="{37D77502-DD69-4FCD-BFD3-1B91FA3A0B41}" destId="{2445C7C8-45D2-4D23-B6BE-965FFAF23B88}" srcOrd="2" destOrd="0" presId="urn:microsoft.com/office/officeart/2005/8/layout/orgChart1#4"/>
    <dgm:cxn modelId="{FAF9D63C-37B7-4FED-BD69-A02BDFF7D3FB}" type="presOf" srcId="{CEF8DEB4-1D05-4477-810B-21866734F019}" destId="{0A54F969-EDE5-4E53-8DB9-3BC00D1ED265}" srcOrd="0" destOrd="0" presId="urn:microsoft.com/office/officeart/2005/8/layout/orgChart1#4"/>
    <dgm:cxn modelId="{E1508DB3-D641-4F7D-9A87-F903E3759211}" type="presOf" srcId="{56E3332C-AB51-492A-BF41-0AEAAF10CB36}" destId="{4336AD91-6774-4DB4-BDD0-A33B76AEE6B7}" srcOrd="0" destOrd="0" presId="urn:microsoft.com/office/officeart/2005/8/layout/orgChart1#4"/>
    <dgm:cxn modelId="{9F73EDE3-27BC-417C-9DEB-78F0635AB9D1}" type="presOf" srcId="{37D77502-DD69-4FCD-BFD3-1B91FA3A0B41}" destId="{AFBE47F0-7A8F-4C93-AF1D-8BA2F7BEC08C}" srcOrd="1" destOrd="0" presId="urn:microsoft.com/office/officeart/2005/8/layout/orgChart1#4"/>
    <dgm:cxn modelId="{A5AF180D-6F0B-4F5B-A10F-B1B9E7F5BFDE}" type="presOf" srcId="{64128110-2BC2-4E83-AE3D-7442626E6916}" destId="{87C865EB-D9C7-4E5F-B312-83EF73AB58D0}" srcOrd="0" destOrd="0" presId="urn:microsoft.com/office/officeart/2005/8/layout/orgChart1#4"/>
    <dgm:cxn modelId="{7DF5A22B-87CC-4554-96C7-D9C08FF1EACD}" type="presOf" srcId="{C17B9AAD-24D5-4918-8EDF-B332210074D7}" destId="{0F89BA2F-7FB1-47A4-B6A8-9A821D15E1C1}" srcOrd="0" destOrd="0" presId="urn:microsoft.com/office/officeart/2005/8/layout/orgChart1#4"/>
    <dgm:cxn modelId="{090972B2-4499-4B5C-974C-CC4C15A6A483}" srcId="{64128110-2BC2-4E83-AE3D-7442626E6916}" destId="{81EE2E0C-6A5F-4B2C-ADA9-FDFFCB8C7AC8}" srcOrd="2" destOrd="0" parTransId="{01FF1330-6476-4A29-B36A-956B908B4DC2}" sibTransId="{72C2C69A-BE49-48A9-B607-A2F8C3C08133}"/>
    <dgm:cxn modelId="{E13D5492-1741-40ED-9E92-D03A0464026E}" type="presOf" srcId="{8F765328-96B3-4584-9DF3-6BA3354EDF22}" destId="{8494BD74-94DA-4F99-907C-A17D7C9206E2}" srcOrd="0" destOrd="0" presId="urn:microsoft.com/office/officeart/2005/8/layout/orgChart1#4"/>
    <dgm:cxn modelId="{2253806A-562E-484E-8FA1-0DD049507E49}" type="presOf" srcId="{81EE2E0C-6A5F-4B2C-ADA9-FDFFCB8C7AC8}" destId="{64484104-CFD4-449D-95B4-82574E1BEAC9}" srcOrd="2" destOrd="0" presId="urn:microsoft.com/office/officeart/2005/8/layout/orgChart1#4"/>
    <dgm:cxn modelId="{251A5527-FA3A-49CE-B2BD-8890D8C9FC3F}" type="presOf" srcId="{8F765328-96B3-4584-9DF3-6BA3354EDF22}" destId="{7F40695C-0DF2-4999-AF35-B7A3FC404DEF}" srcOrd="2" destOrd="0" presId="urn:microsoft.com/office/officeart/2005/8/layout/orgChart1#4"/>
    <dgm:cxn modelId="{F5B3BC0B-55CA-4995-84CF-56AF5ECBD968}" type="presOf" srcId="{225828B5-AAC3-48E3-8DDE-6E14A1E9FCE8}" destId="{7848FCCC-0559-4207-BA93-63FF4F6D75CC}" srcOrd="0" destOrd="0" presId="urn:microsoft.com/office/officeart/2005/8/layout/orgChart1#4"/>
    <dgm:cxn modelId="{D4153E67-F9A8-4842-A478-CC9C3A931BF4}" srcId="{64128110-2BC2-4E83-AE3D-7442626E6916}" destId="{F4E9FDA9-7F81-4BE1-BED7-56C8A95FE453}" srcOrd="3" destOrd="0" parTransId="{CEF8DEB4-1D05-4477-810B-21866734F019}" sibTransId="{3DC836E4-2455-459C-9F03-FD63189EA839}"/>
    <dgm:cxn modelId="{3CCB91A9-0584-4B8F-86BE-A4ECCD03CA8C}" type="presOf" srcId="{01FF1330-6476-4A29-B36A-956B908B4DC2}" destId="{F3FBFC0D-1C10-482A-B755-432B7B102F58}" srcOrd="0" destOrd="0" presId="urn:microsoft.com/office/officeart/2005/8/layout/orgChart1#4"/>
    <dgm:cxn modelId="{E5A63E4A-DF8B-40B7-8333-E4AC00CEF91A}" type="presOf" srcId="{225828B5-AAC3-48E3-8DDE-6E14A1E9FCE8}" destId="{2FB69221-32D0-434B-B23D-866F77A6B0EE}" srcOrd="1" destOrd="0" presId="urn:microsoft.com/office/officeart/2005/8/layout/orgChart1#4"/>
    <dgm:cxn modelId="{319107A2-82FC-49B6-8C64-46937605B5B7}" type="presOf" srcId="{81EE2E0C-6A5F-4B2C-ADA9-FDFFCB8C7AC8}" destId="{CD29CA80-3F78-4D10-B0B9-E1DB408EE544}" srcOrd="1" destOrd="0" presId="urn:microsoft.com/office/officeart/2005/8/layout/orgChart1#4"/>
    <dgm:cxn modelId="{E3E245B0-B645-4757-891A-97EA102351BD}" type="presOf" srcId="{64128110-2BC2-4E83-AE3D-7442626E6916}" destId="{C8EA578D-1EEF-4168-811C-C3CB6C46B153}" srcOrd="2" destOrd="0" presId="urn:microsoft.com/office/officeart/2005/8/layout/orgChart1#4"/>
    <dgm:cxn modelId="{D1EA0161-A8CE-41F0-8AB5-8D1516F4A17A}" type="presOf" srcId="{8F765328-96B3-4584-9DF3-6BA3354EDF22}" destId="{F46A6A8C-C2CD-4C1B-A29B-ABDCEC45EB80}" srcOrd="1" destOrd="0" presId="urn:microsoft.com/office/officeart/2005/8/layout/orgChart1#4"/>
    <dgm:cxn modelId="{3C5F471E-6A25-4F4C-90D8-4D6F51A12ADF}" type="presOf" srcId="{37D77502-DD69-4FCD-BFD3-1B91FA3A0B41}" destId="{3798E192-B322-4C1D-A304-A3A890D1C199}" srcOrd="0" destOrd="0" presId="urn:microsoft.com/office/officeart/2005/8/layout/orgChart1#4"/>
    <dgm:cxn modelId="{2A6B757A-230D-4FBE-A685-44E945694DAE}" type="presParOf" srcId="{0F89BA2F-7FB1-47A4-B6A8-9A821D15E1C1}" destId="{43B1D5CD-F6F5-420F-9336-DAB5AE405CAB}" srcOrd="0" destOrd="0" presId="urn:microsoft.com/office/officeart/2005/8/layout/orgChart1#4"/>
    <dgm:cxn modelId="{1763FDC6-D78F-4021-8507-1DA4F8280739}" type="presParOf" srcId="{43B1D5CD-F6F5-420F-9336-DAB5AE405CAB}" destId="{87C865EB-D9C7-4E5F-B312-83EF73AB58D0}" srcOrd="0" destOrd="0" presId="urn:microsoft.com/office/officeart/2005/8/layout/orgChart1#4"/>
    <dgm:cxn modelId="{F689821E-C100-4E88-818D-E8BC55C3DEDF}" type="presParOf" srcId="{87C865EB-D9C7-4E5F-B312-83EF73AB58D0}" destId="{3F87A36D-B515-4CB3-9442-512F3C54FBDD}" srcOrd="0" destOrd="0" presId="urn:microsoft.com/office/officeart/2005/8/layout/orgChart1#4"/>
    <dgm:cxn modelId="{F003463C-B90D-4195-B1AC-6B6AA05A1B3A}" type="presParOf" srcId="{87C865EB-D9C7-4E5F-B312-83EF73AB58D0}" destId="{C8EA578D-1EEF-4168-811C-C3CB6C46B153}" srcOrd="1" destOrd="0" presId="urn:microsoft.com/office/officeart/2005/8/layout/orgChart1#4"/>
    <dgm:cxn modelId="{0201437E-3263-4263-98D2-2D65862DE978}" type="presParOf" srcId="{43B1D5CD-F6F5-420F-9336-DAB5AE405CAB}" destId="{5BEABAEC-9F0C-4E39-AD8E-6628EFFC11DC}" srcOrd="1" destOrd="0" presId="urn:microsoft.com/office/officeart/2005/8/layout/orgChart1#4"/>
    <dgm:cxn modelId="{662BCF24-7860-46A0-A5D3-0608B41596C4}" type="presParOf" srcId="{5BEABAEC-9F0C-4E39-AD8E-6628EFFC11DC}" destId="{1F968B94-413B-42AE-BA1D-5E5D1F62B58B}" srcOrd="0" destOrd="0" presId="urn:microsoft.com/office/officeart/2005/8/layout/orgChart1#4"/>
    <dgm:cxn modelId="{56883E7D-1D5E-4F22-8F65-218D1ECE6931}" type="presParOf" srcId="{5BEABAEC-9F0C-4E39-AD8E-6628EFFC11DC}" destId="{841E9607-AFA8-422E-867A-D0B9A43F76FB}" srcOrd="1" destOrd="0" presId="urn:microsoft.com/office/officeart/2005/8/layout/orgChart1#4"/>
    <dgm:cxn modelId="{0954AFA0-9D35-4A9F-BB81-56C7623B4CE0}" type="presParOf" srcId="{841E9607-AFA8-422E-867A-D0B9A43F76FB}" destId="{7848FCCC-0559-4207-BA93-63FF4F6D75CC}" srcOrd="0" destOrd="0" presId="urn:microsoft.com/office/officeart/2005/8/layout/orgChart1#4"/>
    <dgm:cxn modelId="{796DF752-CD4B-4D40-97B0-B2BDED86A180}" type="presParOf" srcId="{7848FCCC-0559-4207-BA93-63FF4F6D75CC}" destId="{2FB69221-32D0-434B-B23D-866F77A6B0EE}" srcOrd="0" destOrd="0" presId="urn:microsoft.com/office/officeart/2005/8/layout/orgChart1#4"/>
    <dgm:cxn modelId="{5E7BC076-CC88-4325-9CB7-CFFD8633A6B9}" type="presParOf" srcId="{7848FCCC-0559-4207-BA93-63FF4F6D75CC}" destId="{5C67B634-DB68-4653-97A5-5D62FE999B47}" srcOrd="1" destOrd="0" presId="urn:microsoft.com/office/officeart/2005/8/layout/orgChart1#4"/>
    <dgm:cxn modelId="{FF2B3BEE-788E-48D6-972C-14160F45648A}" type="presParOf" srcId="{841E9607-AFA8-422E-867A-D0B9A43F76FB}" destId="{A7817FA8-C290-4779-9081-B0B52FF24E56}" srcOrd="1" destOrd="0" presId="urn:microsoft.com/office/officeart/2005/8/layout/orgChart1#4"/>
    <dgm:cxn modelId="{8928BDD5-47DA-4DD6-9A4C-177EAC10FFAB}" type="presParOf" srcId="{841E9607-AFA8-422E-867A-D0B9A43F76FB}" destId="{782C31C6-F89C-4EE5-9321-5D7AEDFD4677}" srcOrd="2" destOrd="0" presId="urn:microsoft.com/office/officeart/2005/8/layout/orgChart1#4"/>
    <dgm:cxn modelId="{696F2838-6479-47E1-8B8F-9C46174DCD8B}" type="presParOf" srcId="{5BEABAEC-9F0C-4E39-AD8E-6628EFFC11DC}" destId="{4336AD91-6774-4DB4-BDD0-A33B76AEE6B7}" srcOrd="2" destOrd="0" presId="urn:microsoft.com/office/officeart/2005/8/layout/orgChart1#4"/>
    <dgm:cxn modelId="{6A2DBA86-06DA-4674-8135-FBE38C2D48B5}" type="presParOf" srcId="{5BEABAEC-9F0C-4E39-AD8E-6628EFFC11DC}" destId="{9DFAC067-11BC-4885-918F-10D0401D4F77}" srcOrd="3" destOrd="0" presId="urn:microsoft.com/office/officeart/2005/8/layout/orgChart1#4"/>
    <dgm:cxn modelId="{F9CDBF79-A1A8-4636-85B4-67969DECA88A}" type="presParOf" srcId="{9DFAC067-11BC-4885-918F-10D0401D4F77}" destId="{3798E192-B322-4C1D-A304-A3A890D1C199}" srcOrd="0" destOrd="0" presId="urn:microsoft.com/office/officeart/2005/8/layout/orgChart1#4"/>
    <dgm:cxn modelId="{51A3039B-701F-4FF2-94AC-952E25FDDD77}" type="presParOf" srcId="{3798E192-B322-4C1D-A304-A3A890D1C199}" destId="{AFBE47F0-7A8F-4C93-AF1D-8BA2F7BEC08C}" srcOrd="0" destOrd="0" presId="urn:microsoft.com/office/officeart/2005/8/layout/orgChart1#4"/>
    <dgm:cxn modelId="{8106A214-ECE8-48C0-9E3A-55ACB25906A4}" type="presParOf" srcId="{3798E192-B322-4C1D-A304-A3A890D1C199}" destId="{2445C7C8-45D2-4D23-B6BE-965FFAF23B88}" srcOrd="1" destOrd="0" presId="urn:microsoft.com/office/officeart/2005/8/layout/orgChart1#4"/>
    <dgm:cxn modelId="{B6F5F274-CC5D-4E20-AA47-EB80CD1AFB72}" type="presParOf" srcId="{9DFAC067-11BC-4885-918F-10D0401D4F77}" destId="{B814C46B-2953-4DFE-86D5-6641B5D8BDFD}" srcOrd="1" destOrd="0" presId="urn:microsoft.com/office/officeart/2005/8/layout/orgChart1#4"/>
    <dgm:cxn modelId="{3CD5EC7E-072E-4D11-819E-484ECDB92514}" type="presParOf" srcId="{9DFAC067-11BC-4885-918F-10D0401D4F77}" destId="{8C5F1B03-FD37-43EA-A7E6-8885D7520042}" srcOrd="2" destOrd="0" presId="urn:microsoft.com/office/officeart/2005/8/layout/orgChart1#4"/>
    <dgm:cxn modelId="{F5D0268C-5461-4868-B680-88F3B08D198B}" type="presParOf" srcId="{5BEABAEC-9F0C-4E39-AD8E-6628EFFC11DC}" destId="{F3FBFC0D-1C10-482A-B755-432B7B102F58}" srcOrd="4" destOrd="0" presId="urn:microsoft.com/office/officeart/2005/8/layout/orgChart1#4"/>
    <dgm:cxn modelId="{37027C38-7604-4862-804D-2CAD38FAD95D}" type="presParOf" srcId="{5BEABAEC-9F0C-4E39-AD8E-6628EFFC11DC}" destId="{55EB3F4A-D96C-45F8-A083-E0A674B482EF}" srcOrd="5" destOrd="0" presId="urn:microsoft.com/office/officeart/2005/8/layout/orgChart1#4"/>
    <dgm:cxn modelId="{3DD9C314-6967-4788-B19B-74672B811AB4}" type="presParOf" srcId="{55EB3F4A-D96C-45F8-A083-E0A674B482EF}" destId="{26427A8A-8184-401A-BA5F-B732C715EED7}" srcOrd="0" destOrd="0" presId="urn:microsoft.com/office/officeart/2005/8/layout/orgChart1#4"/>
    <dgm:cxn modelId="{B2172B17-9D3D-4A57-99A0-8040612E704D}" type="presParOf" srcId="{26427A8A-8184-401A-BA5F-B732C715EED7}" destId="{CD29CA80-3F78-4D10-B0B9-E1DB408EE544}" srcOrd="0" destOrd="0" presId="urn:microsoft.com/office/officeart/2005/8/layout/orgChart1#4"/>
    <dgm:cxn modelId="{177B37E3-49A1-42B5-9A3D-89692BA2519D}" type="presParOf" srcId="{26427A8A-8184-401A-BA5F-B732C715EED7}" destId="{64484104-CFD4-449D-95B4-82574E1BEAC9}" srcOrd="1" destOrd="0" presId="urn:microsoft.com/office/officeart/2005/8/layout/orgChart1#4"/>
    <dgm:cxn modelId="{F52AA166-979D-4508-B3A4-D2244419B0FA}" type="presParOf" srcId="{55EB3F4A-D96C-45F8-A083-E0A674B482EF}" destId="{03ED9A96-D917-442C-960F-6C2655E777D9}" srcOrd="1" destOrd="0" presId="urn:microsoft.com/office/officeart/2005/8/layout/orgChart1#4"/>
    <dgm:cxn modelId="{8A8E46D9-5397-4CBA-95DF-0526CFE9237D}" type="presParOf" srcId="{55EB3F4A-D96C-45F8-A083-E0A674B482EF}" destId="{07BBFBE8-D4F9-47E6-AB6D-6C2BA5426163}" srcOrd="2" destOrd="0" presId="urn:microsoft.com/office/officeart/2005/8/layout/orgChart1#4"/>
    <dgm:cxn modelId="{453DD6ED-CD45-4A70-96B3-0D7033AF773B}" type="presParOf" srcId="{5BEABAEC-9F0C-4E39-AD8E-6628EFFC11DC}" destId="{0A54F969-EDE5-4E53-8DB9-3BC00D1ED265}" srcOrd="6" destOrd="0" presId="urn:microsoft.com/office/officeart/2005/8/layout/orgChart1#4"/>
    <dgm:cxn modelId="{57EF6B39-A887-43C3-910D-D1AD6AB88AB3}" type="presParOf" srcId="{5BEABAEC-9F0C-4E39-AD8E-6628EFFC11DC}" destId="{13B1FAD6-1A2B-4DD3-8222-B8E96AEF805C}" srcOrd="7" destOrd="0" presId="urn:microsoft.com/office/officeart/2005/8/layout/orgChart1#4"/>
    <dgm:cxn modelId="{3CF9FD79-23B5-4D14-96C0-D0CD1D5D6000}" type="presParOf" srcId="{13B1FAD6-1A2B-4DD3-8222-B8E96AEF805C}" destId="{D2ED1ACA-5A42-47EA-89C1-529821DE7D07}" srcOrd="0" destOrd="0" presId="urn:microsoft.com/office/officeart/2005/8/layout/orgChart1#4"/>
    <dgm:cxn modelId="{EC8C4478-5E9D-487C-B4F6-9883F6AA0273}" type="presParOf" srcId="{D2ED1ACA-5A42-47EA-89C1-529821DE7D07}" destId="{B5207C14-6603-410D-A176-C1E42DAFAA99}" srcOrd="0" destOrd="0" presId="urn:microsoft.com/office/officeart/2005/8/layout/orgChart1#4"/>
    <dgm:cxn modelId="{EB4387D4-F9F7-440A-829E-46EF705E0760}" type="presParOf" srcId="{D2ED1ACA-5A42-47EA-89C1-529821DE7D07}" destId="{D2969809-8404-46DA-8019-C91EED37E5C9}" srcOrd="1" destOrd="0" presId="urn:microsoft.com/office/officeart/2005/8/layout/orgChart1#4"/>
    <dgm:cxn modelId="{7F1BE8BA-7F7A-44BF-8481-B56352ED069B}" type="presParOf" srcId="{13B1FAD6-1A2B-4DD3-8222-B8E96AEF805C}" destId="{8A24D9F2-25EF-4B6F-A380-2C29F5B58C86}" srcOrd="1" destOrd="0" presId="urn:microsoft.com/office/officeart/2005/8/layout/orgChart1#4"/>
    <dgm:cxn modelId="{E80C83E8-5727-49F5-8D1C-C75DFB7CD844}" type="presParOf" srcId="{13B1FAD6-1A2B-4DD3-8222-B8E96AEF805C}" destId="{11D6F7CE-13D9-4F07-8230-B02FA31E7479}" srcOrd="2" destOrd="0" presId="urn:microsoft.com/office/officeart/2005/8/layout/orgChart1#4"/>
    <dgm:cxn modelId="{CA51B94C-14AC-4BA4-88EE-21FBC076DF30}" type="presParOf" srcId="{5BEABAEC-9F0C-4E39-AD8E-6628EFFC11DC}" destId="{55932BB4-045F-4E83-BD03-9759855579FC}" srcOrd="8" destOrd="0" presId="urn:microsoft.com/office/officeart/2005/8/layout/orgChart1#4"/>
    <dgm:cxn modelId="{C94AC356-E6BA-40E1-96E7-8B86B6E662D7}" type="presParOf" srcId="{5BEABAEC-9F0C-4E39-AD8E-6628EFFC11DC}" destId="{759558BA-4D65-4D9F-988D-F46D542B331F}" srcOrd="9" destOrd="0" presId="urn:microsoft.com/office/officeart/2005/8/layout/orgChart1#4"/>
    <dgm:cxn modelId="{EA20E5CA-D671-44BE-8949-3A5545AD9A36}" type="presParOf" srcId="{759558BA-4D65-4D9F-988D-F46D542B331F}" destId="{8494BD74-94DA-4F99-907C-A17D7C9206E2}" srcOrd="0" destOrd="0" presId="urn:microsoft.com/office/officeart/2005/8/layout/orgChart1#4"/>
    <dgm:cxn modelId="{41551630-1A7C-4A40-9428-E9A42C30A83A}" type="presParOf" srcId="{8494BD74-94DA-4F99-907C-A17D7C9206E2}" destId="{F46A6A8C-C2CD-4C1B-A29B-ABDCEC45EB80}" srcOrd="0" destOrd="0" presId="urn:microsoft.com/office/officeart/2005/8/layout/orgChart1#4"/>
    <dgm:cxn modelId="{55A716B8-5FB3-4F56-889E-99A1E1059001}" type="presParOf" srcId="{8494BD74-94DA-4F99-907C-A17D7C9206E2}" destId="{7F40695C-0DF2-4999-AF35-B7A3FC404DEF}" srcOrd="1" destOrd="0" presId="urn:microsoft.com/office/officeart/2005/8/layout/orgChart1#4"/>
    <dgm:cxn modelId="{2A467D1A-5B7D-4424-8FFC-434D5297F949}" type="presParOf" srcId="{759558BA-4D65-4D9F-988D-F46D542B331F}" destId="{E8FB999D-9687-4382-A223-45BAC936FF42}" srcOrd="1" destOrd="0" presId="urn:microsoft.com/office/officeart/2005/8/layout/orgChart1#4"/>
    <dgm:cxn modelId="{4503DEC3-20F2-4B34-803E-379379EF8AA1}" type="presParOf" srcId="{759558BA-4D65-4D9F-988D-F46D542B331F}" destId="{39EF3782-DBCF-426E-9F0C-16BF0FBE4B76}" srcOrd="2" destOrd="0" presId="urn:microsoft.com/office/officeart/2005/8/layout/orgChart1#4"/>
    <dgm:cxn modelId="{10C69E65-4674-480E-9D9C-FED07E3D1C94}" type="presParOf" srcId="{43B1D5CD-F6F5-420F-9336-DAB5AE405CAB}" destId="{4AECC906-F21A-45D0-9402-FE140FA9EBA5}" srcOrd="2" destOrd="0" presId="urn:microsoft.com/office/officeart/2005/8/layout/orgChart1#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B9AAD-24D5-4918-8EDF-B332210074D7}" type="doc">
      <dgm:prSet loTypeId="urn:microsoft.com/office/officeart/2005/8/layout/orgChart1#5" loCatId="hierarchy" qsTypeId="urn:microsoft.com/office/officeart/2005/8/quickstyle/simple1#10" qsCatId="simple" csTypeId="urn:microsoft.com/office/officeart/2005/8/colors/accent1_2#10" csCatId="accent1" phldr="0"/>
      <dgm:spPr/>
      <dgm:t>
        <a:bodyPr/>
        <a:lstStyle/>
        <a:p>
          <a:endParaRPr lang="zh-CN" altLang="en-US"/>
        </a:p>
      </dgm:t>
    </dgm:pt>
    <dgm:pt modelId="{64128110-2BC2-4E83-AE3D-7442626E6916}">
      <dgm:prSet phldrT="[文本]" phldr="0" custT="0"/>
      <dgm:spPr/>
      <dgm:t>
        <a:bodyPr vert="horz" wrap="square"/>
        <a:lstStyle/>
        <a:p>
          <a:pPr>
            <a:lnSpc>
              <a:spcPct val="100000"/>
            </a:lnSpc>
            <a:spcBef>
              <a:spcPct val="0"/>
            </a:spcBef>
            <a:spcAft>
              <a:spcPct val="35000"/>
            </a:spcAft>
          </a:pPr>
          <a:r>
            <a:rPr lang="zh-CN" altLang="en-US"/>
            <a:t>图灵机</a:t>
          </a:r>
        </a:p>
      </dgm:t>
    </dgm:pt>
    <dgm:pt modelId="{7C4D8020-E6A5-42B0-ACC1-F3A6FF2AC2B4}" type="parTrans" cxnId="{60C56A6A-F2C9-44AA-9C4B-234E9E6EDD5E}">
      <dgm:prSet/>
      <dgm:spPr/>
      <dgm:t>
        <a:bodyPr/>
        <a:lstStyle/>
        <a:p>
          <a:endParaRPr lang="zh-CN" altLang="en-US"/>
        </a:p>
      </dgm:t>
    </dgm:pt>
    <dgm:pt modelId="{EC14B256-0355-49D6-9784-F21A5D6A7477}" type="sibTrans" cxnId="{60C56A6A-F2C9-44AA-9C4B-234E9E6EDD5E}">
      <dgm:prSet/>
      <dgm:spPr/>
      <dgm:t>
        <a:bodyPr/>
        <a:lstStyle/>
        <a:p>
          <a:endParaRPr lang="zh-CN" altLang="en-US"/>
        </a:p>
      </dgm:t>
    </dgm:pt>
    <dgm:pt modelId="{225828B5-AAC3-48E3-8DDE-6E14A1E9FCE8}">
      <dgm:prSet phldrT="[文本]" phldr="0" custT="0"/>
      <dgm:spPr/>
      <dgm:t>
        <a:bodyPr vert="horz" wrap="square"/>
        <a:lstStyle/>
        <a:p>
          <a:pPr>
            <a:lnSpc>
              <a:spcPct val="100000"/>
            </a:lnSpc>
            <a:spcBef>
              <a:spcPct val="0"/>
            </a:spcBef>
            <a:spcAft>
              <a:spcPct val="35000"/>
            </a:spcAft>
          </a:pPr>
          <a:r>
            <a:rPr lang="zh-CN" altLang="en-US"/>
            <a:t>磁带</a:t>
          </a:r>
        </a:p>
      </dgm:t>
    </dgm:pt>
    <dgm:pt modelId="{90F8E70F-E1C5-4691-812A-47839830C40B}" type="parTrans" cxnId="{64713D9E-892C-4C45-AE7D-EAC8DF3C822D}">
      <dgm:prSet/>
      <dgm:spPr/>
      <dgm:t>
        <a:bodyPr/>
        <a:lstStyle/>
        <a:p>
          <a:endParaRPr lang="zh-CN" altLang="en-US"/>
        </a:p>
      </dgm:t>
    </dgm:pt>
    <dgm:pt modelId="{6E8CAA27-4324-4304-92E5-3562A8011552}" type="sibTrans" cxnId="{64713D9E-892C-4C45-AE7D-EAC8DF3C822D}">
      <dgm:prSet/>
      <dgm:spPr/>
      <dgm:t>
        <a:bodyPr/>
        <a:lstStyle/>
        <a:p>
          <a:endParaRPr lang="zh-CN" altLang="en-US"/>
        </a:p>
      </dgm:t>
    </dgm:pt>
    <dgm:pt modelId="{37D77502-DD69-4FCD-BFD3-1B91FA3A0B41}">
      <dgm:prSet phldrT="[文本]" phldr="0" custT="0"/>
      <dgm:spPr/>
      <dgm:t>
        <a:bodyPr vert="horz" wrap="square"/>
        <a:lstStyle/>
        <a:p>
          <a:pPr>
            <a:lnSpc>
              <a:spcPct val="100000"/>
            </a:lnSpc>
            <a:spcBef>
              <a:spcPct val="0"/>
            </a:spcBef>
            <a:spcAft>
              <a:spcPct val="35000"/>
            </a:spcAft>
          </a:pPr>
          <a:r>
            <a:rPr lang="zh-CN" altLang="en-US"/>
            <a:t>控制器</a:t>
          </a:r>
        </a:p>
      </dgm:t>
    </dgm:pt>
    <dgm:pt modelId="{56E3332C-AB51-492A-BF41-0AEAAF10CB36}" type="parTrans" cxnId="{15D004DE-497E-4411-A7A7-290A0E9A84C4}">
      <dgm:prSet/>
      <dgm:spPr/>
      <dgm:t>
        <a:bodyPr/>
        <a:lstStyle/>
        <a:p>
          <a:endParaRPr lang="zh-CN" altLang="en-US"/>
        </a:p>
      </dgm:t>
    </dgm:pt>
    <dgm:pt modelId="{A79A0933-F266-4AC1-9DE1-FD7E900B09C8}" type="sibTrans" cxnId="{15D004DE-497E-4411-A7A7-290A0E9A84C4}">
      <dgm:prSet/>
      <dgm:spPr/>
      <dgm:t>
        <a:bodyPr/>
        <a:lstStyle/>
        <a:p>
          <a:endParaRPr lang="zh-CN" altLang="en-US"/>
        </a:p>
      </dgm:t>
    </dgm:pt>
    <dgm:pt modelId="{81EE2E0C-6A5F-4B2C-ADA9-FDFFCB8C7AC8}">
      <dgm:prSet phldrT="[文本]" phldr="0" custT="0"/>
      <dgm:spPr/>
      <dgm:t>
        <a:bodyPr vert="horz" wrap="square"/>
        <a:lstStyle/>
        <a:p>
          <a:pPr>
            <a:lnSpc>
              <a:spcPct val="100000"/>
            </a:lnSpc>
            <a:spcBef>
              <a:spcPct val="0"/>
            </a:spcBef>
            <a:spcAft>
              <a:spcPct val="35000"/>
            </a:spcAft>
          </a:pPr>
          <a:r>
            <a:rPr lang="zh-CN" altLang="en-US"/>
            <a:t>读写头</a:t>
          </a:r>
        </a:p>
      </dgm:t>
    </dgm:pt>
    <dgm:pt modelId="{01FF1330-6476-4A29-B36A-956B908B4DC2}" type="parTrans" cxnId="{2E38F98D-63B8-4085-9F58-EC89DD1C2423}">
      <dgm:prSet/>
      <dgm:spPr/>
      <dgm:t>
        <a:bodyPr/>
        <a:lstStyle/>
        <a:p>
          <a:endParaRPr lang="zh-CN" altLang="en-US"/>
        </a:p>
      </dgm:t>
    </dgm:pt>
    <dgm:pt modelId="{72C2C69A-BE49-48A9-B607-A2F8C3C08133}" type="sibTrans" cxnId="{2E38F98D-63B8-4085-9F58-EC89DD1C2423}">
      <dgm:prSet/>
      <dgm:spPr/>
      <dgm:t>
        <a:bodyPr/>
        <a:lstStyle/>
        <a:p>
          <a:endParaRPr lang="zh-CN" altLang="en-US"/>
        </a:p>
      </dgm:t>
    </dgm:pt>
    <dgm:pt modelId="{0F89BA2F-7FB1-47A4-B6A8-9A821D15E1C1}" type="pres">
      <dgm:prSet presAssocID="{C17B9AAD-24D5-4918-8EDF-B332210074D7}" presName="hierChild1" presStyleCnt="0">
        <dgm:presLayoutVars>
          <dgm:orgChart val="1"/>
          <dgm:chPref val="1"/>
          <dgm:dir/>
          <dgm:animOne val="branch"/>
          <dgm:animLvl val="lvl"/>
          <dgm:resizeHandles/>
        </dgm:presLayoutVars>
      </dgm:prSet>
      <dgm:spPr/>
      <dgm:t>
        <a:bodyPr/>
        <a:lstStyle/>
        <a:p>
          <a:endParaRPr lang="zh-CN" altLang="en-US"/>
        </a:p>
      </dgm:t>
    </dgm:pt>
    <dgm:pt modelId="{43B1D5CD-F6F5-420F-9336-DAB5AE405CAB}" type="pres">
      <dgm:prSet presAssocID="{64128110-2BC2-4E83-AE3D-7442626E6916}" presName="hierRoot1" presStyleCnt="0">
        <dgm:presLayoutVars>
          <dgm:hierBranch val="init"/>
        </dgm:presLayoutVars>
      </dgm:prSet>
      <dgm:spPr/>
    </dgm:pt>
    <dgm:pt modelId="{87C865EB-D9C7-4E5F-B312-83EF73AB58D0}" type="pres">
      <dgm:prSet presAssocID="{64128110-2BC2-4E83-AE3D-7442626E6916}" presName="rootComposite1" presStyleCnt="0"/>
      <dgm:spPr/>
    </dgm:pt>
    <dgm:pt modelId="{3F87A36D-B515-4CB3-9442-512F3C54FBDD}" type="pres">
      <dgm:prSet presAssocID="{64128110-2BC2-4E83-AE3D-7442626E6916}" presName="rootText1" presStyleLbl="node0" presStyleIdx="0" presStyleCnt="1">
        <dgm:presLayoutVars>
          <dgm:chPref val="3"/>
        </dgm:presLayoutVars>
      </dgm:prSet>
      <dgm:spPr/>
      <dgm:t>
        <a:bodyPr/>
        <a:lstStyle/>
        <a:p>
          <a:endParaRPr lang="zh-CN" altLang="en-US"/>
        </a:p>
      </dgm:t>
    </dgm:pt>
    <dgm:pt modelId="{C8EA578D-1EEF-4168-811C-C3CB6C46B153}" type="pres">
      <dgm:prSet presAssocID="{64128110-2BC2-4E83-AE3D-7442626E6916}" presName="rootConnector1" presStyleLbl="node1" presStyleIdx="0" presStyleCnt="0"/>
      <dgm:spPr/>
      <dgm:t>
        <a:bodyPr/>
        <a:lstStyle/>
        <a:p>
          <a:endParaRPr lang="zh-CN" altLang="en-US"/>
        </a:p>
      </dgm:t>
    </dgm:pt>
    <dgm:pt modelId="{5BEABAEC-9F0C-4E39-AD8E-6628EFFC11DC}" type="pres">
      <dgm:prSet presAssocID="{64128110-2BC2-4E83-AE3D-7442626E6916}" presName="hierChild2" presStyleCnt="0"/>
      <dgm:spPr/>
    </dgm:pt>
    <dgm:pt modelId="{1F968B94-413B-42AE-BA1D-5E5D1F62B58B}" type="pres">
      <dgm:prSet presAssocID="{90F8E70F-E1C5-4691-812A-47839830C40B}" presName="Name37" presStyleLbl="parChTrans1D2" presStyleIdx="0" presStyleCnt="3"/>
      <dgm:spPr/>
      <dgm:t>
        <a:bodyPr/>
        <a:lstStyle/>
        <a:p>
          <a:endParaRPr lang="zh-CN" altLang="en-US"/>
        </a:p>
      </dgm:t>
    </dgm:pt>
    <dgm:pt modelId="{841E9607-AFA8-422E-867A-D0B9A43F76FB}" type="pres">
      <dgm:prSet presAssocID="{225828B5-AAC3-48E3-8DDE-6E14A1E9FCE8}" presName="hierRoot2" presStyleCnt="0">
        <dgm:presLayoutVars>
          <dgm:hierBranch val="init"/>
        </dgm:presLayoutVars>
      </dgm:prSet>
      <dgm:spPr/>
    </dgm:pt>
    <dgm:pt modelId="{7848FCCC-0559-4207-BA93-63FF4F6D75CC}" type="pres">
      <dgm:prSet presAssocID="{225828B5-AAC3-48E3-8DDE-6E14A1E9FCE8}" presName="rootComposite" presStyleCnt="0"/>
      <dgm:spPr/>
    </dgm:pt>
    <dgm:pt modelId="{2FB69221-32D0-434B-B23D-866F77A6B0EE}" type="pres">
      <dgm:prSet presAssocID="{225828B5-AAC3-48E3-8DDE-6E14A1E9FCE8}" presName="rootText" presStyleLbl="node2" presStyleIdx="0" presStyleCnt="3">
        <dgm:presLayoutVars>
          <dgm:chPref val="3"/>
        </dgm:presLayoutVars>
      </dgm:prSet>
      <dgm:spPr/>
      <dgm:t>
        <a:bodyPr/>
        <a:lstStyle/>
        <a:p>
          <a:endParaRPr lang="zh-CN" altLang="en-US"/>
        </a:p>
      </dgm:t>
    </dgm:pt>
    <dgm:pt modelId="{5C67B634-DB68-4653-97A5-5D62FE999B47}" type="pres">
      <dgm:prSet presAssocID="{225828B5-AAC3-48E3-8DDE-6E14A1E9FCE8}" presName="rootConnector" presStyleLbl="node2" presStyleIdx="0" presStyleCnt="3"/>
      <dgm:spPr/>
      <dgm:t>
        <a:bodyPr/>
        <a:lstStyle/>
        <a:p>
          <a:endParaRPr lang="zh-CN" altLang="en-US"/>
        </a:p>
      </dgm:t>
    </dgm:pt>
    <dgm:pt modelId="{A7817FA8-C290-4779-9081-B0B52FF24E56}" type="pres">
      <dgm:prSet presAssocID="{225828B5-AAC3-48E3-8DDE-6E14A1E9FCE8}" presName="hierChild4" presStyleCnt="0"/>
      <dgm:spPr/>
    </dgm:pt>
    <dgm:pt modelId="{782C31C6-F89C-4EE5-9321-5D7AEDFD4677}" type="pres">
      <dgm:prSet presAssocID="{225828B5-AAC3-48E3-8DDE-6E14A1E9FCE8}" presName="hierChild5" presStyleCnt="0"/>
      <dgm:spPr/>
    </dgm:pt>
    <dgm:pt modelId="{4336AD91-6774-4DB4-BDD0-A33B76AEE6B7}" type="pres">
      <dgm:prSet presAssocID="{56E3332C-AB51-492A-BF41-0AEAAF10CB36}" presName="Name37" presStyleLbl="parChTrans1D2" presStyleIdx="1" presStyleCnt="3"/>
      <dgm:spPr/>
      <dgm:t>
        <a:bodyPr/>
        <a:lstStyle/>
        <a:p>
          <a:endParaRPr lang="zh-CN" altLang="en-US"/>
        </a:p>
      </dgm:t>
    </dgm:pt>
    <dgm:pt modelId="{9DFAC067-11BC-4885-918F-10D0401D4F77}" type="pres">
      <dgm:prSet presAssocID="{37D77502-DD69-4FCD-BFD3-1B91FA3A0B41}" presName="hierRoot2" presStyleCnt="0">
        <dgm:presLayoutVars>
          <dgm:hierBranch val="init"/>
        </dgm:presLayoutVars>
      </dgm:prSet>
      <dgm:spPr/>
    </dgm:pt>
    <dgm:pt modelId="{3798E192-B322-4C1D-A304-A3A890D1C199}" type="pres">
      <dgm:prSet presAssocID="{37D77502-DD69-4FCD-BFD3-1B91FA3A0B41}" presName="rootComposite" presStyleCnt="0"/>
      <dgm:spPr/>
    </dgm:pt>
    <dgm:pt modelId="{AFBE47F0-7A8F-4C93-AF1D-8BA2F7BEC08C}" type="pres">
      <dgm:prSet presAssocID="{37D77502-DD69-4FCD-BFD3-1B91FA3A0B41}" presName="rootText" presStyleLbl="node2" presStyleIdx="1" presStyleCnt="3">
        <dgm:presLayoutVars>
          <dgm:chPref val="3"/>
        </dgm:presLayoutVars>
      </dgm:prSet>
      <dgm:spPr/>
      <dgm:t>
        <a:bodyPr/>
        <a:lstStyle/>
        <a:p>
          <a:endParaRPr lang="zh-CN" altLang="en-US"/>
        </a:p>
      </dgm:t>
    </dgm:pt>
    <dgm:pt modelId="{2445C7C8-45D2-4D23-B6BE-965FFAF23B88}" type="pres">
      <dgm:prSet presAssocID="{37D77502-DD69-4FCD-BFD3-1B91FA3A0B41}" presName="rootConnector" presStyleLbl="node2" presStyleIdx="1" presStyleCnt="3"/>
      <dgm:spPr/>
      <dgm:t>
        <a:bodyPr/>
        <a:lstStyle/>
        <a:p>
          <a:endParaRPr lang="zh-CN" altLang="en-US"/>
        </a:p>
      </dgm:t>
    </dgm:pt>
    <dgm:pt modelId="{B814C46B-2953-4DFE-86D5-6641B5D8BDFD}" type="pres">
      <dgm:prSet presAssocID="{37D77502-DD69-4FCD-BFD3-1B91FA3A0B41}" presName="hierChild4" presStyleCnt="0"/>
      <dgm:spPr/>
    </dgm:pt>
    <dgm:pt modelId="{8C5F1B03-FD37-43EA-A7E6-8885D7520042}" type="pres">
      <dgm:prSet presAssocID="{37D77502-DD69-4FCD-BFD3-1B91FA3A0B41}" presName="hierChild5" presStyleCnt="0"/>
      <dgm:spPr/>
    </dgm:pt>
    <dgm:pt modelId="{F3FBFC0D-1C10-482A-B755-432B7B102F58}" type="pres">
      <dgm:prSet presAssocID="{01FF1330-6476-4A29-B36A-956B908B4DC2}" presName="Name37" presStyleLbl="parChTrans1D2" presStyleIdx="2" presStyleCnt="3"/>
      <dgm:spPr/>
      <dgm:t>
        <a:bodyPr/>
        <a:lstStyle/>
        <a:p>
          <a:endParaRPr lang="zh-CN" altLang="en-US"/>
        </a:p>
      </dgm:t>
    </dgm:pt>
    <dgm:pt modelId="{55EB3F4A-D96C-45F8-A083-E0A674B482EF}" type="pres">
      <dgm:prSet presAssocID="{81EE2E0C-6A5F-4B2C-ADA9-FDFFCB8C7AC8}" presName="hierRoot2" presStyleCnt="0">
        <dgm:presLayoutVars>
          <dgm:hierBranch val="init"/>
        </dgm:presLayoutVars>
      </dgm:prSet>
      <dgm:spPr/>
    </dgm:pt>
    <dgm:pt modelId="{26427A8A-8184-401A-BA5F-B732C715EED7}" type="pres">
      <dgm:prSet presAssocID="{81EE2E0C-6A5F-4B2C-ADA9-FDFFCB8C7AC8}" presName="rootComposite" presStyleCnt="0"/>
      <dgm:spPr/>
    </dgm:pt>
    <dgm:pt modelId="{CD29CA80-3F78-4D10-B0B9-E1DB408EE544}" type="pres">
      <dgm:prSet presAssocID="{81EE2E0C-6A5F-4B2C-ADA9-FDFFCB8C7AC8}" presName="rootText" presStyleLbl="node2" presStyleIdx="2" presStyleCnt="3">
        <dgm:presLayoutVars>
          <dgm:chPref val="3"/>
        </dgm:presLayoutVars>
      </dgm:prSet>
      <dgm:spPr/>
      <dgm:t>
        <a:bodyPr/>
        <a:lstStyle/>
        <a:p>
          <a:endParaRPr lang="zh-CN" altLang="en-US"/>
        </a:p>
      </dgm:t>
    </dgm:pt>
    <dgm:pt modelId="{64484104-CFD4-449D-95B4-82574E1BEAC9}" type="pres">
      <dgm:prSet presAssocID="{81EE2E0C-6A5F-4B2C-ADA9-FDFFCB8C7AC8}" presName="rootConnector" presStyleLbl="node2" presStyleIdx="2" presStyleCnt="3"/>
      <dgm:spPr/>
      <dgm:t>
        <a:bodyPr/>
        <a:lstStyle/>
        <a:p>
          <a:endParaRPr lang="zh-CN" altLang="en-US"/>
        </a:p>
      </dgm:t>
    </dgm:pt>
    <dgm:pt modelId="{03ED9A96-D917-442C-960F-6C2655E777D9}" type="pres">
      <dgm:prSet presAssocID="{81EE2E0C-6A5F-4B2C-ADA9-FDFFCB8C7AC8}" presName="hierChild4" presStyleCnt="0"/>
      <dgm:spPr/>
    </dgm:pt>
    <dgm:pt modelId="{07BBFBE8-D4F9-47E6-AB6D-6C2BA5426163}" type="pres">
      <dgm:prSet presAssocID="{81EE2E0C-6A5F-4B2C-ADA9-FDFFCB8C7AC8}" presName="hierChild5" presStyleCnt="0"/>
      <dgm:spPr/>
    </dgm:pt>
    <dgm:pt modelId="{4AECC906-F21A-45D0-9402-FE140FA9EBA5}" type="pres">
      <dgm:prSet presAssocID="{64128110-2BC2-4E83-AE3D-7442626E6916}" presName="hierChild3" presStyleCnt="0"/>
      <dgm:spPr/>
    </dgm:pt>
  </dgm:ptLst>
  <dgm:cxnLst>
    <dgm:cxn modelId="{60C56A6A-F2C9-44AA-9C4B-234E9E6EDD5E}" srcId="{C17B9AAD-24D5-4918-8EDF-B332210074D7}" destId="{64128110-2BC2-4E83-AE3D-7442626E6916}" srcOrd="0" destOrd="0" parTransId="{7C4D8020-E6A5-42B0-ACC1-F3A6FF2AC2B4}" sibTransId="{EC14B256-0355-49D6-9784-F21A5D6A7477}"/>
    <dgm:cxn modelId="{FD075B73-6605-4AA8-88CF-B1FC14DD4760}" type="presOf" srcId="{64128110-2BC2-4E83-AE3D-7442626E6916}" destId="{3F87A36D-B515-4CB3-9442-512F3C54FBDD}" srcOrd="0" destOrd="0" presId="urn:microsoft.com/office/officeart/2005/8/layout/orgChart1#5"/>
    <dgm:cxn modelId="{A41B2476-957E-413E-957C-CC2F5DA3E91D}" type="presOf" srcId="{37D77502-DD69-4FCD-BFD3-1B91FA3A0B41}" destId="{AFBE47F0-7A8F-4C93-AF1D-8BA2F7BEC08C}" srcOrd="0" destOrd="0" presId="urn:microsoft.com/office/officeart/2005/8/layout/orgChart1#5"/>
    <dgm:cxn modelId="{70A08A42-35C0-4674-871F-49317434735E}" type="presOf" srcId="{C17B9AAD-24D5-4918-8EDF-B332210074D7}" destId="{0F89BA2F-7FB1-47A4-B6A8-9A821D15E1C1}" srcOrd="0" destOrd="0" presId="urn:microsoft.com/office/officeart/2005/8/layout/orgChart1#5"/>
    <dgm:cxn modelId="{5931C769-2D1B-45A7-B308-251EE2CFB4D9}" type="presOf" srcId="{01FF1330-6476-4A29-B36A-956B908B4DC2}" destId="{F3FBFC0D-1C10-482A-B755-432B7B102F58}" srcOrd="0" destOrd="0" presId="urn:microsoft.com/office/officeart/2005/8/layout/orgChart1#5"/>
    <dgm:cxn modelId="{F2B57D34-D62E-4BE3-94B9-F288AC4BB4FA}" type="presOf" srcId="{81EE2E0C-6A5F-4B2C-ADA9-FDFFCB8C7AC8}" destId="{64484104-CFD4-449D-95B4-82574E1BEAC9}" srcOrd="1" destOrd="0" presId="urn:microsoft.com/office/officeart/2005/8/layout/orgChart1#5"/>
    <dgm:cxn modelId="{1D6F80E2-7A7A-4278-B683-00BF7630F405}" type="presOf" srcId="{56E3332C-AB51-492A-BF41-0AEAAF10CB36}" destId="{4336AD91-6774-4DB4-BDD0-A33B76AEE6B7}" srcOrd="0" destOrd="0" presId="urn:microsoft.com/office/officeart/2005/8/layout/orgChart1#5"/>
    <dgm:cxn modelId="{3C8C3804-9947-45CE-B771-F2291842DA0A}" type="presOf" srcId="{81EE2E0C-6A5F-4B2C-ADA9-FDFFCB8C7AC8}" destId="{CD29CA80-3F78-4D10-B0B9-E1DB408EE544}" srcOrd="0" destOrd="0" presId="urn:microsoft.com/office/officeart/2005/8/layout/orgChart1#5"/>
    <dgm:cxn modelId="{2E38F98D-63B8-4085-9F58-EC89DD1C2423}" srcId="{64128110-2BC2-4E83-AE3D-7442626E6916}" destId="{81EE2E0C-6A5F-4B2C-ADA9-FDFFCB8C7AC8}" srcOrd="2" destOrd="0" parTransId="{01FF1330-6476-4A29-B36A-956B908B4DC2}" sibTransId="{72C2C69A-BE49-48A9-B607-A2F8C3C08133}"/>
    <dgm:cxn modelId="{15D004DE-497E-4411-A7A7-290A0E9A84C4}" srcId="{64128110-2BC2-4E83-AE3D-7442626E6916}" destId="{37D77502-DD69-4FCD-BFD3-1B91FA3A0B41}" srcOrd="1" destOrd="0" parTransId="{56E3332C-AB51-492A-BF41-0AEAAF10CB36}" sibTransId="{A79A0933-F266-4AC1-9DE1-FD7E900B09C8}"/>
    <dgm:cxn modelId="{4CFEFD2C-C241-4F0D-9038-0C02471D619E}" type="presOf" srcId="{37D77502-DD69-4FCD-BFD3-1B91FA3A0B41}" destId="{2445C7C8-45D2-4D23-B6BE-965FFAF23B88}" srcOrd="1" destOrd="0" presId="urn:microsoft.com/office/officeart/2005/8/layout/orgChart1#5"/>
    <dgm:cxn modelId="{64713D9E-892C-4C45-AE7D-EAC8DF3C822D}" srcId="{64128110-2BC2-4E83-AE3D-7442626E6916}" destId="{225828B5-AAC3-48E3-8DDE-6E14A1E9FCE8}" srcOrd="0" destOrd="0" parTransId="{90F8E70F-E1C5-4691-812A-47839830C40B}" sibTransId="{6E8CAA27-4324-4304-92E5-3562A8011552}"/>
    <dgm:cxn modelId="{978B621A-48C6-4E71-9FD6-D47DEA9D3FEA}" type="presOf" srcId="{225828B5-AAC3-48E3-8DDE-6E14A1E9FCE8}" destId="{2FB69221-32D0-434B-B23D-866F77A6B0EE}" srcOrd="0" destOrd="0" presId="urn:microsoft.com/office/officeart/2005/8/layout/orgChart1#5"/>
    <dgm:cxn modelId="{7A759925-A49C-451A-985D-57C00CA359E2}" type="presOf" srcId="{90F8E70F-E1C5-4691-812A-47839830C40B}" destId="{1F968B94-413B-42AE-BA1D-5E5D1F62B58B}" srcOrd="0" destOrd="0" presId="urn:microsoft.com/office/officeart/2005/8/layout/orgChart1#5"/>
    <dgm:cxn modelId="{314D2BD3-2FBA-44B4-8D40-3F53B4C3AE2E}" type="presOf" srcId="{225828B5-AAC3-48E3-8DDE-6E14A1E9FCE8}" destId="{5C67B634-DB68-4653-97A5-5D62FE999B47}" srcOrd="1" destOrd="0" presId="urn:microsoft.com/office/officeart/2005/8/layout/orgChart1#5"/>
    <dgm:cxn modelId="{E2C1B8C7-F821-438B-B9FE-B2A9ACE7574C}" type="presOf" srcId="{64128110-2BC2-4E83-AE3D-7442626E6916}" destId="{C8EA578D-1EEF-4168-811C-C3CB6C46B153}" srcOrd="1" destOrd="0" presId="urn:microsoft.com/office/officeart/2005/8/layout/orgChart1#5"/>
    <dgm:cxn modelId="{0CDFF15B-D40F-4099-866D-C6DE8395F69C}" type="presParOf" srcId="{0F89BA2F-7FB1-47A4-B6A8-9A821D15E1C1}" destId="{43B1D5CD-F6F5-420F-9336-DAB5AE405CAB}" srcOrd="0" destOrd="0" presId="urn:microsoft.com/office/officeart/2005/8/layout/orgChart1#5"/>
    <dgm:cxn modelId="{EF72BBBD-1A79-456E-A632-A3380A58C909}" type="presParOf" srcId="{43B1D5CD-F6F5-420F-9336-DAB5AE405CAB}" destId="{87C865EB-D9C7-4E5F-B312-83EF73AB58D0}" srcOrd="0" destOrd="0" presId="urn:microsoft.com/office/officeart/2005/8/layout/orgChart1#5"/>
    <dgm:cxn modelId="{B2770B0B-A399-450F-A1F0-03E9F80F60DE}" type="presParOf" srcId="{87C865EB-D9C7-4E5F-B312-83EF73AB58D0}" destId="{3F87A36D-B515-4CB3-9442-512F3C54FBDD}" srcOrd="0" destOrd="0" presId="urn:microsoft.com/office/officeart/2005/8/layout/orgChart1#5"/>
    <dgm:cxn modelId="{CA5A30DA-6AE9-4C42-A6C1-1572B58F40E5}" type="presParOf" srcId="{87C865EB-D9C7-4E5F-B312-83EF73AB58D0}" destId="{C8EA578D-1EEF-4168-811C-C3CB6C46B153}" srcOrd="1" destOrd="0" presId="urn:microsoft.com/office/officeart/2005/8/layout/orgChart1#5"/>
    <dgm:cxn modelId="{56D323D5-F958-4760-A2DD-A1FDE7774198}" type="presParOf" srcId="{43B1D5CD-F6F5-420F-9336-DAB5AE405CAB}" destId="{5BEABAEC-9F0C-4E39-AD8E-6628EFFC11DC}" srcOrd="1" destOrd="0" presId="urn:microsoft.com/office/officeart/2005/8/layout/orgChart1#5"/>
    <dgm:cxn modelId="{89E3D804-0F05-4BCD-BA0E-89FA6B135F96}" type="presParOf" srcId="{5BEABAEC-9F0C-4E39-AD8E-6628EFFC11DC}" destId="{1F968B94-413B-42AE-BA1D-5E5D1F62B58B}" srcOrd="0" destOrd="0" presId="urn:microsoft.com/office/officeart/2005/8/layout/orgChart1#5"/>
    <dgm:cxn modelId="{D45D4BE7-315E-4D9F-8E68-760845A9571C}" type="presParOf" srcId="{5BEABAEC-9F0C-4E39-AD8E-6628EFFC11DC}" destId="{841E9607-AFA8-422E-867A-D0B9A43F76FB}" srcOrd="1" destOrd="0" presId="urn:microsoft.com/office/officeart/2005/8/layout/orgChart1#5"/>
    <dgm:cxn modelId="{27EF223A-D4AC-4AFE-BC17-619F9F76E368}" type="presParOf" srcId="{841E9607-AFA8-422E-867A-D0B9A43F76FB}" destId="{7848FCCC-0559-4207-BA93-63FF4F6D75CC}" srcOrd="0" destOrd="0" presId="urn:microsoft.com/office/officeart/2005/8/layout/orgChart1#5"/>
    <dgm:cxn modelId="{6002221C-3D7B-4CA6-8765-0ADDB7664A82}" type="presParOf" srcId="{7848FCCC-0559-4207-BA93-63FF4F6D75CC}" destId="{2FB69221-32D0-434B-B23D-866F77A6B0EE}" srcOrd="0" destOrd="0" presId="urn:microsoft.com/office/officeart/2005/8/layout/orgChart1#5"/>
    <dgm:cxn modelId="{674D3F95-C994-43FE-980C-4FA277939403}" type="presParOf" srcId="{7848FCCC-0559-4207-BA93-63FF4F6D75CC}" destId="{5C67B634-DB68-4653-97A5-5D62FE999B47}" srcOrd="1" destOrd="0" presId="urn:microsoft.com/office/officeart/2005/8/layout/orgChart1#5"/>
    <dgm:cxn modelId="{CA68A687-7B19-4379-88E5-BDD0984AB572}" type="presParOf" srcId="{841E9607-AFA8-422E-867A-D0B9A43F76FB}" destId="{A7817FA8-C290-4779-9081-B0B52FF24E56}" srcOrd="1" destOrd="0" presId="urn:microsoft.com/office/officeart/2005/8/layout/orgChart1#5"/>
    <dgm:cxn modelId="{6D1A9972-27D6-450C-90A9-4BC3CE78DB56}" type="presParOf" srcId="{841E9607-AFA8-422E-867A-D0B9A43F76FB}" destId="{782C31C6-F89C-4EE5-9321-5D7AEDFD4677}" srcOrd="2" destOrd="0" presId="urn:microsoft.com/office/officeart/2005/8/layout/orgChart1#5"/>
    <dgm:cxn modelId="{A0080EDB-5541-4244-94BE-1CD9175B686E}" type="presParOf" srcId="{5BEABAEC-9F0C-4E39-AD8E-6628EFFC11DC}" destId="{4336AD91-6774-4DB4-BDD0-A33B76AEE6B7}" srcOrd="2" destOrd="0" presId="urn:microsoft.com/office/officeart/2005/8/layout/orgChart1#5"/>
    <dgm:cxn modelId="{3CBB7C67-0F88-4462-AF90-FCD2264FB46C}" type="presParOf" srcId="{5BEABAEC-9F0C-4E39-AD8E-6628EFFC11DC}" destId="{9DFAC067-11BC-4885-918F-10D0401D4F77}" srcOrd="3" destOrd="0" presId="urn:microsoft.com/office/officeart/2005/8/layout/orgChart1#5"/>
    <dgm:cxn modelId="{4FB5E50A-94F0-4C8B-8CA3-155DCA47E5BA}" type="presParOf" srcId="{9DFAC067-11BC-4885-918F-10D0401D4F77}" destId="{3798E192-B322-4C1D-A304-A3A890D1C199}" srcOrd="0" destOrd="0" presId="urn:microsoft.com/office/officeart/2005/8/layout/orgChart1#5"/>
    <dgm:cxn modelId="{DA4B5EDA-9A41-435C-A847-0CDBF8EB3A0F}" type="presParOf" srcId="{3798E192-B322-4C1D-A304-A3A890D1C199}" destId="{AFBE47F0-7A8F-4C93-AF1D-8BA2F7BEC08C}" srcOrd="0" destOrd="0" presId="urn:microsoft.com/office/officeart/2005/8/layout/orgChart1#5"/>
    <dgm:cxn modelId="{46FC4A06-9BC8-4F64-AFC1-03CA09741FAA}" type="presParOf" srcId="{3798E192-B322-4C1D-A304-A3A890D1C199}" destId="{2445C7C8-45D2-4D23-B6BE-965FFAF23B88}" srcOrd="1" destOrd="0" presId="urn:microsoft.com/office/officeart/2005/8/layout/orgChart1#5"/>
    <dgm:cxn modelId="{1E17D0FC-706A-4913-B772-77070C0DF2F5}" type="presParOf" srcId="{9DFAC067-11BC-4885-918F-10D0401D4F77}" destId="{B814C46B-2953-4DFE-86D5-6641B5D8BDFD}" srcOrd="1" destOrd="0" presId="urn:microsoft.com/office/officeart/2005/8/layout/orgChart1#5"/>
    <dgm:cxn modelId="{AB4C3DBF-8AFC-4CEC-8D49-9A7865D585A5}" type="presParOf" srcId="{9DFAC067-11BC-4885-918F-10D0401D4F77}" destId="{8C5F1B03-FD37-43EA-A7E6-8885D7520042}" srcOrd="2" destOrd="0" presId="urn:microsoft.com/office/officeart/2005/8/layout/orgChart1#5"/>
    <dgm:cxn modelId="{EF316F4E-815D-480D-BB61-EBC94B218776}" type="presParOf" srcId="{5BEABAEC-9F0C-4E39-AD8E-6628EFFC11DC}" destId="{F3FBFC0D-1C10-482A-B755-432B7B102F58}" srcOrd="4" destOrd="0" presId="urn:microsoft.com/office/officeart/2005/8/layout/orgChart1#5"/>
    <dgm:cxn modelId="{EB95EFE9-348B-4E36-8A58-D58B41C83D12}" type="presParOf" srcId="{5BEABAEC-9F0C-4E39-AD8E-6628EFFC11DC}" destId="{55EB3F4A-D96C-45F8-A083-E0A674B482EF}" srcOrd="5" destOrd="0" presId="urn:microsoft.com/office/officeart/2005/8/layout/orgChart1#5"/>
    <dgm:cxn modelId="{FD191509-F275-416D-93E3-59B73B8A6C54}" type="presParOf" srcId="{55EB3F4A-D96C-45F8-A083-E0A674B482EF}" destId="{26427A8A-8184-401A-BA5F-B732C715EED7}" srcOrd="0" destOrd="0" presId="urn:microsoft.com/office/officeart/2005/8/layout/orgChart1#5"/>
    <dgm:cxn modelId="{19D1311B-47DB-4956-8614-94E108357AC5}" type="presParOf" srcId="{26427A8A-8184-401A-BA5F-B732C715EED7}" destId="{CD29CA80-3F78-4D10-B0B9-E1DB408EE544}" srcOrd="0" destOrd="0" presId="urn:microsoft.com/office/officeart/2005/8/layout/orgChart1#5"/>
    <dgm:cxn modelId="{B53C016A-8367-40E4-AE54-363130DE1D21}" type="presParOf" srcId="{26427A8A-8184-401A-BA5F-B732C715EED7}" destId="{64484104-CFD4-449D-95B4-82574E1BEAC9}" srcOrd="1" destOrd="0" presId="urn:microsoft.com/office/officeart/2005/8/layout/orgChart1#5"/>
    <dgm:cxn modelId="{4EAC031A-FAFD-47DC-AF99-67EB51BE4E06}" type="presParOf" srcId="{55EB3F4A-D96C-45F8-A083-E0A674B482EF}" destId="{03ED9A96-D917-442C-960F-6C2655E777D9}" srcOrd="1" destOrd="0" presId="urn:microsoft.com/office/officeart/2005/8/layout/orgChart1#5"/>
    <dgm:cxn modelId="{48F6CCB5-7870-419A-B328-A690404A64FA}" type="presParOf" srcId="{55EB3F4A-D96C-45F8-A083-E0A674B482EF}" destId="{07BBFBE8-D4F9-47E6-AB6D-6C2BA5426163}" srcOrd="2" destOrd="0" presId="urn:microsoft.com/office/officeart/2005/8/layout/orgChart1#5"/>
    <dgm:cxn modelId="{723C27BB-1B84-450F-88DA-102C1F3D17CD}" type="presParOf" srcId="{43B1D5CD-F6F5-420F-9336-DAB5AE405CAB}" destId="{4AECC906-F21A-45D0-9402-FE140FA9EBA5}" srcOrd="2" destOrd="0" presId="urn:microsoft.com/office/officeart/2005/8/layout/orgChart1#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B9AAD-24D5-4918-8EDF-B332210074D7}" type="doc">
      <dgm:prSet loTypeId="urn:microsoft.com/office/officeart/2005/8/layout/orgChart1#1" loCatId="hierarchy" qsTypeId="urn:microsoft.com/office/officeart/2005/8/quickstyle/simple4#1" qsCatId="simple" csTypeId="urn:microsoft.com/office/officeart/2005/8/colors/accent3_1#1" csCatId="accent1" phldr="0"/>
      <dgm:spPr/>
      <dgm:t>
        <a:bodyPr/>
        <a:lstStyle/>
        <a:p>
          <a:endParaRPr lang="zh-CN" altLang="en-US"/>
        </a:p>
      </dgm:t>
    </dgm:pt>
    <dgm:pt modelId="{64128110-2BC2-4E83-AE3D-7442626E6916}">
      <dgm:prSet phldrT="[文本]" phldr="0" custT="0"/>
      <dgm:spPr/>
      <dgm:t>
        <a:bodyPr vert="horz" wrap="square"/>
        <a:lstStyle/>
        <a:p>
          <a:pPr>
            <a:lnSpc>
              <a:spcPct val="100000"/>
            </a:lnSpc>
            <a:spcBef>
              <a:spcPct val="0"/>
            </a:spcBef>
            <a:spcAft>
              <a:spcPct val="35000"/>
            </a:spcAft>
          </a:pPr>
          <a:r>
            <a:rPr lang="zh-CN" altLang="en-US"/>
            <a:t>木马</a:t>
          </a:r>
        </a:p>
      </dgm:t>
    </dgm:pt>
    <dgm:pt modelId="{7C4D8020-E6A5-42B0-ACC1-F3A6FF2AC2B4}" type="parTrans" cxnId="{915D64F5-AB63-467B-8904-4E7505F9DE1F}">
      <dgm:prSet/>
      <dgm:spPr/>
      <dgm:t>
        <a:bodyPr/>
        <a:lstStyle/>
        <a:p>
          <a:endParaRPr lang="zh-CN" altLang="en-US"/>
        </a:p>
      </dgm:t>
    </dgm:pt>
    <dgm:pt modelId="{EC14B256-0355-49D6-9784-F21A5D6A7477}" type="sibTrans" cxnId="{915D64F5-AB63-467B-8904-4E7505F9DE1F}">
      <dgm:prSet/>
      <dgm:spPr/>
      <dgm:t>
        <a:bodyPr/>
        <a:lstStyle/>
        <a:p>
          <a:endParaRPr lang="zh-CN" altLang="en-US"/>
        </a:p>
      </dgm:t>
    </dgm:pt>
    <dgm:pt modelId="{225828B5-AAC3-48E3-8DDE-6E14A1E9FCE8}">
      <dgm:prSet phldrT="[文本]" phldr="0" custT="0"/>
      <dgm:spPr/>
      <dgm:t>
        <a:bodyPr vert="horz" wrap="square"/>
        <a:lstStyle/>
        <a:p>
          <a:pPr>
            <a:lnSpc>
              <a:spcPct val="100000"/>
            </a:lnSpc>
            <a:spcBef>
              <a:spcPct val="0"/>
            </a:spcBef>
            <a:spcAft>
              <a:spcPct val="35000"/>
            </a:spcAft>
          </a:pPr>
          <a:r>
            <a:rPr lang="zh-CN" altLang="en-US"/>
            <a:t>盗号木马</a:t>
          </a:r>
        </a:p>
      </dgm:t>
    </dgm:pt>
    <dgm:pt modelId="{90F8E70F-E1C5-4691-812A-47839830C40B}" type="parTrans" cxnId="{0EDBF35F-80FB-4BA0-A09D-F1406F71F903}">
      <dgm:prSet/>
      <dgm:spPr/>
      <dgm:t>
        <a:bodyPr/>
        <a:lstStyle/>
        <a:p>
          <a:endParaRPr lang="zh-CN" altLang="en-US"/>
        </a:p>
      </dgm:t>
    </dgm:pt>
    <dgm:pt modelId="{6E8CAA27-4324-4304-92E5-3562A8011552}" type="sibTrans" cxnId="{0EDBF35F-80FB-4BA0-A09D-F1406F71F903}">
      <dgm:prSet/>
      <dgm:spPr/>
      <dgm:t>
        <a:bodyPr/>
        <a:lstStyle/>
        <a:p>
          <a:endParaRPr lang="zh-CN" altLang="en-US"/>
        </a:p>
      </dgm:t>
    </dgm:pt>
    <dgm:pt modelId="{37D77502-DD69-4FCD-BFD3-1B91FA3A0B41}">
      <dgm:prSet phldrT="[文本]" phldr="0" custT="0"/>
      <dgm:spPr/>
      <dgm:t>
        <a:bodyPr vert="horz" wrap="square"/>
        <a:lstStyle/>
        <a:p>
          <a:pPr>
            <a:lnSpc>
              <a:spcPct val="100000"/>
            </a:lnSpc>
            <a:spcBef>
              <a:spcPct val="0"/>
            </a:spcBef>
            <a:spcAft>
              <a:spcPct val="35000"/>
            </a:spcAft>
          </a:pPr>
          <a:r>
            <a:rPr lang="zh-CN" altLang="en-US"/>
            <a:t>网银木马</a:t>
          </a:r>
        </a:p>
      </dgm:t>
    </dgm:pt>
    <dgm:pt modelId="{56E3332C-AB51-492A-BF41-0AEAAF10CB36}" type="parTrans" cxnId="{F923D561-77AB-4E2E-8D49-9954EC9AFE6B}">
      <dgm:prSet/>
      <dgm:spPr/>
      <dgm:t>
        <a:bodyPr/>
        <a:lstStyle/>
        <a:p>
          <a:endParaRPr lang="zh-CN" altLang="en-US"/>
        </a:p>
      </dgm:t>
    </dgm:pt>
    <dgm:pt modelId="{A79A0933-F266-4AC1-9DE1-FD7E900B09C8}" type="sibTrans" cxnId="{F923D561-77AB-4E2E-8D49-9954EC9AFE6B}">
      <dgm:prSet/>
      <dgm:spPr/>
      <dgm:t>
        <a:bodyPr/>
        <a:lstStyle/>
        <a:p>
          <a:endParaRPr lang="zh-CN" altLang="en-US"/>
        </a:p>
      </dgm:t>
    </dgm:pt>
    <dgm:pt modelId="{81EE2E0C-6A5F-4B2C-ADA9-FDFFCB8C7AC8}">
      <dgm:prSet phldrT="[文本]" phldr="0" custT="0"/>
      <dgm:spPr/>
      <dgm:t>
        <a:bodyPr vert="horz" wrap="square"/>
        <a:lstStyle/>
        <a:p>
          <a:pPr>
            <a:lnSpc>
              <a:spcPct val="100000"/>
            </a:lnSpc>
            <a:spcBef>
              <a:spcPct val="0"/>
            </a:spcBef>
            <a:spcAft>
              <a:spcPct val="35000"/>
            </a:spcAft>
          </a:pPr>
          <a:r>
            <a:rPr lang="zh-CN" altLang="en-US"/>
            <a:t>盗密木马</a:t>
          </a:r>
        </a:p>
      </dgm:t>
    </dgm:pt>
    <dgm:pt modelId="{01FF1330-6476-4A29-B36A-956B908B4DC2}" type="parTrans" cxnId="{A4AF89D1-EF22-412E-BD92-FCAE2D9647A8}">
      <dgm:prSet/>
      <dgm:spPr/>
      <dgm:t>
        <a:bodyPr/>
        <a:lstStyle/>
        <a:p>
          <a:endParaRPr lang="zh-CN" altLang="en-US"/>
        </a:p>
      </dgm:t>
    </dgm:pt>
    <dgm:pt modelId="{72C2C69A-BE49-48A9-B607-A2F8C3C08133}" type="sibTrans" cxnId="{A4AF89D1-EF22-412E-BD92-FCAE2D9647A8}">
      <dgm:prSet/>
      <dgm:spPr/>
      <dgm:t>
        <a:bodyPr/>
        <a:lstStyle/>
        <a:p>
          <a:endParaRPr lang="zh-CN" altLang="en-US"/>
        </a:p>
      </dgm:t>
    </dgm:pt>
    <dgm:pt modelId="{9E5AF8B0-EFE4-4098-8545-28EFE8793A94}">
      <dgm:prSet phldr="0" custT="0"/>
      <dgm:spPr/>
      <dgm:t>
        <a:bodyPr vert="horz" wrap="square"/>
        <a:lstStyle/>
        <a:p>
          <a:pPr>
            <a:lnSpc>
              <a:spcPct val="100000"/>
            </a:lnSpc>
            <a:spcBef>
              <a:spcPct val="0"/>
            </a:spcBef>
            <a:spcAft>
              <a:spcPct val="35000"/>
            </a:spcAft>
          </a:pPr>
          <a:r>
            <a:rPr lang="zh-CN"/>
            <a:t>远程控制木马</a:t>
          </a:r>
        </a:p>
      </dgm:t>
    </dgm:pt>
    <dgm:pt modelId="{431E1438-71FE-474F-AFB6-7B76A84B019B}" type="parTrans" cxnId="{D2F481DF-0163-403C-8EA0-1224D9A72721}">
      <dgm:prSet/>
      <dgm:spPr/>
      <dgm:t>
        <a:bodyPr/>
        <a:lstStyle/>
        <a:p>
          <a:endParaRPr lang="zh-CN" altLang="en-US"/>
        </a:p>
      </dgm:t>
    </dgm:pt>
    <dgm:pt modelId="{A5BAEF26-0539-4F90-B57D-E03CB655B143}" type="sibTrans" cxnId="{D2F481DF-0163-403C-8EA0-1224D9A72721}">
      <dgm:prSet/>
      <dgm:spPr/>
      <dgm:t>
        <a:bodyPr/>
        <a:lstStyle/>
        <a:p>
          <a:endParaRPr lang="zh-CN" altLang="en-US"/>
        </a:p>
      </dgm:t>
    </dgm:pt>
    <dgm:pt modelId="{1C07B086-E29B-48E1-B00C-669B113D137D}">
      <dgm:prSet phldr="0" custT="0"/>
      <dgm:spPr/>
      <dgm:t>
        <a:bodyPr vert="horz" wrap="square"/>
        <a:lstStyle/>
        <a:p>
          <a:pPr>
            <a:lnSpc>
              <a:spcPct val="100000"/>
            </a:lnSpc>
            <a:spcBef>
              <a:spcPct val="0"/>
            </a:spcBef>
            <a:spcAft>
              <a:spcPct val="35000"/>
            </a:spcAft>
          </a:pPr>
          <a:r>
            <a:rPr lang="zh-CN"/>
            <a:t>流量劫持木马</a:t>
          </a:r>
        </a:p>
      </dgm:t>
    </dgm:pt>
    <dgm:pt modelId="{C3F9490E-3F45-4CEC-908B-9B187FDE8EF2}" type="parTrans" cxnId="{34290B4F-BE52-40AC-9E15-A814E2216D77}">
      <dgm:prSet/>
      <dgm:spPr/>
      <dgm:t>
        <a:bodyPr/>
        <a:lstStyle/>
        <a:p>
          <a:endParaRPr lang="zh-CN" altLang="en-US"/>
        </a:p>
      </dgm:t>
    </dgm:pt>
    <dgm:pt modelId="{01876B78-979B-4C04-B297-73549DD5126E}" type="sibTrans" cxnId="{34290B4F-BE52-40AC-9E15-A814E2216D77}">
      <dgm:prSet/>
      <dgm:spPr/>
      <dgm:t>
        <a:bodyPr/>
        <a:lstStyle/>
        <a:p>
          <a:endParaRPr lang="zh-CN" altLang="en-US"/>
        </a:p>
      </dgm:t>
    </dgm:pt>
    <dgm:pt modelId="{0F89BA2F-7FB1-47A4-B6A8-9A821D15E1C1}" type="pres">
      <dgm:prSet presAssocID="{C17B9AAD-24D5-4918-8EDF-B332210074D7}" presName="hierChild1" presStyleCnt="0">
        <dgm:presLayoutVars>
          <dgm:orgChart val="1"/>
          <dgm:chPref val="1"/>
          <dgm:dir/>
          <dgm:animOne val="branch"/>
          <dgm:animLvl val="lvl"/>
          <dgm:resizeHandles/>
        </dgm:presLayoutVars>
      </dgm:prSet>
      <dgm:spPr/>
      <dgm:t>
        <a:bodyPr/>
        <a:lstStyle/>
        <a:p>
          <a:endParaRPr lang="zh-CN" altLang="en-US"/>
        </a:p>
      </dgm:t>
    </dgm:pt>
    <dgm:pt modelId="{43B1D5CD-F6F5-420F-9336-DAB5AE405CAB}" type="pres">
      <dgm:prSet presAssocID="{64128110-2BC2-4E83-AE3D-7442626E6916}" presName="hierRoot1" presStyleCnt="0">
        <dgm:presLayoutVars>
          <dgm:hierBranch val="init"/>
        </dgm:presLayoutVars>
      </dgm:prSet>
      <dgm:spPr/>
    </dgm:pt>
    <dgm:pt modelId="{87C865EB-D9C7-4E5F-B312-83EF73AB58D0}" type="pres">
      <dgm:prSet presAssocID="{64128110-2BC2-4E83-AE3D-7442626E6916}" presName="rootComposite1" presStyleCnt="0"/>
      <dgm:spPr/>
      <dgm:t>
        <a:bodyPr/>
        <a:lstStyle/>
        <a:p>
          <a:endParaRPr lang="zh-CN" altLang="en-US"/>
        </a:p>
      </dgm:t>
    </dgm:pt>
    <dgm:pt modelId="{3F87A36D-B515-4CB3-9442-512F3C54FBDD}" type="pres">
      <dgm:prSet presAssocID="{64128110-2BC2-4E83-AE3D-7442626E6916}" presName="rootText1" presStyleLbl="node0" presStyleIdx="0" presStyleCnt="1">
        <dgm:presLayoutVars>
          <dgm:chPref val="3"/>
        </dgm:presLayoutVars>
      </dgm:prSet>
      <dgm:spPr/>
      <dgm:t>
        <a:bodyPr/>
        <a:lstStyle/>
        <a:p>
          <a:endParaRPr lang="zh-CN" altLang="en-US"/>
        </a:p>
      </dgm:t>
    </dgm:pt>
    <dgm:pt modelId="{C8EA578D-1EEF-4168-811C-C3CB6C46B153}" type="pres">
      <dgm:prSet presAssocID="{64128110-2BC2-4E83-AE3D-7442626E6916}" presName="rootConnector1" presStyleLbl="node1" presStyleIdx="0" presStyleCnt="0"/>
      <dgm:spPr/>
      <dgm:t>
        <a:bodyPr/>
        <a:lstStyle/>
        <a:p>
          <a:endParaRPr lang="zh-CN" altLang="en-US"/>
        </a:p>
      </dgm:t>
    </dgm:pt>
    <dgm:pt modelId="{5BEABAEC-9F0C-4E39-AD8E-6628EFFC11DC}" type="pres">
      <dgm:prSet presAssocID="{64128110-2BC2-4E83-AE3D-7442626E6916}" presName="hierChild2" presStyleCnt="0"/>
      <dgm:spPr/>
    </dgm:pt>
    <dgm:pt modelId="{1F968B94-413B-42AE-BA1D-5E5D1F62B58B}" type="pres">
      <dgm:prSet presAssocID="{90F8E70F-E1C5-4691-812A-47839830C40B}" presName="Name37" presStyleLbl="parChTrans1D2" presStyleIdx="0" presStyleCnt="5"/>
      <dgm:spPr/>
      <dgm:t>
        <a:bodyPr/>
        <a:lstStyle/>
        <a:p>
          <a:endParaRPr lang="zh-CN" altLang="en-US"/>
        </a:p>
      </dgm:t>
    </dgm:pt>
    <dgm:pt modelId="{841E9607-AFA8-422E-867A-D0B9A43F76FB}" type="pres">
      <dgm:prSet presAssocID="{225828B5-AAC3-48E3-8DDE-6E14A1E9FCE8}" presName="hierRoot2" presStyleCnt="0">
        <dgm:presLayoutVars>
          <dgm:hierBranch val="init"/>
        </dgm:presLayoutVars>
      </dgm:prSet>
      <dgm:spPr/>
    </dgm:pt>
    <dgm:pt modelId="{7848FCCC-0559-4207-BA93-63FF4F6D75CC}" type="pres">
      <dgm:prSet presAssocID="{225828B5-AAC3-48E3-8DDE-6E14A1E9FCE8}" presName="rootComposite" presStyleCnt="0"/>
      <dgm:spPr/>
      <dgm:t>
        <a:bodyPr/>
        <a:lstStyle/>
        <a:p>
          <a:endParaRPr lang="zh-CN" altLang="en-US"/>
        </a:p>
      </dgm:t>
    </dgm:pt>
    <dgm:pt modelId="{2FB69221-32D0-434B-B23D-866F77A6B0EE}" type="pres">
      <dgm:prSet presAssocID="{225828B5-AAC3-48E3-8DDE-6E14A1E9FCE8}" presName="rootText" presStyleLbl="node2" presStyleIdx="0" presStyleCnt="5">
        <dgm:presLayoutVars>
          <dgm:chPref val="3"/>
        </dgm:presLayoutVars>
      </dgm:prSet>
      <dgm:spPr/>
      <dgm:t>
        <a:bodyPr/>
        <a:lstStyle/>
        <a:p>
          <a:endParaRPr lang="zh-CN" altLang="en-US"/>
        </a:p>
      </dgm:t>
    </dgm:pt>
    <dgm:pt modelId="{5C67B634-DB68-4653-97A5-5D62FE999B47}" type="pres">
      <dgm:prSet presAssocID="{225828B5-AAC3-48E3-8DDE-6E14A1E9FCE8}" presName="rootConnector" presStyleLbl="node2" presStyleIdx="0" presStyleCnt="5"/>
      <dgm:spPr/>
      <dgm:t>
        <a:bodyPr/>
        <a:lstStyle/>
        <a:p>
          <a:endParaRPr lang="zh-CN" altLang="en-US"/>
        </a:p>
      </dgm:t>
    </dgm:pt>
    <dgm:pt modelId="{A7817FA8-C290-4779-9081-B0B52FF24E56}" type="pres">
      <dgm:prSet presAssocID="{225828B5-AAC3-48E3-8DDE-6E14A1E9FCE8}" presName="hierChild4" presStyleCnt="0"/>
      <dgm:spPr/>
    </dgm:pt>
    <dgm:pt modelId="{782C31C6-F89C-4EE5-9321-5D7AEDFD4677}" type="pres">
      <dgm:prSet presAssocID="{225828B5-AAC3-48E3-8DDE-6E14A1E9FCE8}" presName="hierChild5" presStyleCnt="0"/>
      <dgm:spPr/>
    </dgm:pt>
    <dgm:pt modelId="{4336AD91-6774-4DB4-BDD0-A33B76AEE6B7}" type="pres">
      <dgm:prSet presAssocID="{56E3332C-AB51-492A-BF41-0AEAAF10CB36}" presName="Name37" presStyleLbl="parChTrans1D2" presStyleIdx="1" presStyleCnt="5"/>
      <dgm:spPr/>
      <dgm:t>
        <a:bodyPr/>
        <a:lstStyle/>
        <a:p>
          <a:endParaRPr lang="zh-CN" altLang="en-US"/>
        </a:p>
      </dgm:t>
    </dgm:pt>
    <dgm:pt modelId="{9DFAC067-11BC-4885-918F-10D0401D4F77}" type="pres">
      <dgm:prSet presAssocID="{37D77502-DD69-4FCD-BFD3-1B91FA3A0B41}" presName="hierRoot2" presStyleCnt="0">
        <dgm:presLayoutVars>
          <dgm:hierBranch val="init"/>
        </dgm:presLayoutVars>
      </dgm:prSet>
      <dgm:spPr/>
    </dgm:pt>
    <dgm:pt modelId="{3798E192-B322-4C1D-A304-A3A890D1C199}" type="pres">
      <dgm:prSet presAssocID="{37D77502-DD69-4FCD-BFD3-1B91FA3A0B41}" presName="rootComposite" presStyleCnt="0"/>
      <dgm:spPr/>
      <dgm:t>
        <a:bodyPr/>
        <a:lstStyle/>
        <a:p>
          <a:endParaRPr lang="zh-CN" altLang="en-US"/>
        </a:p>
      </dgm:t>
    </dgm:pt>
    <dgm:pt modelId="{AFBE47F0-7A8F-4C93-AF1D-8BA2F7BEC08C}" type="pres">
      <dgm:prSet presAssocID="{37D77502-DD69-4FCD-BFD3-1B91FA3A0B41}" presName="rootText" presStyleLbl="node2" presStyleIdx="1" presStyleCnt="5">
        <dgm:presLayoutVars>
          <dgm:chPref val="3"/>
        </dgm:presLayoutVars>
      </dgm:prSet>
      <dgm:spPr/>
      <dgm:t>
        <a:bodyPr/>
        <a:lstStyle/>
        <a:p>
          <a:endParaRPr lang="zh-CN" altLang="en-US"/>
        </a:p>
      </dgm:t>
    </dgm:pt>
    <dgm:pt modelId="{2445C7C8-45D2-4D23-B6BE-965FFAF23B88}" type="pres">
      <dgm:prSet presAssocID="{37D77502-DD69-4FCD-BFD3-1B91FA3A0B41}" presName="rootConnector" presStyleLbl="node2" presStyleIdx="1" presStyleCnt="5"/>
      <dgm:spPr/>
      <dgm:t>
        <a:bodyPr/>
        <a:lstStyle/>
        <a:p>
          <a:endParaRPr lang="zh-CN" altLang="en-US"/>
        </a:p>
      </dgm:t>
    </dgm:pt>
    <dgm:pt modelId="{B814C46B-2953-4DFE-86D5-6641B5D8BDFD}" type="pres">
      <dgm:prSet presAssocID="{37D77502-DD69-4FCD-BFD3-1B91FA3A0B41}" presName="hierChild4" presStyleCnt="0"/>
      <dgm:spPr/>
    </dgm:pt>
    <dgm:pt modelId="{8C5F1B03-FD37-43EA-A7E6-8885D7520042}" type="pres">
      <dgm:prSet presAssocID="{37D77502-DD69-4FCD-BFD3-1B91FA3A0B41}" presName="hierChild5" presStyleCnt="0"/>
      <dgm:spPr/>
    </dgm:pt>
    <dgm:pt modelId="{F3FBFC0D-1C10-482A-B755-432B7B102F58}" type="pres">
      <dgm:prSet presAssocID="{01FF1330-6476-4A29-B36A-956B908B4DC2}" presName="Name37" presStyleLbl="parChTrans1D2" presStyleIdx="2" presStyleCnt="5"/>
      <dgm:spPr/>
      <dgm:t>
        <a:bodyPr/>
        <a:lstStyle/>
        <a:p>
          <a:endParaRPr lang="zh-CN" altLang="en-US"/>
        </a:p>
      </dgm:t>
    </dgm:pt>
    <dgm:pt modelId="{55EB3F4A-D96C-45F8-A083-E0A674B482EF}" type="pres">
      <dgm:prSet presAssocID="{81EE2E0C-6A5F-4B2C-ADA9-FDFFCB8C7AC8}" presName="hierRoot2" presStyleCnt="0">
        <dgm:presLayoutVars>
          <dgm:hierBranch val="init"/>
        </dgm:presLayoutVars>
      </dgm:prSet>
      <dgm:spPr/>
    </dgm:pt>
    <dgm:pt modelId="{26427A8A-8184-401A-BA5F-B732C715EED7}" type="pres">
      <dgm:prSet presAssocID="{81EE2E0C-6A5F-4B2C-ADA9-FDFFCB8C7AC8}" presName="rootComposite" presStyleCnt="0"/>
      <dgm:spPr/>
      <dgm:t>
        <a:bodyPr/>
        <a:lstStyle/>
        <a:p>
          <a:endParaRPr lang="zh-CN" altLang="en-US"/>
        </a:p>
      </dgm:t>
    </dgm:pt>
    <dgm:pt modelId="{CD29CA80-3F78-4D10-B0B9-E1DB408EE544}" type="pres">
      <dgm:prSet presAssocID="{81EE2E0C-6A5F-4B2C-ADA9-FDFFCB8C7AC8}" presName="rootText" presStyleLbl="node2" presStyleIdx="2" presStyleCnt="5">
        <dgm:presLayoutVars>
          <dgm:chPref val="3"/>
        </dgm:presLayoutVars>
      </dgm:prSet>
      <dgm:spPr/>
      <dgm:t>
        <a:bodyPr/>
        <a:lstStyle/>
        <a:p>
          <a:endParaRPr lang="zh-CN" altLang="en-US"/>
        </a:p>
      </dgm:t>
    </dgm:pt>
    <dgm:pt modelId="{64484104-CFD4-449D-95B4-82574E1BEAC9}" type="pres">
      <dgm:prSet presAssocID="{81EE2E0C-6A5F-4B2C-ADA9-FDFFCB8C7AC8}" presName="rootConnector" presStyleLbl="node2" presStyleIdx="2" presStyleCnt="5"/>
      <dgm:spPr/>
      <dgm:t>
        <a:bodyPr/>
        <a:lstStyle/>
        <a:p>
          <a:endParaRPr lang="zh-CN" altLang="en-US"/>
        </a:p>
      </dgm:t>
    </dgm:pt>
    <dgm:pt modelId="{03ED9A96-D917-442C-960F-6C2655E777D9}" type="pres">
      <dgm:prSet presAssocID="{81EE2E0C-6A5F-4B2C-ADA9-FDFFCB8C7AC8}" presName="hierChild4" presStyleCnt="0"/>
      <dgm:spPr/>
    </dgm:pt>
    <dgm:pt modelId="{07BBFBE8-D4F9-47E6-AB6D-6C2BA5426163}" type="pres">
      <dgm:prSet presAssocID="{81EE2E0C-6A5F-4B2C-ADA9-FDFFCB8C7AC8}" presName="hierChild5" presStyleCnt="0"/>
      <dgm:spPr/>
    </dgm:pt>
    <dgm:pt modelId="{B80C1B0D-72BB-48E6-8F6C-B123AE2DC9CA}" type="pres">
      <dgm:prSet presAssocID="{431E1438-71FE-474F-AFB6-7B76A84B019B}" presName="Name37" presStyleLbl="parChTrans1D2" presStyleIdx="3" presStyleCnt="5"/>
      <dgm:spPr/>
      <dgm:t>
        <a:bodyPr/>
        <a:lstStyle/>
        <a:p>
          <a:endParaRPr lang="zh-CN" altLang="en-US"/>
        </a:p>
      </dgm:t>
    </dgm:pt>
    <dgm:pt modelId="{D394EC33-FB9C-432D-8E89-FED17FF7C5A5}" type="pres">
      <dgm:prSet presAssocID="{9E5AF8B0-EFE4-4098-8545-28EFE8793A94}" presName="hierRoot2" presStyleCnt="0">
        <dgm:presLayoutVars>
          <dgm:hierBranch val="init"/>
        </dgm:presLayoutVars>
      </dgm:prSet>
      <dgm:spPr/>
    </dgm:pt>
    <dgm:pt modelId="{4E9AF8D5-B57E-4648-9BF2-48F9B3F56AE5}" type="pres">
      <dgm:prSet presAssocID="{9E5AF8B0-EFE4-4098-8545-28EFE8793A94}" presName="rootComposite" presStyleCnt="0"/>
      <dgm:spPr/>
      <dgm:t>
        <a:bodyPr/>
        <a:lstStyle/>
        <a:p>
          <a:endParaRPr lang="zh-CN" altLang="en-US"/>
        </a:p>
      </dgm:t>
    </dgm:pt>
    <dgm:pt modelId="{2310C6ED-DDA8-4AC1-8FA6-32279353C9E0}" type="pres">
      <dgm:prSet presAssocID="{9E5AF8B0-EFE4-4098-8545-28EFE8793A94}" presName="rootText" presStyleLbl="node2" presStyleIdx="3" presStyleCnt="5">
        <dgm:presLayoutVars>
          <dgm:chPref val="3"/>
        </dgm:presLayoutVars>
      </dgm:prSet>
      <dgm:spPr/>
      <dgm:t>
        <a:bodyPr/>
        <a:lstStyle/>
        <a:p>
          <a:endParaRPr lang="zh-CN" altLang="en-US"/>
        </a:p>
      </dgm:t>
    </dgm:pt>
    <dgm:pt modelId="{7F147742-1F23-410A-94F3-F76DEDECF0B7}" type="pres">
      <dgm:prSet presAssocID="{9E5AF8B0-EFE4-4098-8545-28EFE8793A94}" presName="rootConnector" presStyleLbl="node2" presStyleIdx="3" presStyleCnt="5"/>
      <dgm:spPr/>
      <dgm:t>
        <a:bodyPr/>
        <a:lstStyle/>
        <a:p>
          <a:endParaRPr lang="zh-CN" altLang="en-US"/>
        </a:p>
      </dgm:t>
    </dgm:pt>
    <dgm:pt modelId="{D971C328-2BBC-447D-8705-24178537D3EB}" type="pres">
      <dgm:prSet presAssocID="{9E5AF8B0-EFE4-4098-8545-28EFE8793A94}" presName="hierChild4" presStyleCnt="0"/>
      <dgm:spPr/>
    </dgm:pt>
    <dgm:pt modelId="{58ADA4B2-CC5C-46E4-851F-1958B2EBBFD2}" type="pres">
      <dgm:prSet presAssocID="{9E5AF8B0-EFE4-4098-8545-28EFE8793A94}" presName="hierChild5" presStyleCnt="0"/>
      <dgm:spPr/>
    </dgm:pt>
    <dgm:pt modelId="{1425EA52-5B16-4C9F-8637-35DCE083477B}" type="pres">
      <dgm:prSet presAssocID="{C3F9490E-3F45-4CEC-908B-9B187FDE8EF2}" presName="Name37" presStyleLbl="parChTrans1D2" presStyleIdx="4" presStyleCnt="5"/>
      <dgm:spPr/>
      <dgm:t>
        <a:bodyPr/>
        <a:lstStyle/>
        <a:p>
          <a:endParaRPr lang="zh-CN" altLang="en-US"/>
        </a:p>
      </dgm:t>
    </dgm:pt>
    <dgm:pt modelId="{A027C60A-9782-42D0-89E6-24DED055C989}" type="pres">
      <dgm:prSet presAssocID="{1C07B086-E29B-48E1-B00C-669B113D137D}" presName="hierRoot2" presStyleCnt="0">
        <dgm:presLayoutVars>
          <dgm:hierBranch val="init"/>
        </dgm:presLayoutVars>
      </dgm:prSet>
      <dgm:spPr/>
    </dgm:pt>
    <dgm:pt modelId="{12D8DDAB-F2A5-4544-9CEB-649D00018FBD}" type="pres">
      <dgm:prSet presAssocID="{1C07B086-E29B-48E1-B00C-669B113D137D}" presName="rootComposite" presStyleCnt="0"/>
      <dgm:spPr/>
      <dgm:t>
        <a:bodyPr/>
        <a:lstStyle/>
        <a:p>
          <a:endParaRPr lang="zh-CN" altLang="en-US"/>
        </a:p>
      </dgm:t>
    </dgm:pt>
    <dgm:pt modelId="{5B53284C-3FB9-4568-87FE-20F9A1582FFB}" type="pres">
      <dgm:prSet presAssocID="{1C07B086-E29B-48E1-B00C-669B113D137D}" presName="rootText" presStyleLbl="node2" presStyleIdx="4" presStyleCnt="5">
        <dgm:presLayoutVars>
          <dgm:chPref val="3"/>
        </dgm:presLayoutVars>
      </dgm:prSet>
      <dgm:spPr/>
      <dgm:t>
        <a:bodyPr/>
        <a:lstStyle/>
        <a:p>
          <a:endParaRPr lang="zh-CN" altLang="en-US"/>
        </a:p>
      </dgm:t>
    </dgm:pt>
    <dgm:pt modelId="{AC2EC3AB-6BCA-41FD-B82A-FDD8A7D9AF9D}" type="pres">
      <dgm:prSet presAssocID="{1C07B086-E29B-48E1-B00C-669B113D137D}" presName="rootConnector" presStyleLbl="node2" presStyleIdx="4" presStyleCnt="5"/>
      <dgm:spPr/>
      <dgm:t>
        <a:bodyPr/>
        <a:lstStyle/>
        <a:p>
          <a:endParaRPr lang="zh-CN" altLang="en-US"/>
        </a:p>
      </dgm:t>
    </dgm:pt>
    <dgm:pt modelId="{2263F70B-810B-45F6-9562-201BC0719ECE}" type="pres">
      <dgm:prSet presAssocID="{1C07B086-E29B-48E1-B00C-669B113D137D}" presName="hierChild4" presStyleCnt="0"/>
      <dgm:spPr/>
    </dgm:pt>
    <dgm:pt modelId="{A8158ECF-B1D7-4C1F-A60E-E804D516F153}" type="pres">
      <dgm:prSet presAssocID="{1C07B086-E29B-48E1-B00C-669B113D137D}" presName="hierChild5" presStyleCnt="0"/>
      <dgm:spPr/>
    </dgm:pt>
    <dgm:pt modelId="{4AECC906-F21A-45D0-9402-FE140FA9EBA5}" type="pres">
      <dgm:prSet presAssocID="{64128110-2BC2-4E83-AE3D-7442626E6916}" presName="hierChild3" presStyleCnt="0"/>
      <dgm:spPr/>
    </dgm:pt>
  </dgm:ptLst>
  <dgm:cxnLst>
    <dgm:cxn modelId="{2100C5D0-F96A-45BB-9B3A-709ADA5B740E}" type="presOf" srcId="{56E3332C-AB51-492A-BF41-0AEAAF10CB36}" destId="{4336AD91-6774-4DB4-BDD0-A33B76AEE6B7}" srcOrd="0" destOrd="0" presId="urn:microsoft.com/office/officeart/2005/8/layout/orgChart1#1"/>
    <dgm:cxn modelId="{89C21960-AFB2-4255-B963-0FB3DB56E095}" type="presOf" srcId="{9E5AF8B0-EFE4-4098-8545-28EFE8793A94}" destId="{7F147742-1F23-410A-94F3-F76DEDECF0B7}" srcOrd="1" destOrd="0" presId="urn:microsoft.com/office/officeart/2005/8/layout/orgChart1#1"/>
    <dgm:cxn modelId="{2A96A126-9D26-4353-85F6-7CA6088D99F9}" type="presOf" srcId="{225828B5-AAC3-48E3-8DDE-6E14A1E9FCE8}" destId="{2FB69221-32D0-434B-B23D-866F77A6B0EE}" srcOrd="0" destOrd="0" presId="urn:microsoft.com/office/officeart/2005/8/layout/orgChart1#1"/>
    <dgm:cxn modelId="{3B84721A-0065-4A2A-BD60-0596DD607E8A}" type="presOf" srcId="{64128110-2BC2-4E83-AE3D-7442626E6916}" destId="{3F87A36D-B515-4CB3-9442-512F3C54FBDD}" srcOrd="0" destOrd="0" presId="urn:microsoft.com/office/officeart/2005/8/layout/orgChart1#1"/>
    <dgm:cxn modelId="{61786F6D-D2B1-45D5-9AA3-AFA4C40552D7}" type="presOf" srcId="{225828B5-AAC3-48E3-8DDE-6E14A1E9FCE8}" destId="{5C67B634-DB68-4653-97A5-5D62FE999B47}" srcOrd="1" destOrd="0" presId="urn:microsoft.com/office/officeart/2005/8/layout/orgChart1#1"/>
    <dgm:cxn modelId="{4E885ED6-E5D8-4831-B282-6396E27039A0}" type="presOf" srcId="{431E1438-71FE-474F-AFB6-7B76A84B019B}" destId="{B80C1B0D-72BB-48E6-8F6C-B123AE2DC9CA}" srcOrd="0" destOrd="0" presId="urn:microsoft.com/office/officeart/2005/8/layout/orgChart1#1"/>
    <dgm:cxn modelId="{2BE213CF-EDA7-41E4-846B-B89CD84251D7}" type="presOf" srcId="{9E5AF8B0-EFE4-4098-8545-28EFE8793A94}" destId="{2310C6ED-DDA8-4AC1-8FA6-32279353C9E0}" srcOrd="0" destOrd="0" presId="urn:microsoft.com/office/officeart/2005/8/layout/orgChart1#1"/>
    <dgm:cxn modelId="{1EE639EB-4DF2-4DCA-BFE1-511F5437DA1C}" type="presOf" srcId="{37D77502-DD69-4FCD-BFD3-1B91FA3A0B41}" destId="{2445C7C8-45D2-4D23-B6BE-965FFAF23B88}" srcOrd="1" destOrd="0" presId="urn:microsoft.com/office/officeart/2005/8/layout/orgChart1#1"/>
    <dgm:cxn modelId="{E24CEC21-F5ED-4400-B9EF-B01D8537EE22}" type="presOf" srcId="{81EE2E0C-6A5F-4B2C-ADA9-FDFFCB8C7AC8}" destId="{64484104-CFD4-449D-95B4-82574E1BEAC9}" srcOrd="1" destOrd="0" presId="urn:microsoft.com/office/officeart/2005/8/layout/orgChart1#1"/>
    <dgm:cxn modelId="{1304E248-F4E4-4C87-B162-AC55E0399406}" type="presOf" srcId="{81EE2E0C-6A5F-4B2C-ADA9-FDFFCB8C7AC8}" destId="{CD29CA80-3F78-4D10-B0B9-E1DB408EE544}" srcOrd="0" destOrd="0" presId="urn:microsoft.com/office/officeart/2005/8/layout/orgChart1#1"/>
    <dgm:cxn modelId="{B5D6DC52-4CC2-474B-B15A-A309D1911E77}" type="presOf" srcId="{1C07B086-E29B-48E1-B00C-669B113D137D}" destId="{AC2EC3AB-6BCA-41FD-B82A-FDD8A7D9AF9D}" srcOrd="1" destOrd="0" presId="urn:microsoft.com/office/officeart/2005/8/layout/orgChart1#1"/>
    <dgm:cxn modelId="{915D64F5-AB63-467B-8904-4E7505F9DE1F}" srcId="{C17B9AAD-24D5-4918-8EDF-B332210074D7}" destId="{64128110-2BC2-4E83-AE3D-7442626E6916}" srcOrd="0" destOrd="0" parTransId="{7C4D8020-E6A5-42B0-ACC1-F3A6FF2AC2B4}" sibTransId="{EC14B256-0355-49D6-9784-F21A5D6A7477}"/>
    <dgm:cxn modelId="{4A8A104E-E3C9-4DF7-AA08-11F16E15CFCB}" type="presOf" srcId="{37D77502-DD69-4FCD-BFD3-1B91FA3A0B41}" destId="{AFBE47F0-7A8F-4C93-AF1D-8BA2F7BEC08C}" srcOrd="0" destOrd="0" presId="urn:microsoft.com/office/officeart/2005/8/layout/orgChart1#1"/>
    <dgm:cxn modelId="{90AA1D51-59FD-495A-B5EF-392BD391705F}" type="presOf" srcId="{1C07B086-E29B-48E1-B00C-669B113D137D}" destId="{5B53284C-3FB9-4568-87FE-20F9A1582FFB}" srcOrd="0" destOrd="0" presId="urn:microsoft.com/office/officeart/2005/8/layout/orgChart1#1"/>
    <dgm:cxn modelId="{6510931F-F6A3-4FE3-AA2C-04039A33C4C0}" type="presOf" srcId="{01FF1330-6476-4A29-B36A-956B908B4DC2}" destId="{F3FBFC0D-1C10-482A-B755-432B7B102F58}" srcOrd="0" destOrd="0" presId="urn:microsoft.com/office/officeart/2005/8/layout/orgChart1#1"/>
    <dgm:cxn modelId="{96B67747-89F4-42D2-A488-E01C26B3012A}" type="presOf" srcId="{64128110-2BC2-4E83-AE3D-7442626E6916}" destId="{C8EA578D-1EEF-4168-811C-C3CB6C46B153}" srcOrd="1" destOrd="0" presId="urn:microsoft.com/office/officeart/2005/8/layout/orgChart1#1"/>
    <dgm:cxn modelId="{D2F481DF-0163-403C-8EA0-1224D9A72721}" srcId="{64128110-2BC2-4E83-AE3D-7442626E6916}" destId="{9E5AF8B0-EFE4-4098-8545-28EFE8793A94}" srcOrd="3" destOrd="0" parTransId="{431E1438-71FE-474F-AFB6-7B76A84B019B}" sibTransId="{A5BAEF26-0539-4F90-B57D-E03CB655B143}"/>
    <dgm:cxn modelId="{79C0F5D4-4031-4788-B38B-05308A5B0EC8}" type="presOf" srcId="{C3F9490E-3F45-4CEC-908B-9B187FDE8EF2}" destId="{1425EA52-5B16-4C9F-8637-35DCE083477B}" srcOrd="0" destOrd="0" presId="urn:microsoft.com/office/officeart/2005/8/layout/orgChart1#1"/>
    <dgm:cxn modelId="{0EDBF35F-80FB-4BA0-A09D-F1406F71F903}" srcId="{64128110-2BC2-4E83-AE3D-7442626E6916}" destId="{225828B5-AAC3-48E3-8DDE-6E14A1E9FCE8}" srcOrd="0" destOrd="0" parTransId="{90F8E70F-E1C5-4691-812A-47839830C40B}" sibTransId="{6E8CAA27-4324-4304-92E5-3562A8011552}"/>
    <dgm:cxn modelId="{F923D561-77AB-4E2E-8D49-9954EC9AFE6B}" srcId="{64128110-2BC2-4E83-AE3D-7442626E6916}" destId="{37D77502-DD69-4FCD-BFD3-1B91FA3A0B41}" srcOrd="1" destOrd="0" parTransId="{56E3332C-AB51-492A-BF41-0AEAAF10CB36}" sibTransId="{A79A0933-F266-4AC1-9DE1-FD7E900B09C8}"/>
    <dgm:cxn modelId="{BD02399E-D375-494A-8497-D0918EB0D640}" type="presOf" srcId="{C17B9AAD-24D5-4918-8EDF-B332210074D7}" destId="{0F89BA2F-7FB1-47A4-B6A8-9A821D15E1C1}" srcOrd="0" destOrd="0" presId="urn:microsoft.com/office/officeart/2005/8/layout/orgChart1#1"/>
    <dgm:cxn modelId="{A4AF89D1-EF22-412E-BD92-FCAE2D9647A8}" srcId="{64128110-2BC2-4E83-AE3D-7442626E6916}" destId="{81EE2E0C-6A5F-4B2C-ADA9-FDFFCB8C7AC8}" srcOrd="2" destOrd="0" parTransId="{01FF1330-6476-4A29-B36A-956B908B4DC2}" sibTransId="{72C2C69A-BE49-48A9-B607-A2F8C3C08133}"/>
    <dgm:cxn modelId="{72E07D55-72CB-47B7-9670-D5D5AC86FF8A}" type="presOf" srcId="{90F8E70F-E1C5-4691-812A-47839830C40B}" destId="{1F968B94-413B-42AE-BA1D-5E5D1F62B58B}" srcOrd="0" destOrd="0" presId="urn:microsoft.com/office/officeart/2005/8/layout/orgChart1#1"/>
    <dgm:cxn modelId="{34290B4F-BE52-40AC-9E15-A814E2216D77}" srcId="{64128110-2BC2-4E83-AE3D-7442626E6916}" destId="{1C07B086-E29B-48E1-B00C-669B113D137D}" srcOrd="4" destOrd="0" parTransId="{C3F9490E-3F45-4CEC-908B-9B187FDE8EF2}" sibTransId="{01876B78-979B-4C04-B297-73549DD5126E}"/>
    <dgm:cxn modelId="{1E74A0D8-40C1-4FBA-A52C-964B23535AE1}" type="presParOf" srcId="{0F89BA2F-7FB1-47A4-B6A8-9A821D15E1C1}" destId="{43B1D5CD-F6F5-420F-9336-DAB5AE405CAB}" srcOrd="0" destOrd="0" presId="urn:microsoft.com/office/officeart/2005/8/layout/orgChart1#1"/>
    <dgm:cxn modelId="{548AA9AA-8E8E-465D-8628-898508910ACA}" type="presParOf" srcId="{43B1D5CD-F6F5-420F-9336-DAB5AE405CAB}" destId="{87C865EB-D9C7-4E5F-B312-83EF73AB58D0}" srcOrd="0" destOrd="0" presId="urn:microsoft.com/office/officeart/2005/8/layout/orgChart1#1"/>
    <dgm:cxn modelId="{F9941470-4D7F-4231-95F8-5C5A1E0BAA8A}" type="presParOf" srcId="{87C865EB-D9C7-4E5F-B312-83EF73AB58D0}" destId="{3F87A36D-B515-4CB3-9442-512F3C54FBDD}" srcOrd="0" destOrd="0" presId="urn:microsoft.com/office/officeart/2005/8/layout/orgChart1#1"/>
    <dgm:cxn modelId="{AE1816FF-0431-4E3C-B377-376B6357C404}" type="presParOf" srcId="{87C865EB-D9C7-4E5F-B312-83EF73AB58D0}" destId="{C8EA578D-1EEF-4168-811C-C3CB6C46B153}" srcOrd="1" destOrd="0" presId="urn:microsoft.com/office/officeart/2005/8/layout/orgChart1#1"/>
    <dgm:cxn modelId="{DE012BDD-42E4-4BE5-A238-F67DF84DAFFF}" type="presParOf" srcId="{43B1D5CD-F6F5-420F-9336-DAB5AE405CAB}" destId="{5BEABAEC-9F0C-4E39-AD8E-6628EFFC11DC}" srcOrd="1" destOrd="0" presId="urn:microsoft.com/office/officeart/2005/8/layout/orgChart1#1"/>
    <dgm:cxn modelId="{426A3D82-0929-4A43-BC0C-F3BFEADF84D8}" type="presParOf" srcId="{5BEABAEC-9F0C-4E39-AD8E-6628EFFC11DC}" destId="{1F968B94-413B-42AE-BA1D-5E5D1F62B58B}" srcOrd="0" destOrd="0" presId="urn:microsoft.com/office/officeart/2005/8/layout/orgChart1#1"/>
    <dgm:cxn modelId="{4317A719-DC84-4FBD-B054-5CAFD29082BD}" type="presParOf" srcId="{5BEABAEC-9F0C-4E39-AD8E-6628EFFC11DC}" destId="{841E9607-AFA8-422E-867A-D0B9A43F76FB}" srcOrd="1" destOrd="0" presId="urn:microsoft.com/office/officeart/2005/8/layout/orgChart1#1"/>
    <dgm:cxn modelId="{C1888D70-316C-4A87-8941-C9166ACF51E9}" type="presParOf" srcId="{841E9607-AFA8-422E-867A-D0B9A43F76FB}" destId="{7848FCCC-0559-4207-BA93-63FF4F6D75CC}" srcOrd="0" destOrd="0" presId="urn:microsoft.com/office/officeart/2005/8/layout/orgChart1#1"/>
    <dgm:cxn modelId="{3CD8C919-7184-440A-A37A-0B9150049962}" type="presParOf" srcId="{7848FCCC-0559-4207-BA93-63FF4F6D75CC}" destId="{2FB69221-32D0-434B-B23D-866F77A6B0EE}" srcOrd="0" destOrd="0" presId="urn:microsoft.com/office/officeart/2005/8/layout/orgChart1#1"/>
    <dgm:cxn modelId="{5AA5E5D5-765E-4D06-8FFA-B93150F03FA2}" type="presParOf" srcId="{7848FCCC-0559-4207-BA93-63FF4F6D75CC}" destId="{5C67B634-DB68-4653-97A5-5D62FE999B47}" srcOrd="1" destOrd="0" presId="urn:microsoft.com/office/officeart/2005/8/layout/orgChart1#1"/>
    <dgm:cxn modelId="{A6E46504-0AD3-4904-8B57-87CB7EEBC052}" type="presParOf" srcId="{841E9607-AFA8-422E-867A-D0B9A43F76FB}" destId="{A7817FA8-C290-4779-9081-B0B52FF24E56}" srcOrd="1" destOrd="0" presId="urn:microsoft.com/office/officeart/2005/8/layout/orgChart1#1"/>
    <dgm:cxn modelId="{C604B273-A3DA-4285-AF47-E99E09F05B93}" type="presParOf" srcId="{841E9607-AFA8-422E-867A-D0B9A43F76FB}" destId="{782C31C6-F89C-4EE5-9321-5D7AEDFD4677}" srcOrd="2" destOrd="0" presId="urn:microsoft.com/office/officeart/2005/8/layout/orgChart1#1"/>
    <dgm:cxn modelId="{9E0E8B66-1703-4BC7-B86A-AFC513081907}" type="presParOf" srcId="{5BEABAEC-9F0C-4E39-AD8E-6628EFFC11DC}" destId="{4336AD91-6774-4DB4-BDD0-A33B76AEE6B7}" srcOrd="2" destOrd="0" presId="urn:microsoft.com/office/officeart/2005/8/layout/orgChart1#1"/>
    <dgm:cxn modelId="{D4CD33F7-C3EA-4763-B4C0-55BCAD5BDDE9}" type="presParOf" srcId="{5BEABAEC-9F0C-4E39-AD8E-6628EFFC11DC}" destId="{9DFAC067-11BC-4885-918F-10D0401D4F77}" srcOrd="3" destOrd="0" presId="urn:microsoft.com/office/officeart/2005/8/layout/orgChart1#1"/>
    <dgm:cxn modelId="{4909DBCA-3AD5-438B-BBFA-6EBC30F5869D}" type="presParOf" srcId="{9DFAC067-11BC-4885-918F-10D0401D4F77}" destId="{3798E192-B322-4C1D-A304-A3A890D1C199}" srcOrd="0" destOrd="0" presId="urn:microsoft.com/office/officeart/2005/8/layout/orgChart1#1"/>
    <dgm:cxn modelId="{270098FE-0D4C-441C-A131-262FA26923C7}" type="presParOf" srcId="{3798E192-B322-4C1D-A304-A3A890D1C199}" destId="{AFBE47F0-7A8F-4C93-AF1D-8BA2F7BEC08C}" srcOrd="0" destOrd="0" presId="urn:microsoft.com/office/officeart/2005/8/layout/orgChart1#1"/>
    <dgm:cxn modelId="{30A76748-0099-4A4E-8347-93A20D66AABE}" type="presParOf" srcId="{3798E192-B322-4C1D-A304-A3A890D1C199}" destId="{2445C7C8-45D2-4D23-B6BE-965FFAF23B88}" srcOrd="1" destOrd="0" presId="urn:microsoft.com/office/officeart/2005/8/layout/orgChart1#1"/>
    <dgm:cxn modelId="{5E5441BB-F49B-43BD-8895-209E5D43DC61}" type="presParOf" srcId="{9DFAC067-11BC-4885-918F-10D0401D4F77}" destId="{B814C46B-2953-4DFE-86D5-6641B5D8BDFD}" srcOrd="1" destOrd="0" presId="urn:microsoft.com/office/officeart/2005/8/layout/orgChart1#1"/>
    <dgm:cxn modelId="{3F1A03D9-B831-4E3C-A8AA-1DC3CE0787E2}" type="presParOf" srcId="{9DFAC067-11BC-4885-918F-10D0401D4F77}" destId="{8C5F1B03-FD37-43EA-A7E6-8885D7520042}" srcOrd="2" destOrd="0" presId="urn:microsoft.com/office/officeart/2005/8/layout/orgChart1#1"/>
    <dgm:cxn modelId="{BABCDB97-1728-47B7-B64F-7D5D3592C2F6}" type="presParOf" srcId="{5BEABAEC-9F0C-4E39-AD8E-6628EFFC11DC}" destId="{F3FBFC0D-1C10-482A-B755-432B7B102F58}" srcOrd="4" destOrd="0" presId="urn:microsoft.com/office/officeart/2005/8/layout/orgChart1#1"/>
    <dgm:cxn modelId="{B65F0B18-C2C5-4C03-B2D6-58DB32C32402}" type="presParOf" srcId="{5BEABAEC-9F0C-4E39-AD8E-6628EFFC11DC}" destId="{55EB3F4A-D96C-45F8-A083-E0A674B482EF}" srcOrd="5" destOrd="0" presId="urn:microsoft.com/office/officeart/2005/8/layout/orgChart1#1"/>
    <dgm:cxn modelId="{92A84A5B-096C-4651-9748-C523CD5CC95E}" type="presParOf" srcId="{55EB3F4A-D96C-45F8-A083-E0A674B482EF}" destId="{26427A8A-8184-401A-BA5F-B732C715EED7}" srcOrd="0" destOrd="0" presId="urn:microsoft.com/office/officeart/2005/8/layout/orgChart1#1"/>
    <dgm:cxn modelId="{A1F30203-A307-450B-BEEC-1DE6728A7EDE}" type="presParOf" srcId="{26427A8A-8184-401A-BA5F-B732C715EED7}" destId="{CD29CA80-3F78-4D10-B0B9-E1DB408EE544}" srcOrd="0" destOrd="0" presId="urn:microsoft.com/office/officeart/2005/8/layout/orgChart1#1"/>
    <dgm:cxn modelId="{3F3AF860-D342-4339-9894-48C87ECCD0AD}" type="presParOf" srcId="{26427A8A-8184-401A-BA5F-B732C715EED7}" destId="{64484104-CFD4-449D-95B4-82574E1BEAC9}" srcOrd="1" destOrd="0" presId="urn:microsoft.com/office/officeart/2005/8/layout/orgChart1#1"/>
    <dgm:cxn modelId="{F50B58F9-0EFD-4DD1-9999-B1FA22540BF1}" type="presParOf" srcId="{55EB3F4A-D96C-45F8-A083-E0A674B482EF}" destId="{03ED9A96-D917-442C-960F-6C2655E777D9}" srcOrd="1" destOrd="0" presId="urn:microsoft.com/office/officeart/2005/8/layout/orgChart1#1"/>
    <dgm:cxn modelId="{23FA6709-1097-4C45-9993-D3F7B8A28DF4}" type="presParOf" srcId="{55EB3F4A-D96C-45F8-A083-E0A674B482EF}" destId="{07BBFBE8-D4F9-47E6-AB6D-6C2BA5426163}" srcOrd="2" destOrd="0" presId="urn:microsoft.com/office/officeart/2005/8/layout/orgChart1#1"/>
    <dgm:cxn modelId="{2C85C5BA-72F9-493E-818F-2380E5653565}" type="presParOf" srcId="{5BEABAEC-9F0C-4E39-AD8E-6628EFFC11DC}" destId="{B80C1B0D-72BB-48E6-8F6C-B123AE2DC9CA}" srcOrd="6" destOrd="0" presId="urn:microsoft.com/office/officeart/2005/8/layout/orgChart1#1"/>
    <dgm:cxn modelId="{20491DEC-F0E6-4B53-A502-944B9FDC4902}" type="presParOf" srcId="{5BEABAEC-9F0C-4E39-AD8E-6628EFFC11DC}" destId="{D394EC33-FB9C-432D-8E89-FED17FF7C5A5}" srcOrd="7" destOrd="0" presId="urn:microsoft.com/office/officeart/2005/8/layout/orgChart1#1"/>
    <dgm:cxn modelId="{F67B9317-D829-491A-BF86-53053F2E8DCC}" type="presParOf" srcId="{D394EC33-FB9C-432D-8E89-FED17FF7C5A5}" destId="{4E9AF8D5-B57E-4648-9BF2-48F9B3F56AE5}" srcOrd="0" destOrd="0" presId="urn:microsoft.com/office/officeart/2005/8/layout/orgChart1#1"/>
    <dgm:cxn modelId="{EFB4BFAA-7631-4865-907A-9D349AE4DD7F}" type="presParOf" srcId="{4E9AF8D5-B57E-4648-9BF2-48F9B3F56AE5}" destId="{2310C6ED-DDA8-4AC1-8FA6-32279353C9E0}" srcOrd="0" destOrd="0" presId="urn:microsoft.com/office/officeart/2005/8/layout/orgChart1#1"/>
    <dgm:cxn modelId="{FCAA4393-4DBB-465C-A926-D09474038E7E}" type="presParOf" srcId="{4E9AF8D5-B57E-4648-9BF2-48F9B3F56AE5}" destId="{7F147742-1F23-410A-94F3-F76DEDECF0B7}" srcOrd="1" destOrd="0" presId="urn:microsoft.com/office/officeart/2005/8/layout/orgChart1#1"/>
    <dgm:cxn modelId="{8F9195D3-1918-4898-B4E7-EA9174EA62D7}" type="presParOf" srcId="{D394EC33-FB9C-432D-8E89-FED17FF7C5A5}" destId="{D971C328-2BBC-447D-8705-24178537D3EB}" srcOrd="1" destOrd="0" presId="urn:microsoft.com/office/officeart/2005/8/layout/orgChart1#1"/>
    <dgm:cxn modelId="{3EAFB1C3-24EF-414C-A575-DCA76F6BFFA2}" type="presParOf" srcId="{D394EC33-FB9C-432D-8E89-FED17FF7C5A5}" destId="{58ADA4B2-CC5C-46E4-851F-1958B2EBBFD2}" srcOrd="2" destOrd="0" presId="urn:microsoft.com/office/officeart/2005/8/layout/orgChart1#1"/>
    <dgm:cxn modelId="{9B6AF33C-7949-43EF-B589-8E9D2ADD783D}" type="presParOf" srcId="{5BEABAEC-9F0C-4E39-AD8E-6628EFFC11DC}" destId="{1425EA52-5B16-4C9F-8637-35DCE083477B}" srcOrd="8" destOrd="0" presId="urn:microsoft.com/office/officeart/2005/8/layout/orgChart1#1"/>
    <dgm:cxn modelId="{3286BC1A-946F-40BE-8CE5-E2E97BB7ACAB}" type="presParOf" srcId="{5BEABAEC-9F0C-4E39-AD8E-6628EFFC11DC}" destId="{A027C60A-9782-42D0-89E6-24DED055C989}" srcOrd="9" destOrd="0" presId="urn:microsoft.com/office/officeart/2005/8/layout/orgChart1#1"/>
    <dgm:cxn modelId="{F2CA81F7-2DF0-44C6-8111-2C3598E8B0A5}" type="presParOf" srcId="{A027C60A-9782-42D0-89E6-24DED055C989}" destId="{12D8DDAB-F2A5-4544-9CEB-649D00018FBD}" srcOrd="0" destOrd="0" presId="urn:microsoft.com/office/officeart/2005/8/layout/orgChart1#1"/>
    <dgm:cxn modelId="{E93EEDC6-3F99-4439-8E1B-F43E173AD749}" type="presParOf" srcId="{12D8DDAB-F2A5-4544-9CEB-649D00018FBD}" destId="{5B53284C-3FB9-4568-87FE-20F9A1582FFB}" srcOrd="0" destOrd="0" presId="urn:microsoft.com/office/officeart/2005/8/layout/orgChart1#1"/>
    <dgm:cxn modelId="{8C1CAF3E-9BB7-4838-8064-540C58471153}" type="presParOf" srcId="{12D8DDAB-F2A5-4544-9CEB-649D00018FBD}" destId="{AC2EC3AB-6BCA-41FD-B82A-FDD8A7D9AF9D}" srcOrd="1" destOrd="0" presId="urn:microsoft.com/office/officeart/2005/8/layout/orgChart1#1"/>
    <dgm:cxn modelId="{0FE9E47D-4AE3-4F8F-9A99-A8264E9846E8}" type="presParOf" srcId="{A027C60A-9782-42D0-89E6-24DED055C989}" destId="{2263F70B-810B-45F6-9562-201BC0719ECE}" srcOrd="1" destOrd="0" presId="urn:microsoft.com/office/officeart/2005/8/layout/orgChart1#1"/>
    <dgm:cxn modelId="{75522392-79F2-47F5-A11C-1DC67A466C3A}" type="presParOf" srcId="{A027C60A-9782-42D0-89E6-24DED055C989}" destId="{A8158ECF-B1D7-4C1F-A60E-E804D516F153}" srcOrd="2" destOrd="0" presId="urn:microsoft.com/office/officeart/2005/8/layout/orgChart1#1"/>
    <dgm:cxn modelId="{2D505A5D-FA23-4937-860A-D0A00502DDB7}" type="presParOf" srcId="{43B1D5CD-F6F5-420F-9336-DAB5AE405CAB}" destId="{4AECC906-F21A-45D0-9402-FE140FA9EBA5}"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32BB4-045F-4E83-BD03-9759855579FC}">
      <dsp:nvSpPr>
        <dsp:cNvPr id="0" name=""/>
        <dsp:cNvSpPr/>
      </dsp:nvSpPr>
      <dsp:spPr>
        <a:xfrm>
          <a:off x="4464496" y="1353917"/>
          <a:ext cx="3849090" cy="257218"/>
        </a:xfrm>
        <a:custGeom>
          <a:avLst/>
          <a:gdLst/>
          <a:ahLst/>
          <a:cxnLst/>
          <a:rect l="0" t="0" r="0" b="0"/>
          <a:pathLst>
            <a:path>
              <a:moveTo>
                <a:pt x="0" y="0"/>
              </a:moveTo>
              <a:lnTo>
                <a:pt x="0" y="128609"/>
              </a:lnTo>
              <a:lnTo>
                <a:pt x="3849090" y="128609"/>
              </a:lnTo>
              <a:lnTo>
                <a:pt x="3849090" y="25721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54F969-EDE5-4E53-8DB9-3BC00D1ED265}">
      <dsp:nvSpPr>
        <dsp:cNvPr id="0" name=""/>
        <dsp:cNvSpPr/>
      </dsp:nvSpPr>
      <dsp:spPr>
        <a:xfrm>
          <a:off x="4464496" y="1353917"/>
          <a:ext cx="2217654" cy="257218"/>
        </a:xfrm>
        <a:custGeom>
          <a:avLst/>
          <a:gdLst/>
          <a:ahLst/>
          <a:cxnLst/>
          <a:rect l="0" t="0" r="0" b="0"/>
          <a:pathLst>
            <a:path>
              <a:moveTo>
                <a:pt x="0" y="0"/>
              </a:moveTo>
              <a:lnTo>
                <a:pt x="0" y="128609"/>
              </a:lnTo>
              <a:lnTo>
                <a:pt x="2217654" y="128609"/>
              </a:lnTo>
              <a:lnTo>
                <a:pt x="2217654" y="25721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FBFC0D-1C10-482A-B755-432B7B102F58}">
      <dsp:nvSpPr>
        <dsp:cNvPr id="0" name=""/>
        <dsp:cNvSpPr/>
      </dsp:nvSpPr>
      <dsp:spPr>
        <a:xfrm>
          <a:off x="4464496" y="1353917"/>
          <a:ext cx="351108" cy="257218"/>
        </a:xfrm>
        <a:custGeom>
          <a:avLst/>
          <a:gdLst/>
          <a:ahLst/>
          <a:cxnLst/>
          <a:rect l="0" t="0" r="0" b="0"/>
          <a:pathLst>
            <a:path>
              <a:moveTo>
                <a:pt x="0" y="0"/>
              </a:moveTo>
              <a:lnTo>
                <a:pt x="0" y="128609"/>
              </a:lnTo>
              <a:lnTo>
                <a:pt x="351108" y="128609"/>
              </a:lnTo>
              <a:lnTo>
                <a:pt x="351108" y="25721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36AD91-6774-4DB4-BDD0-A33B76AEE6B7}">
      <dsp:nvSpPr>
        <dsp:cNvPr id="0" name=""/>
        <dsp:cNvSpPr/>
      </dsp:nvSpPr>
      <dsp:spPr>
        <a:xfrm>
          <a:off x="2834309" y="1353917"/>
          <a:ext cx="1630186" cy="257218"/>
        </a:xfrm>
        <a:custGeom>
          <a:avLst/>
          <a:gdLst/>
          <a:ahLst/>
          <a:cxnLst/>
          <a:rect l="0" t="0" r="0" b="0"/>
          <a:pathLst>
            <a:path>
              <a:moveTo>
                <a:pt x="1630186" y="0"/>
              </a:moveTo>
              <a:lnTo>
                <a:pt x="1630186" y="128609"/>
              </a:lnTo>
              <a:lnTo>
                <a:pt x="0" y="128609"/>
              </a:lnTo>
              <a:lnTo>
                <a:pt x="0" y="25721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968B94-413B-42AE-BA1D-5E5D1F62B58B}">
      <dsp:nvSpPr>
        <dsp:cNvPr id="0" name=""/>
        <dsp:cNvSpPr/>
      </dsp:nvSpPr>
      <dsp:spPr>
        <a:xfrm>
          <a:off x="851763" y="1353917"/>
          <a:ext cx="3612732" cy="257218"/>
        </a:xfrm>
        <a:custGeom>
          <a:avLst/>
          <a:gdLst/>
          <a:ahLst/>
          <a:cxnLst/>
          <a:rect l="0" t="0" r="0" b="0"/>
          <a:pathLst>
            <a:path>
              <a:moveTo>
                <a:pt x="3612732" y="0"/>
              </a:moveTo>
              <a:lnTo>
                <a:pt x="3612732" y="128609"/>
              </a:lnTo>
              <a:lnTo>
                <a:pt x="0" y="128609"/>
              </a:lnTo>
              <a:lnTo>
                <a:pt x="0" y="25721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7A36D-B515-4CB3-9442-512F3C54FBDD}">
      <dsp:nvSpPr>
        <dsp:cNvPr id="0" name=""/>
        <dsp:cNvSpPr/>
      </dsp:nvSpPr>
      <dsp:spPr>
        <a:xfrm>
          <a:off x="3852072" y="741493"/>
          <a:ext cx="1224847"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a:t>系统软件</a:t>
          </a:r>
        </a:p>
      </dsp:txBody>
      <dsp:txXfrm>
        <a:off x="3852072" y="741493"/>
        <a:ext cx="1224847" cy="612423"/>
      </dsp:txXfrm>
    </dsp:sp>
    <dsp:sp modelId="{2FB69221-32D0-434B-B23D-866F77A6B0EE}">
      <dsp:nvSpPr>
        <dsp:cNvPr id="0" name=""/>
        <dsp:cNvSpPr/>
      </dsp:nvSpPr>
      <dsp:spPr>
        <a:xfrm>
          <a:off x="2981" y="1611135"/>
          <a:ext cx="1697565"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dirty="0"/>
            <a:t>操作系统</a:t>
          </a:r>
        </a:p>
      </dsp:txBody>
      <dsp:txXfrm>
        <a:off x="2981" y="1611135"/>
        <a:ext cx="1697565" cy="612423"/>
      </dsp:txXfrm>
    </dsp:sp>
    <dsp:sp modelId="{AFBE47F0-7A8F-4C93-AF1D-8BA2F7BEC08C}">
      <dsp:nvSpPr>
        <dsp:cNvPr id="0" name=""/>
        <dsp:cNvSpPr/>
      </dsp:nvSpPr>
      <dsp:spPr>
        <a:xfrm>
          <a:off x="1957764" y="1611135"/>
          <a:ext cx="1753088"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dirty="0"/>
            <a:t>语言处理程序</a:t>
          </a:r>
        </a:p>
      </dsp:txBody>
      <dsp:txXfrm>
        <a:off x="1957764" y="1611135"/>
        <a:ext cx="1753088" cy="612423"/>
      </dsp:txXfrm>
    </dsp:sp>
    <dsp:sp modelId="{CD29CA80-3F78-4D10-B0B9-E1DB408EE544}">
      <dsp:nvSpPr>
        <dsp:cNvPr id="0" name=""/>
        <dsp:cNvSpPr/>
      </dsp:nvSpPr>
      <dsp:spPr>
        <a:xfrm>
          <a:off x="3968071" y="1611135"/>
          <a:ext cx="1695067"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dirty="0"/>
            <a:t>服务性程序</a:t>
          </a:r>
        </a:p>
      </dsp:txBody>
      <dsp:txXfrm>
        <a:off x="3968071" y="1611135"/>
        <a:ext cx="1695067" cy="612423"/>
      </dsp:txXfrm>
    </dsp:sp>
    <dsp:sp modelId="{B5207C14-6603-410D-A176-C1E42DAFAA99}">
      <dsp:nvSpPr>
        <dsp:cNvPr id="0" name=""/>
        <dsp:cNvSpPr/>
      </dsp:nvSpPr>
      <dsp:spPr>
        <a:xfrm>
          <a:off x="5920356" y="1611135"/>
          <a:ext cx="1523588"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100000"/>
            </a:lnSpc>
            <a:spcBef>
              <a:spcPct val="0"/>
            </a:spcBef>
            <a:spcAft>
              <a:spcPct val="35000"/>
            </a:spcAft>
          </a:pPr>
          <a:r>
            <a:rPr lang="zh-CN" altLang="en-US" sz="2000" kern="1200" dirty="0"/>
            <a:t>标准库程序</a:t>
          </a:r>
        </a:p>
      </dsp:txBody>
      <dsp:txXfrm>
        <a:off x="5920356" y="1611135"/>
        <a:ext cx="1523588" cy="612423"/>
      </dsp:txXfrm>
    </dsp:sp>
    <dsp:sp modelId="{F46A6A8C-C2CD-4C1B-A29B-ABDCEC45EB80}">
      <dsp:nvSpPr>
        <dsp:cNvPr id="0" name=""/>
        <dsp:cNvSpPr/>
      </dsp:nvSpPr>
      <dsp:spPr>
        <a:xfrm>
          <a:off x="7701162" y="1611135"/>
          <a:ext cx="1224847" cy="612423"/>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100000"/>
            </a:lnSpc>
            <a:spcBef>
              <a:spcPct val="0"/>
            </a:spcBef>
            <a:spcAft>
              <a:spcPct val="35000"/>
            </a:spcAft>
          </a:pPr>
          <a:r>
            <a:rPr lang="zh-CN" sz="1700" kern="1200">
              <a:ea typeface="宋体" panose="02010600030101010101" pitchFamily="2" charset="-122"/>
            </a:rPr>
            <a:t>数据库管理系统</a:t>
          </a:r>
        </a:p>
      </dsp:txBody>
      <dsp:txXfrm>
        <a:off x="7701162" y="1611135"/>
        <a:ext cx="1224847" cy="612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BFC0D-1C10-482A-B755-432B7B102F58}">
      <dsp:nvSpPr>
        <dsp:cNvPr id="0" name=""/>
        <dsp:cNvSpPr/>
      </dsp:nvSpPr>
      <dsp:spPr>
        <a:xfrm>
          <a:off x="2440622" y="1259539"/>
          <a:ext cx="1726758" cy="299685"/>
        </a:xfrm>
        <a:custGeom>
          <a:avLst/>
          <a:gdLst/>
          <a:ahLst/>
          <a:cxnLst/>
          <a:rect l="0" t="0" r="0" b="0"/>
          <a:pathLst>
            <a:path>
              <a:moveTo>
                <a:pt x="0" y="0"/>
              </a:moveTo>
              <a:lnTo>
                <a:pt x="0" y="149842"/>
              </a:lnTo>
              <a:lnTo>
                <a:pt x="1726758" y="149842"/>
              </a:lnTo>
              <a:lnTo>
                <a:pt x="1726758" y="2996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36AD91-6774-4DB4-BDD0-A33B76AEE6B7}">
      <dsp:nvSpPr>
        <dsp:cNvPr id="0" name=""/>
        <dsp:cNvSpPr/>
      </dsp:nvSpPr>
      <dsp:spPr>
        <a:xfrm>
          <a:off x="2394902" y="1259539"/>
          <a:ext cx="91440" cy="299685"/>
        </a:xfrm>
        <a:custGeom>
          <a:avLst/>
          <a:gdLst/>
          <a:ahLst/>
          <a:cxnLst/>
          <a:rect l="0" t="0" r="0" b="0"/>
          <a:pathLst>
            <a:path>
              <a:moveTo>
                <a:pt x="45720" y="0"/>
              </a:moveTo>
              <a:lnTo>
                <a:pt x="45720" y="2996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968B94-413B-42AE-BA1D-5E5D1F62B58B}">
      <dsp:nvSpPr>
        <dsp:cNvPr id="0" name=""/>
        <dsp:cNvSpPr/>
      </dsp:nvSpPr>
      <dsp:spPr>
        <a:xfrm>
          <a:off x="713864" y="1259539"/>
          <a:ext cx="1726758" cy="299685"/>
        </a:xfrm>
        <a:custGeom>
          <a:avLst/>
          <a:gdLst/>
          <a:ahLst/>
          <a:cxnLst/>
          <a:rect l="0" t="0" r="0" b="0"/>
          <a:pathLst>
            <a:path>
              <a:moveTo>
                <a:pt x="1726758" y="0"/>
              </a:moveTo>
              <a:lnTo>
                <a:pt x="1726758" y="149842"/>
              </a:lnTo>
              <a:lnTo>
                <a:pt x="0" y="149842"/>
              </a:lnTo>
              <a:lnTo>
                <a:pt x="0" y="2996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87A36D-B515-4CB3-9442-512F3C54FBDD}">
      <dsp:nvSpPr>
        <dsp:cNvPr id="0" name=""/>
        <dsp:cNvSpPr/>
      </dsp:nvSpPr>
      <dsp:spPr>
        <a:xfrm>
          <a:off x="1727086" y="546003"/>
          <a:ext cx="1427072" cy="713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100000"/>
            </a:lnSpc>
            <a:spcBef>
              <a:spcPct val="0"/>
            </a:spcBef>
            <a:spcAft>
              <a:spcPct val="35000"/>
            </a:spcAft>
          </a:pPr>
          <a:r>
            <a:rPr lang="zh-CN" altLang="en-US" sz="3600" kern="1200"/>
            <a:t>图灵机</a:t>
          </a:r>
        </a:p>
      </dsp:txBody>
      <dsp:txXfrm>
        <a:off x="1727086" y="546003"/>
        <a:ext cx="1427072" cy="713536"/>
      </dsp:txXfrm>
    </dsp:sp>
    <dsp:sp modelId="{2FB69221-32D0-434B-B23D-866F77A6B0EE}">
      <dsp:nvSpPr>
        <dsp:cNvPr id="0" name=""/>
        <dsp:cNvSpPr/>
      </dsp:nvSpPr>
      <dsp:spPr>
        <a:xfrm>
          <a:off x="327" y="1559225"/>
          <a:ext cx="1427072" cy="713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100000"/>
            </a:lnSpc>
            <a:spcBef>
              <a:spcPct val="0"/>
            </a:spcBef>
            <a:spcAft>
              <a:spcPct val="35000"/>
            </a:spcAft>
          </a:pPr>
          <a:r>
            <a:rPr lang="zh-CN" altLang="en-US" sz="3600" kern="1200"/>
            <a:t>磁带</a:t>
          </a:r>
        </a:p>
      </dsp:txBody>
      <dsp:txXfrm>
        <a:off x="327" y="1559225"/>
        <a:ext cx="1427072" cy="713536"/>
      </dsp:txXfrm>
    </dsp:sp>
    <dsp:sp modelId="{AFBE47F0-7A8F-4C93-AF1D-8BA2F7BEC08C}">
      <dsp:nvSpPr>
        <dsp:cNvPr id="0" name=""/>
        <dsp:cNvSpPr/>
      </dsp:nvSpPr>
      <dsp:spPr>
        <a:xfrm>
          <a:off x="1727086" y="1559225"/>
          <a:ext cx="1427072" cy="713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100000"/>
            </a:lnSpc>
            <a:spcBef>
              <a:spcPct val="0"/>
            </a:spcBef>
            <a:spcAft>
              <a:spcPct val="35000"/>
            </a:spcAft>
          </a:pPr>
          <a:r>
            <a:rPr lang="zh-CN" altLang="en-US" sz="3600" kern="1200"/>
            <a:t>控制器</a:t>
          </a:r>
        </a:p>
      </dsp:txBody>
      <dsp:txXfrm>
        <a:off x="1727086" y="1559225"/>
        <a:ext cx="1427072" cy="713536"/>
      </dsp:txXfrm>
    </dsp:sp>
    <dsp:sp modelId="{CD29CA80-3F78-4D10-B0B9-E1DB408EE544}">
      <dsp:nvSpPr>
        <dsp:cNvPr id="0" name=""/>
        <dsp:cNvSpPr/>
      </dsp:nvSpPr>
      <dsp:spPr>
        <a:xfrm>
          <a:off x="3453844" y="1559225"/>
          <a:ext cx="1427072" cy="7135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100000"/>
            </a:lnSpc>
            <a:spcBef>
              <a:spcPct val="0"/>
            </a:spcBef>
            <a:spcAft>
              <a:spcPct val="35000"/>
            </a:spcAft>
          </a:pPr>
          <a:r>
            <a:rPr lang="zh-CN" altLang="en-US" sz="3600" kern="1200"/>
            <a:t>读写头</a:t>
          </a:r>
        </a:p>
      </dsp:txBody>
      <dsp:txXfrm>
        <a:off x="3453844" y="1559225"/>
        <a:ext cx="1427072" cy="71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5EA52-5B16-4C9F-8637-35DCE083477B}">
      <dsp:nvSpPr>
        <dsp:cNvPr id="0" name=""/>
        <dsp:cNvSpPr/>
      </dsp:nvSpPr>
      <dsp:spPr>
        <a:xfrm>
          <a:off x="4375150" y="1046028"/>
          <a:ext cx="3625360" cy="314597"/>
        </a:xfrm>
        <a:custGeom>
          <a:avLst/>
          <a:gdLst/>
          <a:ahLst/>
          <a:cxnLst/>
          <a:rect l="0" t="0" r="0" b="0"/>
          <a:pathLst>
            <a:path>
              <a:moveTo>
                <a:pt x="0" y="0"/>
              </a:moveTo>
              <a:lnTo>
                <a:pt x="0" y="157298"/>
              </a:lnTo>
              <a:lnTo>
                <a:pt x="3625360" y="157298"/>
              </a:lnTo>
              <a:lnTo>
                <a:pt x="3625360" y="314597"/>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80C1B0D-72BB-48E6-8F6C-B123AE2DC9CA}">
      <dsp:nvSpPr>
        <dsp:cNvPr id="0" name=""/>
        <dsp:cNvSpPr/>
      </dsp:nvSpPr>
      <dsp:spPr>
        <a:xfrm>
          <a:off x="4375150" y="1046028"/>
          <a:ext cx="1812680" cy="314597"/>
        </a:xfrm>
        <a:custGeom>
          <a:avLst/>
          <a:gdLst/>
          <a:ahLst/>
          <a:cxnLst/>
          <a:rect l="0" t="0" r="0" b="0"/>
          <a:pathLst>
            <a:path>
              <a:moveTo>
                <a:pt x="0" y="0"/>
              </a:moveTo>
              <a:lnTo>
                <a:pt x="0" y="157298"/>
              </a:lnTo>
              <a:lnTo>
                <a:pt x="1812680" y="157298"/>
              </a:lnTo>
              <a:lnTo>
                <a:pt x="1812680" y="314597"/>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3FBFC0D-1C10-482A-B755-432B7B102F58}">
      <dsp:nvSpPr>
        <dsp:cNvPr id="0" name=""/>
        <dsp:cNvSpPr/>
      </dsp:nvSpPr>
      <dsp:spPr>
        <a:xfrm>
          <a:off x="4329430" y="1046028"/>
          <a:ext cx="91440" cy="314597"/>
        </a:xfrm>
        <a:custGeom>
          <a:avLst/>
          <a:gdLst/>
          <a:ahLst/>
          <a:cxnLst/>
          <a:rect l="0" t="0" r="0" b="0"/>
          <a:pathLst>
            <a:path>
              <a:moveTo>
                <a:pt x="45720" y="0"/>
              </a:moveTo>
              <a:lnTo>
                <a:pt x="45720" y="314597"/>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336AD91-6774-4DB4-BDD0-A33B76AEE6B7}">
      <dsp:nvSpPr>
        <dsp:cNvPr id="0" name=""/>
        <dsp:cNvSpPr/>
      </dsp:nvSpPr>
      <dsp:spPr>
        <a:xfrm>
          <a:off x="2562469" y="1046028"/>
          <a:ext cx="1812680" cy="314597"/>
        </a:xfrm>
        <a:custGeom>
          <a:avLst/>
          <a:gdLst/>
          <a:ahLst/>
          <a:cxnLst/>
          <a:rect l="0" t="0" r="0" b="0"/>
          <a:pathLst>
            <a:path>
              <a:moveTo>
                <a:pt x="1812680" y="0"/>
              </a:moveTo>
              <a:lnTo>
                <a:pt x="1812680" y="157298"/>
              </a:lnTo>
              <a:lnTo>
                <a:pt x="0" y="157298"/>
              </a:lnTo>
              <a:lnTo>
                <a:pt x="0" y="314597"/>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F968B94-413B-42AE-BA1D-5E5D1F62B58B}">
      <dsp:nvSpPr>
        <dsp:cNvPr id="0" name=""/>
        <dsp:cNvSpPr/>
      </dsp:nvSpPr>
      <dsp:spPr>
        <a:xfrm>
          <a:off x="749789" y="1046028"/>
          <a:ext cx="3625360" cy="314597"/>
        </a:xfrm>
        <a:custGeom>
          <a:avLst/>
          <a:gdLst/>
          <a:ahLst/>
          <a:cxnLst/>
          <a:rect l="0" t="0" r="0" b="0"/>
          <a:pathLst>
            <a:path>
              <a:moveTo>
                <a:pt x="3625360" y="0"/>
              </a:moveTo>
              <a:lnTo>
                <a:pt x="3625360" y="157298"/>
              </a:lnTo>
              <a:lnTo>
                <a:pt x="0" y="157298"/>
              </a:lnTo>
              <a:lnTo>
                <a:pt x="0" y="314597"/>
              </a:lnTo>
            </a:path>
          </a:pathLst>
        </a:cu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F87A36D-B515-4CB3-9442-512F3C54FBDD}">
      <dsp:nvSpPr>
        <dsp:cNvPr id="0" name=""/>
        <dsp:cNvSpPr/>
      </dsp:nvSpPr>
      <dsp:spPr>
        <a:xfrm>
          <a:off x="3626108" y="296987"/>
          <a:ext cx="1498082" cy="74904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100000"/>
            </a:lnSpc>
            <a:spcBef>
              <a:spcPct val="0"/>
            </a:spcBef>
            <a:spcAft>
              <a:spcPct val="35000"/>
            </a:spcAft>
          </a:pPr>
          <a:r>
            <a:rPr lang="zh-CN" altLang="en-US" sz="2100" kern="1200"/>
            <a:t>木马</a:t>
          </a:r>
        </a:p>
      </dsp:txBody>
      <dsp:txXfrm>
        <a:off x="3626108" y="296987"/>
        <a:ext cx="1498082" cy="749041"/>
      </dsp:txXfrm>
    </dsp:sp>
    <dsp:sp modelId="{2FB69221-32D0-434B-B23D-866F77A6B0EE}">
      <dsp:nvSpPr>
        <dsp:cNvPr id="0" name=""/>
        <dsp:cNvSpPr/>
      </dsp:nvSpPr>
      <dsp:spPr>
        <a:xfrm>
          <a:off x="747" y="1360626"/>
          <a:ext cx="1498082" cy="74904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100000"/>
            </a:lnSpc>
            <a:spcBef>
              <a:spcPct val="0"/>
            </a:spcBef>
            <a:spcAft>
              <a:spcPct val="35000"/>
            </a:spcAft>
          </a:pPr>
          <a:r>
            <a:rPr lang="zh-CN" altLang="en-US" sz="2100" kern="1200"/>
            <a:t>盗号木马</a:t>
          </a:r>
        </a:p>
      </dsp:txBody>
      <dsp:txXfrm>
        <a:off x="747" y="1360626"/>
        <a:ext cx="1498082" cy="749041"/>
      </dsp:txXfrm>
    </dsp:sp>
    <dsp:sp modelId="{AFBE47F0-7A8F-4C93-AF1D-8BA2F7BEC08C}">
      <dsp:nvSpPr>
        <dsp:cNvPr id="0" name=""/>
        <dsp:cNvSpPr/>
      </dsp:nvSpPr>
      <dsp:spPr>
        <a:xfrm>
          <a:off x="1813428" y="1360626"/>
          <a:ext cx="1498082" cy="74904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100000"/>
            </a:lnSpc>
            <a:spcBef>
              <a:spcPct val="0"/>
            </a:spcBef>
            <a:spcAft>
              <a:spcPct val="35000"/>
            </a:spcAft>
          </a:pPr>
          <a:r>
            <a:rPr lang="zh-CN" altLang="en-US" sz="2100" kern="1200"/>
            <a:t>网银木马</a:t>
          </a:r>
        </a:p>
      </dsp:txBody>
      <dsp:txXfrm>
        <a:off x="1813428" y="1360626"/>
        <a:ext cx="1498082" cy="749041"/>
      </dsp:txXfrm>
    </dsp:sp>
    <dsp:sp modelId="{CD29CA80-3F78-4D10-B0B9-E1DB408EE544}">
      <dsp:nvSpPr>
        <dsp:cNvPr id="0" name=""/>
        <dsp:cNvSpPr/>
      </dsp:nvSpPr>
      <dsp:spPr>
        <a:xfrm>
          <a:off x="3626108" y="1360626"/>
          <a:ext cx="1498082" cy="74904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100000"/>
            </a:lnSpc>
            <a:spcBef>
              <a:spcPct val="0"/>
            </a:spcBef>
            <a:spcAft>
              <a:spcPct val="35000"/>
            </a:spcAft>
          </a:pPr>
          <a:r>
            <a:rPr lang="zh-CN" altLang="en-US" sz="2100" kern="1200"/>
            <a:t>盗密木马</a:t>
          </a:r>
        </a:p>
      </dsp:txBody>
      <dsp:txXfrm>
        <a:off x="3626108" y="1360626"/>
        <a:ext cx="1498082" cy="749041"/>
      </dsp:txXfrm>
    </dsp:sp>
    <dsp:sp modelId="{2310C6ED-DDA8-4AC1-8FA6-32279353C9E0}">
      <dsp:nvSpPr>
        <dsp:cNvPr id="0" name=""/>
        <dsp:cNvSpPr/>
      </dsp:nvSpPr>
      <dsp:spPr>
        <a:xfrm>
          <a:off x="5438788" y="1360626"/>
          <a:ext cx="1498082" cy="74904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100000"/>
            </a:lnSpc>
            <a:spcBef>
              <a:spcPct val="0"/>
            </a:spcBef>
            <a:spcAft>
              <a:spcPct val="35000"/>
            </a:spcAft>
          </a:pPr>
          <a:r>
            <a:rPr lang="zh-CN" sz="2100" kern="1200"/>
            <a:t>远程控制木马</a:t>
          </a:r>
        </a:p>
      </dsp:txBody>
      <dsp:txXfrm>
        <a:off x="5438788" y="1360626"/>
        <a:ext cx="1498082" cy="749041"/>
      </dsp:txXfrm>
    </dsp:sp>
    <dsp:sp modelId="{5B53284C-3FB9-4568-87FE-20F9A1582FFB}">
      <dsp:nvSpPr>
        <dsp:cNvPr id="0" name=""/>
        <dsp:cNvSpPr/>
      </dsp:nvSpPr>
      <dsp:spPr>
        <a:xfrm>
          <a:off x="7251469" y="1360626"/>
          <a:ext cx="1498082" cy="74904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100000"/>
            </a:lnSpc>
            <a:spcBef>
              <a:spcPct val="0"/>
            </a:spcBef>
            <a:spcAft>
              <a:spcPct val="35000"/>
            </a:spcAft>
          </a:pPr>
          <a:r>
            <a:rPr lang="zh-CN" sz="2100" kern="1200"/>
            <a:t>流量劫持木马</a:t>
          </a:r>
        </a:p>
      </dsp:txBody>
      <dsp:txXfrm>
        <a:off x="7251469" y="1360626"/>
        <a:ext cx="1498082" cy="74904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4">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5">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18226-EBEE-47C3-B90A-F19BE1AB585C}" type="datetimeFigureOut">
              <a:rPr lang="zh-CN" altLang="en-US" smtClean="0"/>
              <a:t>2023/10/26</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5F6E2-40CE-45A1-825D-31B3C5B8A76E}" type="slidenum">
              <a:rPr lang="zh-CN" altLang="en-US" smtClean="0"/>
              <a:t>‹#›</a:t>
            </a:fld>
            <a:endParaRPr lang="zh-CN" altLang="en-US"/>
          </a:p>
        </p:txBody>
      </p:sp>
    </p:spTree>
    <p:extLst>
      <p:ext uri="{BB962C8B-B14F-4D97-AF65-F5344CB8AC3E}">
        <p14:creationId xmlns:p14="http://schemas.microsoft.com/office/powerpoint/2010/main" val="284588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8C5F6E2-40CE-45A1-825D-31B3C5B8A76E}" type="slidenum">
              <a:rPr lang="zh-CN" altLang="en-US" smtClean="0"/>
              <a:t>1</a:t>
            </a:fld>
            <a:endParaRPr lang="zh-CN" altLang="en-US"/>
          </a:p>
        </p:txBody>
      </p:sp>
    </p:spTree>
    <p:extLst>
      <p:ext uri="{BB962C8B-B14F-4D97-AF65-F5344CB8AC3E}">
        <p14:creationId xmlns:p14="http://schemas.microsoft.com/office/powerpoint/2010/main" val="168896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C5F6E2-40CE-45A1-825D-31B3C5B8A76E}" type="slidenum">
              <a:rPr lang="zh-CN" altLang="en-US" smtClean="0"/>
              <a:t>38</a:t>
            </a:fld>
            <a:endParaRPr lang="zh-CN" altLang="en-US"/>
          </a:p>
        </p:txBody>
      </p:sp>
    </p:spTree>
    <p:extLst>
      <p:ext uri="{BB962C8B-B14F-4D97-AF65-F5344CB8AC3E}">
        <p14:creationId xmlns:p14="http://schemas.microsoft.com/office/powerpoint/2010/main" val="757533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8C5F6E2-40CE-45A1-825D-31B3C5B8A76E}" type="slidenum">
              <a:rPr lang="zh-CN" altLang="en-US" smtClean="0"/>
              <a:t>41</a:t>
            </a:fld>
            <a:endParaRPr lang="zh-CN" altLang="en-US"/>
          </a:p>
        </p:txBody>
      </p:sp>
    </p:spTree>
    <p:extLst>
      <p:ext uri="{BB962C8B-B14F-4D97-AF65-F5344CB8AC3E}">
        <p14:creationId xmlns:p14="http://schemas.microsoft.com/office/powerpoint/2010/main" val="4032555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C5F6E2-40CE-45A1-825D-31B3C5B8A76E}" type="slidenum">
              <a:rPr lang="zh-CN" altLang="en-US" smtClean="0"/>
              <a:t>50</a:t>
            </a:fld>
            <a:endParaRPr lang="zh-CN" altLang="en-US"/>
          </a:p>
        </p:txBody>
      </p:sp>
    </p:spTree>
    <p:extLst>
      <p:ext uri="{BB962C8B-B14F-4D97-AF65-F5344CB8AC3E}">
        <p14:creationId xmlns:p14="http://schemas.microsoft.com/office/powerpoint/2010/main" val="1861952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C5F6E2-40CE-45A1-825D-31B3C5B8A76E}" type="slidenum">
              <a:rPr lang="zh-CN" altLang="en-US" smtClean="0"/>
              <a:t>92</a:t>
            </a:fld>
            <a:endParaRPr lang="zh-CN" altLang="en-US"/>
          </a:p>
        </p:txBody>
      </p:sp>
    </p:spTree>
    <p:extLst>
      <p:ext uri="{BB962C8B-B14F-4D97-AF65-F5344CB8AC3E}">
        <p14:creationId xmlns:p14="http://schemas.microsoft.com/office/powerpoint/2010/main" val="2835636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C5F6E2-40CE-45A1-825D-31B3C5B8A76E}" type="slidenum">
              <a:rPr lang="zh-CN" altLang="en-US" smtClean="0"/>
              <a:t>114</a:t>
            </a:fld>
            <a:endParaRPr lang="zh-CN" altLang="en-US"/>
          </a:p>
        </p:txBody>
      </p:sp>
    </p:spTree>
    <p:extLst>
      <p:ext uri="{BB962C8B-B14F-4D97-AF65-F5344CB8AC3E}">
        <p14:creationId xmlns:p14="http://schemas.microsoft.com/office/powerpoint/2010/main" val="917372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C5F6E2-40CE-45A1-825D-31B3C5B8A76E}" type="slidenum">
              <a:rPr lang="zh-CN" altLang="en-US" smtClean="0"/>
              <a:t>119</a:t>
            </a:fld>
            <a:endParaRPr lang="zh-CN" altLang="en-US"/>
          </a:p>
        </p:txBody>
      </p:sp>
    </p:spTree>
    <p:extLst>
      <p:ext uri="{BB962C8B-B14F-4D97-AF65-F5344CB8AC3E}">
        <p14:creationId xmlns:p14="http://schemas.microsoft.com/office/powerpoint/2010/main" val="1020108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C5F6E2-40CE-45A1-825D-31B3C5B8A76E}" type="slidenum">
              <a:rPr lang="zh-CN" altLang="en-US" smtClean="0"/>
              <a:t>130</a:t>
            </a:fld>
            <a:endParaRPr lang="zh-CN" altLang="en-US"/>
          </a:p>
        </p:txBody>
      </p:sp>
    </p:spTree>
    <p:extLst>
      <p:ext uri="{BB962C8B-B14F-4D97-AF65-F5344CB8AC3E}">
        <p14:creationId xmlns:p14="http://schemas.microsoft.com/office/powerpoint/2010/main" val="3359851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C5F6E2-40CE-45A1-825D-31B3C5B8A76E}" type="slidenum">
              <a:rPr lang="zh-CN" altLang="en-US" smtClean="0"/>
              <a:t>133</a:t>
            </a:fld>
            <a:endParaRPr lang="zh-CN" altLang="en-US"/>
          </a:p>
        </p:txBody>
      </p:sp>
    </p:spTree>
    <p:extLst>
      <p:ext uri="{BB962C8B-B14F-4D97-AF65-F5344CB8AC3E}">
        <p14:creationId xmlns:p14="http://schemas.microsoft.com/office/powerpoint/2010/main" val="1473176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8C5F6E2-40CE-45A1-825D-31B3C5B8A76E}" type="slidenum">
              <a:rPr lang="zh-CN" altLang="en-US" smtClean="0"/>
              <a:t>163</a:t>
            </a:fld>
            <a:endParaRPr lang="zh-CN" altLang="en-US"/>
          </a:p>
        </p:txBody>
      </p:sp>
    </p:spTree>
    <p:extLst>
      <p:ext uri="{BB962C8B-B14F-4D97-AF65-F5344CB8AC3E}">
        <p14:creationId xmlns:p14="http://schemas.microsoft.com/office/powerpoint/2010/main" val="1688965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C5F6E2-40CE-45A1-825D-31B3C5B8A76E}" type="slidenum">
              <a:rPr lang="zh-CN" altLang="en-US" smtClean="0"/>
              <a:t>2</a:t>
            </a:fld>
            <a:endParaRPr lang="zh-CN" altLang="en-US"/>
          </a:p>
        </p:txBody>
      </p:sp>
    </p:spTree>
    <p:extLst>
      <p:ext uri="{BB962C8B-B14F-4D97-AF65-F5344CB8AC3E}">
        <p14:creationId xmlns:p14="http://schemas.microsoft.com/office/powerpoint/2010/main" val="1880095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C5F6E2-40CE-45A1-825D-31B3C5B8A76E}" type="slidenum">
              <a:rPr lang="zh-CN" altLang="en-US" smtClean="0"/>
              <a:t>3</a:t>
            </a:fld>
            <a:endParaRPr lang="zh-CN" altLang="en-US"/>
          </a:p>
        </p:txBody>
      </p:sp>
    </p:spTree>
    <p:extLst>
      <p:ext uri="{BB962C8B-B14F-4D97-AF65-F5344CB8AC3E}">
        <p14:creationId xmlns:p14="http://schemas.microsoft.com/office/powerpoint/2010/main" val="188009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8C5F6E2-40CE-45A1-825D-31B3C5B8A76E}" type="slidenum">
              <a:rPr lang="zh-CN" altLang="en-US" smtClean="0"/>
              <a:t>4</a:t>
            </a:fld>
            <a:endParaRPr lang="zh-CN" altLang="en-US"/>
          </a:p>
        </p:txBody>
      </p:sp>
    </p:spTree>
    <p:extLst>
      <p:ext uri="{BB962C8B-B14F-4D97-AF65-F5344CB8AC3E}">
        <p14:creationId xmlns:p14="http://schemas.microsoft.com/office/powerpoint/2010/main" val="1688965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C5F6E2-40CE-45A1-825D-31B3C5B8A76E}" type="slidenum">
              <a:rPr lang="zh-CN" altLang="en-US" smtClean="0"/>
              <a:t>8</a:t>
            </a:fld>
            <a:endParaRPr lang="zh-CN" altLang="en-US"/>
          </a:p>
        </p:txBody>
      </p:sp>
    </p:spTree>
    <p:extLst>
      <p:ext uri="{BB962C8B-B14F-4D97-AF65-F5344CB8AC3E}">
        <p14:creationId xmlns:p14="http://schemas.microsoft.com/office/powerpoint/2010/main" val="4022116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C5F6E2-40CE-45A1-825D-31B3C5B8A76E}" type="slidenum">
              <a:rPr lang="zh-CN" altLang="en-US" smtClean="0"/>
              <a:t>12</a:t>
            </a:fld>
            <a:endParaRPr lang="zh-CN" altLang="en-US"/>
          </a:p>
        </p:txBody>
      </p:sp>
    </p:spTree>
    <p:extLst>
      <p:ext uri="{BB962C8B-B14F-4D97-AF65-F5344CB8AC3E}">
        <p14:creationId xmlns:p14="http://schemas.microsoft.com/office/powerpoint/2010/main" val="1274861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3E9A06BD-2A5C-4CBA-B36E-618C2A5EEB73}" type="slidenum">
              <a:rPr lang="zh-CN" altLang="en-US" smtClean="0"/>
              <a:t>13</a:t>
            </a:fld>
            <a:endParaRPr lang="zh-CN" altLang="en-US"/>
          </a:p>
        </p:txBody>
      </p:sp>
    </p:spTree>
    <p:extLst>
      <p:ext uri="{BB962C8B-B14F-4D97-AF65-F5344CB8AC3E}">
        <p14:creationId xmlns:p14="http://schemas.microsoft.com/office/powerpoint/2010/main" val="253995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3E9A06BD-2A5C-4CBA-B36E-618C2A5EEB73}" type="slidenum">
              <a:rPr lang="zh-CN" altLang="en-US" smtClean="0"/>
              <a:t>14</a:t>
            </a:fld>
            <a:endParaRPr lang="zh-CN" altLang="en-US"/>
          </a:p>
        </p:txBody>
      </p:sp>
    </p:spTree>
    <p:extLst>
      <p:ext uri="{BB962C8B-B14F-4D97-AF65-F5344CB8AC3E}">
        <p14:creationId xmlns:p14="http://schemas.microsoft.com/office/powerpoint/2010/main" val="2539957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10"/>
          </p:nvPr>
        </p:nvSpPr>
        <p:spPr/>
        <p:txBody>
          <a:bodyPr/>
          <a:lstStyle/>
          <a:p>
            <a:fld id="{78C5F6E2-40CE-45A1-825D-31B3C5B8A76E}" type="slidenum">
              <a:rPr lang="zh-CN" altLang="en-US" smtClean="0"/>
              <a:t>29</a:t>
            </a:fld>
            <a:endParaRPr lang="zh-CN" altLang="en-US"/>
          </a:p>
        </p:txBody>
      </p:sp>
    </p:spTree>
    <p:extLst>
      <p:ext uri="{BB962C8B-B14F-4D97-AF65-F5344CB8AC3E}">
        <p14:creationId xmlns:p14="http://schemas.microsoft.com/office/powerpoint/2010/main" val="67497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203" name="Group 131"/>
          <p:cNvGrpSpPr/>
          <p:nvPr/>
        </p:nvGrpSpPr>
        <p:grpSpPr bwMode="auto">
          <a:xfrm flipH="1">
            <a:off x="16933" y="692150"/>
            <a:ext cx="12124267" cy="6165851"/>
            <a:chOff x="0" y="436"/>
            <a:chExt cx="5760" cy="3884"/>
          </a:xfrm>
        </p:grpSpPr>
        <p:sp>
          <p:nvSpPr>
            <p:cNvPr id="3204" name="Line 132"/>
            <p:cNvSpPr>
              <a:spLocks noChangeShapeType="1"/>
            </p:cNvSpPr>
            <p:nvPr/>
          </p:nvSpPr>
          <p:spPr bwMode="gray">
            <a:xfrm>
              <a:off x="1472" y="448"/>
              <a:ext cx="4288" cy="294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5" name="Line 133"/>
            <p:cNvSpPr>
              <a:spLocks noChangeShapeType="1"/>
            </p:cNvSpPr>
            <p:nvPr/>
          </p:nvSpPr>
          <p:spPr bwMode="gray">
            <a:xfrm>
              <a:off x="1472" y="448"/>
              <a:ext cx="4288" cy="347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6" name="Line 134"/>
            <p:cNvSpPr>
              <a:spLocks noChangeShapeType="1"/>
            </p:cNvSpPr>
            <p:nvPr/>
          </p:nvSpPr>
          <p:spPr bwMode="gray">
            <a:xfrm>
              <a:off x="1472" y="448"/>
              <a:ext cx="406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7" name="Line 135"/>
            <p:cNvSpPr>
              <a:spLocks noChangeShapeType="1"/>
            </p:cNvSpPr>
            <p:nvPr/>
          </p:nvSpPr>
          <p:spPr bwMode="gray">
            <a:xfrm>
              <a:off x="1472" y="448"/>
              <a:ext cx="340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8" name="Line 136"/>
            <p:cNvSpPr>
              <a:spLocks noChangeShapeType="1"/>
            </p:cNvSpPr>
            <p:nvPr/>
          </p:nvSpPr>
          <p:spPr bwMode="gray">
            <a:xfrm>
              <a:off x="1472" y="448"/>
              <a:ext cx="278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9" name="Line 137"/>
            <p:cNvSpPr>
              <a:spLocks noChangeShapeType="1"/>
            </p:cNvSpPr>
            <p:nvPr/>
          </p:nvSpPr>
          <p:spPr bwMode="gray">
            <a:xfrm>
              <a:off x="1472" y="448"/>
              <a:ext cx="216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0" name="Line 138"/>
            <p:cNvSpPr>
              <a:spLocks noChangeShapeType="1"/>
            </p:cNvSpPr>
            <p:nvPr/>
          </p:nvSpPr>
          <p:spPr bwMode="gray">
            <a:xfrm>
              <a:off x="1472" y="448"/>
              <a:ext cx="161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1" name="Line 139"/>
            <p:cNvSpPr>
              <a:spLocks noChangeShapeType="1"/>
            </p:cNvSpPr>
            <p:nvPr/>
          </p:nvSpPr>
          <p:spPr bwMode="gray">
            <a:xfrm>
              <a:off x="1472" y="448"/>
              <a:ext cx="1065"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2" name="Line 140"/>
            <p:cNvSpPr>
              <a:spLocks noChangeShapeType="1"/>
            </p:cNvSpPr>
            <p:nvPr/>
          </p:nvSpPr>
          <p:spPr bwMode="gray">
            <a:xfrm>
              <a:off x="1472" y="448"/>
              <a:ext cx="514"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3" name="Line 141"/>
            <p:cNvSpPr>
              <a:spLocks noChangeShapeType="1"/>
            </p:cNvSpPr>
            <p:nvPr/>
          </p:nvSpPr>
          <p:spPr bwMode="gray">
            <a:xfrm>
              <a:off x="1472" y="448"/>
              <a:ext cx="0"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4" name="Line 142"/>
            <p:cNvSpPr>
              <a:spLocks noChangeShapeType="1"/>
            </p:cNvSpPr>
            <p:nvPr/>
          </p:nvSpPr>
          <p:spPr bwMode="gray">
            <a:xfrm>
              <a:off x="1472" y="448"/>
              <a:ext cx="4288" cy="254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5" name="Line 143"/>
            <p:cNvSpPr>
              <a:spLocks noChangeShapeType="1"/>
            </p:cNvSpPr>
            <p:nvPr/>
          </p:nvSpPr>
          <p:spPr bwMode="gray">
            <a:xfrm>
              <a:off x="1472" y="448"/>
              <a:ext cx="4288" cy="219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6" name="Line 144"/>
            <p:cNvSpPr>
              <a:spLocks noChangeShapeType="1"/>
            </p:cNvSpPr>
            <p:nvPr/>
          </p:nvSpPr>
          <p:spPr bwMode="gray">
            <a:xfrm>
              <a:off x="1472" y="448"/>
              <a:ext cx="4288" cy="189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7" name="Line 145"/>
            <p:cNvSpPr>
              <a:spLocks noChangeShapeType="1"/>
            </p:cNvSpPr>
            <p:nvPr/>
          </p:nvSpPr>
          <p:spPr bwMode="gray">
            <a:xfrm>
              <a:off x="1472" y="448"/>
              <a:ext cx="4288" cy="158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8" name="Line 146"/>
            <p:cNvSpPr>
              <a:spLocks noChangeShapeType="1"/>
            </p:cNvSpPr>
            <p:nvPr/>
          </p:nvSpPr>
          <p:spPr bwMode="gray">
            <a:xfrm>
              <a:off x="1515" y="462"/>
              <a:ext cx="4245" cy="130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9" name="Line 147"/>
            <p:cNvSpPr>
              <a:spLocks noChangeShapeType="1"/>
            </p:cNvSpPr>
            <p:nvPr/>
          </p:nvSpPr>
          <p:spPr bwMode="gray">
            <a:xfrm>
              <a:off x="1472" y="448"/>
              <a:ext cx="4288" cy="10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0" name="Line 148"/>
            <p:cNvSpPr>
              <a:spLocks noChangeShapeType="1"/>
            </p:cNvSpPr>
            <p:nvPr/>
          </p:nvSpPr>
          <p:spPr bwMode="gray">
            <a:xfrm>
              <a:off x="1472" y="448"/>
              <a:ext cx="4288" cy="83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1" name="Line 149"/>
            <p:cNvSpPr>
              <a:spLocks noChangeShapeType="1"/>
            </p:cNvSpPr>
            <p:nvPr/>
          </p:nvSpPr>
          <p:spPr bwMode="gray">
            <a:xfrm>
              <a:off x="1472" y="448"/>
              <a:ext cx="4288" cy="61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2" name="Line 150"/>
            <p:cNvSpPr>
              <a:spLocks noChangeShapeType="1"/>
            </p:cNvSpPr>
            <p:nvPr/>
          </p:nvSpPr>
          <p:spPr bwMode="gray">
            <a:xfrm>
              <a:off x="1472" y="448"/>
              <a:ext cx="4288" cy="43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3" name="Line 151"/>
            <p:cNvSpPr>
              <a:spLocks noChangeShapeType="1"/>
            </p:cNvSpPr>
            <p:nvPr/>
          </p:nvSpPr>
          <p:spPr bwMode="gray">
            <a:xfrm>
              <a:off x="1472" y="448"/>
              <a:ext cx="4288" cy="25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4" name="Line 152"/>
            <p:cNvSpPr>
              <a:spLocks noChangeShapeType="1"/>
            </p:cNvSpPr>
            <p:nvPr/>
          </p:nvSpPr>
          <p:spPr bwMode="gray">
            <a:xfrm>
              <a:off x="1472" y="448"/>
              <a:ext cx="4288" cy="13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5" name="Line 153"/>
            <p:cNvSpPr>
              <a:spLocks noChangeShapeType="1"/>
            </p:cNvSpPr>
            <p:nvPr/>
          </p:nvSpPr>
          <p:spPr bwMode="gray">
            <a:xfrm flipH="1">
              <a:off x="0" y="449"/>
              <a:ext cx="147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6" name="Line 154"/>
            <p:cNvSpPr>
              <a:spLocks noChangeShapeType="1"/>
            </p:cNvSpPr>
            <p:nvPr/>
          </p:nvSpPr>
          <p:spPr bwMode="gray">
            <a:xfrm flipH="1">
              <a:off x="0" y="436"/>
              <a:ext cx="1474" cy="251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7" name="Line 155"/>
            <p:cNvSpPr>
              <a:spLocks noChangeShapeType="1"/>
            </p:cNvSpPr>
            <p:nvPr/>
          </p:nvSpPr>
          <p:spPr bwMode="gray">
            <a:xfrm flipH="1">
              <a:off x="0" y="462"/>
              <a:ext cx="1461" cy="346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8" name="Line 156"/>
            <p:cNvSpPr>
              <a:spLocks noChangeShapeType="1"/>
            </p:cNvSpPr>
            <p:nvPr/>
          </p:nvSpPr>
          <p:spPr bwMode="gray">
            <a:xfrm flipH="1">
              <a:off x="249" y="463"/>
              <a:ext cx="1215"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9" name="Line 157"/>
            <p:cNvSpPr>
              <a:spLocks noChangeShapeType="1"/>
            </p:cNvSpPr>
            <p:nvPr/>
          </p:nvSpPr>
          <p:spPr bwMode="gray">
            <a:xfrm flipH="1">
              <a:off x="657" y="472"/>
              <a:ext cx="808" cy="384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0" name="Line 158"/>
            <p:cNvSpPr>
              <a:spLocks noChangeShapeType="1"/>
            </p:cNvSpPr>
            <p:nvPr/>
          </p:nvSpPr>
          <p:spPr bwMode="gray">
            <a:xfrm flipH="1">
              <a:off x="1066" y="463"/>
              <a:ext cx="404"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1" name="Line 159"/>
            <p:cNvSpPr>
              <a:spLocks noChangeShapeType="1"/>
            </p:cNvSpPr>
            <p:nvPr/>
          </p:nvSpPr>
          <p:spPr bwMode="gray">
            <a:xfrm flipH="1">
              <a:off x="0" y="436"/>
              <a:ext cx="1474" cy="187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2" name="Line 160"/>
            <p:cNvSpPr>
              <a:spLocks noChangeShapeType="1"/>
            </p:cNvSpPr>
            <p:nvPr/>
          </p:nvSpPr>
          <p:spPr bwMode="gray">
            <a:xfrm flipH="1">
              <a:off x="0" y="466"/>
              <a:ext cx="1447" cy="132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3" name="Line 161"/>
            <p:cNvSpPr>
              <a:spLocks noChangeShapeType="1"/>
            </p:cNvSpPr>
            <p:nvPr/>
          </p:nvSpPr>
          <p:spPr bwMode="gray">
            <a:xfrm flipH="1">
              <a:off x="0" y="449"/>
              <a:ext cx="1474" cy="89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4" name="Line 162"/>
            <p:cNvSpPr>
              <a:spLocks noChangeShapeType="1"/>
            </p:cNvSpPr>
            <p:nvPr/>
          </p:nvSpPr>
          <p:spPr bwMode="gray">
            <a:xfrm flipH="1">
              <a:off x="0" y="471"/>
              <a:ext cx="1435" cy="50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5" name="Line 163"/>
            <p:cNvSpPr>
              <a:spLocks noChangeShapeType="1"/>
            </p:cNvSpPr>
            <p:nvPr/>
          </p:nvSpPr>
          <p:spPr bwMode="gray">
            <a:xfrm flipH="1">
              <a:off x="0" y="463"/>
              <a:ext cx="1464" cy="20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6" name="Line 164"/>
            <p:cNvSpPr>
              <a:spLocks noChangeShapeType="1"/>
            </p:cNvSpPr>
            <p:nvPr/>
          </p:nvSpPr>
          <p:spPr bwMode="gray">
            <a:xfrm flipH="1">
              <a:off x="0" y="436"/>
              <a:ext cx="1474" cy="12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3237" name="Group 165"/>
            <p:cNvGrpSpPr/>
            <p:nvPr/>
          </p:nvGrpSpPr>
          <p:grpSpPr bwMode="auto">
            <a:xfrm>
              <a:off x="0" y="2063"/>
              <a:ext cx="5760" cy="1220"/>
              <a:chOff x="235" y="2750"/>
              <a:chExt cx="5241" cy="699"/>
            </a:xfrm>
          </p:grpSpPr>
          <p:sp>
            <p:nvSpPr>
              <p:cNvPr id="3238" name="Line 166"/>
              <p:cNvSpPr>
                <a:spLocks noChangeShapeType="1"/>
              </p:cNvSpPr>
              <p:nvPr/>
            </p:nvSpPr>
            <p:spPr bwMode="gray">
              <a:xfrm>
                <a:off x="235" y="3449"/>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9" name="Line 167"/>
              <p:cNvSpPr>
                <a:spLocks noChangeShapeType="1"/>
              </p:cNvSpPr>
              <p:nvPr/>
            </p:nvSpPr>
            <p:spPr bwMode="gray">
              <a:xfrm>
                <a:off x="235" y="3191"/>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0" name="Line 168"/>
              <p:cNvSpPr>
                <a:spLocks noChangeShapeType="1"/>
              </p:cNvSpPr>
              <p:nvPr/>
            </p:nvSpPr>
            <p:spPr bwMode="gray">
              <a:xfrm>
                <a:off x="235" y="2958"/>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1" name="Line 169"/>
              <p:cNvSpPr>
                <a:spLocks noChangeShapeType="1"/>
              </p:cNvSpPr>
              <p:nvPr/>
            </p:nvSpPr>
            <p:spPr bwMode="gray">
              <a:xfrm>
                <a:off x="235" y="2750"/>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3242" name="Line 170"/>
            <p:cNvSpPr>
              <a:spLocks noChangeShapeType="1"/>
            </p:cNvSpPr>
            <p:nvPr/>
          </p:nvSpPr>
          <p:spPr bwMode="gray">
            <a:xfrm>
              <a:off x="0" y="1753"/>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3" name="Line 171"/>
            <p:cNvSpPr>
              <a:spLocks noChangeShapeType="1"/>
            </p:cNvSpPr>
            <p:nvPr/>
          </p:nvSpPr>
          <p:spPr bwMode="gray">
            <a:xfrm flipV="1">
              <a:off x="0" y="1455"/>
              <a:ext cx="5760" cy="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4" name="Line 172"/>
            <p:cNvSpPr>
              <a:spLocks noChangeShapeType="1"/>
            </p:cNvSpPr>
            <p:nvPr/>
          </p:nvSpPr>
          <p:spPr bwMode="gray">
            <a:xfrm>
              <a:off x="0" y="1182"/>
              <a:ext cx="5760" cy="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5" name="Line 173"/>
            <p:cNvSpPr>
              <a:spLocks noChangeShapeType="1"/>
            </p:cNvSpPr>
            <p:nvPr/>
          </p:nvSpPr>
          <p:spPr bwMode="gray">
            <a:xfrm>
              <a:off x="0" y="965"/>
              <a:ext cx="573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6" name="Line 174"/>
            <p:cNvSpPr>
              <a:spLocks noChangeShapeType="1"/>
            </p:cNvSpPr>
            <p:nvPr/>
          </p:nvSpPr>
          <p:spPr bwMode="gray">
            <a:xfrm flipV="1">
              <a:off x="0" y="780"/>
              <a:ext cx="5760" cy="1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7" name="Line 175"/>
            <p:cNvSpPr>
              <a:spLocks noChangeShapeType="1"/>
            </p:cNvSpPr>
            <p:nvPr/>
          </p:nvSpPr>
          <p:spPr bwMode="gray">
            <a:xfrm>
              <a:off x="0" y="661"/>
              <a:ext cx="5760" cy="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8" name="Line 176"/>
            <p:cNvSpPr>
              <a:spLocks noChangeShapeType="1"/>
            </p:cNvSpPr>
            <p:nvPr/>
          </p:nvSpPr>
          <p:spPr bwMode="gray">
            <a:xfrm flipV="1">
              <a:off x="0" y="558"/>
              <a:ext cx="5760" cy="1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9" name="Line 177"/>
            <p:cNvSpPr>
              <a:spLocks noChangeShapeType="1"/>
            </p:cNvSpPr>
            <p:nvPr/>
          </p:nvSpPr>
          <p:spPr bwMode="gray">
            <a:xfrm>
              <a:off x="25" y="521"/>
              <a:ext cx="5735"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50" name="Line 178"/>
            <p:cNvSpPr>
              <a:spLocks noChangeShapeType="1"/>
            </p:cNvSpPr>
            <p:nvPr/>
          </p:nvSpPr>
          <p:spPr bwMode="gray">
            <a:xfrm>
              <a:off x="0" y="482"/>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3075" name="Rectangle 3"/>
          <p:cNvSpPr>
            <a:spLocks noGrp="1" noChangeArrowheads="1"/>
          </p:cNvSpPr>
          <p:nvPr>
            <p:ph type="subTitle" idx="1"/>
          </p:nvPr>
        </p:nvSpPr>
        <p:spPr bwMode="black">
          <a:xfrm>
            <a:off x="609600" y="5334000"/>
            <a:ext cx="9448800" cy="381000"/>
          </a:xfrm>
        </p:spPr>
        <p:txBody>
          <a:bodyPr/>
          <a:lstStyle>
            <a:lvl1pPr marL="0" indent="0">
              <a:buFont typeface="Wingdings" panose="05000000000000000000" pitchFamily="2" charset="2"/>
              <a:buNone/>
              <a:defRPr sz="2400" b="1">
                <a:solidFill>
                  <a:schemeClr val="tx2"/>
                </a:solidFill>
              </a:defRPr>
            </a:lvl1pPr>
          </a:lstStyle>
          <a:p>
            <a:pPr lvl="0"/>
            <a:r>
              <a:rPr lang="zh-CN" altLang="en-US" noProof="0"/>
              <a:t>单击此处编辑母版副标题样式</a:t>
            </a:r>
            <a:endParaRPr lang="en-US" altLang="zh-CN" noProof="0"/>
          </a:p>
        </p:txBody>
      </p:sp>
      <p:grpSp>
        <p:nvGrpSpPr>
          <p:cNvPr id="3251" name="Group 179"/>
          <p:cNvGrpSpPr/>
          <p:nvPr/>
        </p:nvGrpSpPr>
        <p:grpSpPr bwMode="auto">
          <a:xfrm flipH="1">
            <a:off x="0" y="0"/>
            <a:ext cx="12192000" cy="2159000"/>
            <a:chOff x="-1" y="0"/>
            <a:chExt cx="5769" cy="1360"/>
          </a:xfrm>
        </p:grpSpPr>
        <p:sp>
          <p:nvSpPr>
            <p:cNvPr id="3252" name="Freeform 180"/>
            <p:cNvSpPr/>
            <p:nvPr/>
          </p:nvSpPr>
          <p:spPr bwMode="gray">
            <a:xfrm>
              <a:off x="0" y="0"/>
              <a:ext cx="5768" cy="1360"/>
            </a:xfrm>
            <a:custGeom>
              <a:avLst/>
              <a:gdLst>
                <a:gd name="T0" fmla="*/ 0 w 5768"/>
                <a:gd name="T1" fmla="*/ 0 h 1360"/>
                <a:gd name="T2" fmla="*/ 0 w 5768"/>
                <a:gd name="T3" fmla="*/ 616 h 1360"/>
                <a:gd name="T4" fmla="*/ 1496 w 5768"/>
                <a:gd name="T5" fmla="*/ 460 h 1360"/>
                <a:gd name="T6" fmla="*/ 5768 w 5768"/>
                <a:gd name="T7" fmla="*/ 1360 h 1360"/>
                <a:gd name="T8" fmla="*/ 5768 w 5768"/>
                <a:gd name="T9" fmla="*/ 0 h 1360"/>
                <a:gd name="T10" fmla="*/ 0 w 5768"/>
                <a:gd name="T11" fmla="*/ 0 h 1360"/>
              </a:gdLst>
              <a:ahLst/>
              <a:cxnLst>
                <a:cxn ang="0">
                  <a:pos x="T0" y="T1"/>
                </a:cxn>
                <a:cxn ang="0">
                  <a:pos x="T2" y="T3"/>
                </a:cxn>
                <a:cxn ang="0">
                  <a:pos x="T4" y="T5"/>
                </a:cxn>
                <a:cxn ang="0">
                  <a:pos x="T6" y="T7"/>
                </a:cxn>
                <a:cxn ang="0">
                  <a:pos x="T8" y="T9"/>
                </a:cxn>
                <a:cxn ang="0">
                  <a:pos x="T10" y="T11"/>
                </a:cxn>
              </a:cxnLst>
              <a:rect l="0" t="0" r="r" b="b"/>
              <a:pathLst>
                <a:path w="5768" h="1360">
                  <a:moveTo>
                    <a:pt x="0" y="0"/>
                  </a:moveTo>
                  <a:lnTo>
                    <a:pt x="0" y="616"/>
                  </a:lnTo>
                  <a:cubicBezTo>
                    <a:pt x="72" y="608"/>
                    <a:pt x="264" y="510"/>
                    <a:pt x="1496" y="460"/>
                  </a:cubicBezTo>
                  <a:cubicBezTo>
                    <a:pt x="2728" y="411"/>
                    <a:pt x="4632" y="672"/>
                    <a:pt x="5768" y="1360"/>
                  </a:cubicBezTo>
                  <a:lnTo>
                    <a:pt x="5768" y="0"/>
                  </a:lnTo>
                  <a:lnTo>
                    <a:pt x="0" y="0"/>
                  </a:lnTo>
                  <a:close/>
                </a:path>
              </a:pathLst>
            </a:custGeom>
            <a:gradFill rotWithShape="1">
              <a:gsLst>
                <a:gs pos="0">
                  <a:schemeClr val="hlink"/>
                </a:gs>
                <a:gs pos="100000">
                  <a:schemeClr val="hlink">
                    <a:gamma/>
                    <a:shade val="63529"/>
                    <a:invGamma/>
                  </a:scheme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253" name="Freeform 181"/>
            <p:cNvSpPr/>
            <p:nvPr/>
          </p:nvSpPr>
          <p:spPr bwMode="gray">
            <a:xfrm>
              <a:off x="-1" y="0"/>
              <a:ext cx="5761" cy="1104"/>
            </a:xfrm>
            <a:custGeom>
              <a:avLst/>
              <a:gdLst>
                <a:gd name="T0" fmla="*/ 0 w 5761"/>
                <a:gd name="T1" fmla="*/ 0 h 1104"/>
                <a:gd name="T2" fmla="*/ 0 w 5761"/>
                <a:gd name="T3" fmla="*/ 632 h 1104"/>
                <a:gd name="T4" fmla="*/ 1521 w 5761"/>
                <a:gd name="T5" fmla="*/ 448 h 1104"/>
                <a:gd name="T6" fmla="*/ 5761 w 5761"/>
                <a:gd name="T7" fmla="*/ 1104 h 1104"/>
                <a:gd name="T8" fmla="*/ 5760 w 5761"/>
                <a:gd name="T9" fmla="*/ 8 h 1104"/>
                <a:gd name="T10" fmla="*/ 0 w 5761"/>
                <a:gd name="T11" fmla="*/ 0 h 1104"/>
              </a:gdLst>
              <a:ahLst/>
              <a:cxnLst>
                <a:cxn ang="0">
                  <a:pos x="T0" y="T1"/>
                </a:cxn>
                <a:cxn ang="0">
                  <a:pos x="T2" y="T3"/>
                </a:cxn>
                <a:cxn ang="0">
                  <a:pos x="T4" y="T5"/>
                </a:cxn>
                <a:cxn ang="0">
                  <a:pos x="T6" y="T7"/>
                </a:cxn>
                <a:cxn ang="0">
                  <a:pos x="T8" y="T9"/>
                </a:cxn>
                <a:cxn ang="0">
                  <a:pos x="T10" y="T11"/>
                </a:cxn>
              </a:cxnLst>
              <a:rect l="0" t="0" r="r" b="b"/>
              <a:pathLst>
                <a:path w="5761" h="1104">
                  <a:moveTo>
                    <a:pt x="0" y="0"/>
                  </a:moveTo>
                  <a:lnTo>
                    <a:pt x="0" y="632"/>
                  </a:lnTo>
                  <a:cubicBezTo>
                    <a:pt x="72" y="625"/>
                    <a:pt x="401" y="504"/>
                    <a:pt x="1521" y="448"/>
                  </a:cubicBezTo>
                  <a:cubicBezTo>
                    <a:pt x="2641" y="392"/>
                    <a:pt x="4505" y="504"/>
                    <a:pt x="5761" y="1104"/>
                  </a:cubicBezTo>
                  <a:lnTo>
                    <a:pt x="5760" y="8"/>
                  </a:lnTo>
                  <a:lnTo>
                    <a:pt x="0" y="0"/>
                  </a:lnTo>
                  <a:close/>
                </a:path>
              </a:pathLst>
            </a:custGeom>
            <a:gradFill rotWithShape="1">
              <a:gsLst>
                <a:gs pos="0">
                  <a:schemeClr val="hlink">
                    <a:gamma/>
                    <a:shade val="63529"/>
                    <a:invGamma/>
                  </a:schemeClr>
                </a:gs>
                <a:gs pos="100000">
                  <a:schemeClr va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pic>
        <p:nvPicPr>
          <p:cNvPr id="3254" name="Picture 182" descr="figure07_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7518407" y="3124201"/>
            <a:ext cx="3263900" cy="2044700"/>
          </a:xfrm>
          <a:prstGeom prst="rect">
            <a:avLst/>
          </a:prstGeom>
          <a:noFill/>
          <a:extLst>
            <a:ext uri="{909E8E84-426E-40DD-AFC4-6F175D3DCCD1}">
              <a14:hiddenFill xmlns:a14="http://schemas.microsoft.com/office/drawing/2010/main">
                <a:solidFill>
                  <a:srgbClr val="FFFFFF"/>
                </a:solidFill>
              </a14:hiddenFill>
            </a:ext>
          </a:extLst>
        </p:spPr>
      </p:pic>
      <p:pic>
        <p:nvPicPr>
          <p:cNvPr id="3255" name="Picture 183" descr="figure07_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359907" y="4005277"/>
            <a:ext cx="2832100" cy="1774825"/>
          </a:xfrm>
          <a:prstGeom prst="rect">
            <a:avLst/>
          </a:prstGeom>
          <a:noFill/>
          <a:extLst>
            <a:ext uri="{909E8E84-426E-40DD-AFC4-6F175D3DCCD1}">
              <a14:hiddenFill xmlns:a14="http://schemas.microsoft.com/office/drawing/2010/main">
                <a:solidFill>
                  <a:srgbClr val="FFFFFF"/>
                </a:solidFill>
              </a14:hiddenFill>
            </a:ext>
          </a:extLst>
        </p:spPr>
      </p:pic>
      <p:pic>
        <p:nvPicPr>
          <p:cNvPr id="3256" name="Picture 184" descr="figure07_o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03684" y="4868866"/>
            <a:ext cx="2159000" cy="1352551"/>
          </a:xfrm>
          <a:prstGeom prst="rect">
            <a:avLst/>
          </a:prstGeom>
          <a:noFill/>
          <a:extLst>
            <a:ext uri="{909E8E84-426E-40DD-AFC4-6F175D3DCCD1}">
              <a14:hiddenFill xmlns:a14="http://schemas.microsoft.com/office/drawing/2010/main">
                <a:solidFill>
                  <a:srgbClr val="FFFFFF"/>
                </a:solidFill>
              </a14:hiddenFill>
            </a:ext>
          </a:extLst>
        </p:spPr>
      </p:pic>
      <p:sp>
        <p:nvSpPr>
          <p:cNvPr id="3258" name="Rectangle 186"/>
          <p:cNvSpPr>
            <a:spLocks noGrp="1" noChangeArrowheads="1"/>
          </p:cNvSpPr>
          <p:nvPr>
            <p:ph type="ctrTitle" sz="quarter"/>
          </p:nvPr>
        </p:nvSpPr>
        <p:spPr bwMode="gray">
          <a:xfrm>
            <a:off x="609600" y="4191000"/>
            <a:ext cx="7213600" cy="1219200"/>
          </a:xfrm>
          <a:prstGeom prst="rect">
            <a:avLst/>
          </a:prstGeom>
          <a:effectLst>
            <a:outerShdw dist="35921" dir="2700000" algn="ctr" rotWithShape="0">
              <a:schemeClr val="bg2"/>
            </a:outerShdw>
          </a:effectLst>
          <a:extLst>
            <a:ext uri="{909E8E84-426E-40DD-AFC4-6F175D3DCCD1}">
              <a14:hiddenFill xmlns:a14="http://schemas.microsoft.com/office/drawing/2010/main">
                <a:gradFill rotWithShape="1">
                  <a:gsLst>
                    <a:gs pos="0">
                      <a:schemeClr val="tx1"/>
                    </a:gs>
                    <a:gs pos="50000">
                      <a:schemeClr val="hlink"/>
                    </a:gs>
                    <a:gs pos="100000">
                      <a:schemeClr val="tx1"/>
                    </a:gs>
                  </a:gsLst>
                  <a:lin ang="0" scaled="1"/>
                </a:gradFill>
              </a14:hiddenFill>
            </a:ext>
          </a:extLst>
        </p:spPr>
        <p:txBody>
          <a:bodyPr/>
          <a:lstStyle>
            <a:lvl1pPr algn="l">
              <a:defRPr sz="4000">
                <a:solidFill>
                  <a:schemeClr val="tx1"/>
                </a:solidFill>
              </a:defRPr>
            </a:lvl1pPr>
          </a:lstStyle>
          <a:p>
            <a:pPr lvl="0"/>
            <a:r>
              <a:rPr lang="zh-CN" altLang="en-US" noProof="0"/>
              <a:t>单击此处编辑母版标题样式</a:t>
            </a:r>
            <a:endParaRPr lang="en-US" altLang="ko-K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
        <p:nvSpPr>
          <p:cNvPr id="7"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37652" y="209552"/>
            <a:ext cx="2698749" cy="6053139"/>
          </a:xfrm>
          <a:prstGeom prst="rect">
            <a:avLst/>
          </a:prstGeo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1035051" y="209552"/>
            <a:ext cx="7899400" cy="60531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Table Placeholder 2"/>
          <p:cNvSpPr>
            <a:spLocks noGrp="1"/>
          </p:cNvSpPr>
          <p:nvPr>
            <p:ph type="tbl" idx="1" hasCustomPrompt="1"/>
          </p:nvPr>
        </p:nvSpPr>
        <p:spPr>
          <a:xfrm>
            <a:off x="1035052" y="1347789"/>
            <a:ext cx="10344149" cy="4914900"/>
          </a:xfrm>
        </p:spPr>
        <p:txBody>
          <a:bodyPr/>
          <a:lstStyle/>
          <a:p>
            <a:r>
              <a:rPr lang="zh-CN" altLang="en-US"/>
              <a:t>单击图标添加表格</a:t>
            </a:r>
          </a:p>
        </p:txBody>
      </p:sp>
      <p:sp>
        <p:nvSpPr>
          <p:cNvPr id="4" name="Date Placeholder 3"/>
          <p:cNvSpPr>
            <a:spLocks noGrp="1"/>
          </p:cNvSpPr>
          <p:nvPr>
            <p:ph type="dt" sz="half" idx="10"/>
          </p:nvPr>
        </p:nvSpPr>
        <p:spPr>
          <a:xfrm>
            <a:off x="609600" y="6429388"/>
            <a:ext cx="2844800" cy="320675"/>
          </a:xfrm>
        </p:spPr>
        <p:txBody>
          <a:bodyPr/>
          <a:lstStyle>
            <a:lvl1pPr>
              <a:defRPr/>
            </a:lvl1pPr>
          </a:lstStyle>
          <a:p>
            <a:endParaRPr lang="en-US" altLang="zh-CN"/>
          </a:p>
        </p:txBody>
      </p:sp>
      <p:sp>
        <p:nvSpPr>
          <p:cNvPr id="5" name="Footer Placeholder 4"/>
          <p:cNvSpPr>
            <a:spLocks noGrp="1"/>
          </p:cNvSpPr>
          <p:nvPr>
            <p:ph type="ftr" sz="quarter" idx="11"/>
          </p:nvPr>
        </p:nvSpPr>
        <p:spPr>
          <a:xfrm>
            <a:off x="4165600" y="6429388"/>
            <a:ext cx="3860800" cy="320675"/>
          </a:xfrm>
        </p:spPr>
        <p:txBody>
          <a:bodyPr/>
          <a:lstStyle>
            <a:lvl1pPr>
              <a:defRPr/>
            </a:lvl1pPr>
          </a:lstStyle>
          <a:p>
            <a:endParaRPr lang="en-US" altLang="zh-CN"/>
          </a:p>
        </p:txBody>
      </p:sp>
      <p:sp>
        <p:nvSpPr>
          <p:cNvPr id="6" name="Slide Number Placeholder 5"/>
          <p:cNvSpPr>
            <a:spLocks noGrp="1"/>
          </p:cNvSpPr>
          <p:nvPr>
            <p:ph type="sldNum" sz="quarter" idx="12"/>
          </p:nvPr>
        </p:nvSpPr>
        <p:spPr>
          <a:xfrm>
            <a:off x="8737600" y="6429388"/>
            <a:ext cx="2844800" cy="320675"/>
          </a:xfrm>
        </p:spPr>
        <p:txBody>
          <a:bodyPr/>
          <a:lstStyle>
            <a:lvl1pPr>
              <a:defRPr/>
            </a:lvl1pPr>
          </a:lstStyle>
          <a:p>
            <a:fld id="{7AF33C28-A71A-4459-B48B-0CF3BFDAB261}" type="slidenum">
              <a:rPr lang="en-US" altLang="zh-CN" smtClean="0"/>
              <a:t>‹#›</a:t>
            </a:fld>
            <a:endParaRPr lang="en-US" altLang="zh-CN"/>
          </a:p>
        </p:txBody>
      </p:sp>
      <p:sp>
        <p:nvSpPr>
          <p:cNvPr id="7" name="Rectangle 2"/>
          <p:cNvSpPr>
            <a:spLocks noGrp="1" noChangeArrowheads="1"/>
          </p:cNvSpPr>
          <p:nvPr>
            <p:ph type="title"/>
          </p:nvPr>
        </p:nvSpPr>
        <p:spPr bwMode="white">
          <a:xfrm>
            <a:off x="713532" y="97067"/>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379389A8-1677-4C0F-B809-29B75D50ED75}" type="slidenum">
              <a:rPr lang="en-US" altLang="zh-CN"/>
              <a:t>‹#›</a:t>
            </a:fld>
            <a:endParaRPr lang="en-US" altLang="zh-CN"/>
          </a:p>
        </p:txBody>
      </p:sp>
      <p:sp>
        <p:nvSpPr>
          <p:cNvPr id="5"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717" y="98744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40330" y="987440"/>
            <a:ext cx="3932767"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822A0A86-BB8A-4798-B428-7128DEC84247}" type="slidenum">
              <a:rPr lang="en-US" altLang="zh-CN"/>
              <a:t>‹#›</a:t>
            </a:fld>
            <a:endParaRPr lang="en-US" altLang="zh-CN"/>
          </a:p>
        </p:txBody>
      </p:sp>
      <p:sp>
        <p:nvSpPr>
          <p:cNvPr id="8"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18D501E9-4A3E-4E05-A7B2-100BA5E08C49}" type="slidenum">
              <a:rPr lang="en-US" altLang="zh-CN"/>
              <a:t>‹#›</a:t>
            </a:fld>
            <a:endParaRPr lang="en-US" altLang="zh-CN"/>
          </a:p>
        </p:txBody>
      </p:sp>
      <p:sp>
        <p:nvSpPr>
          <p:cNvPr id="7"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7AF33C28-A71A-4459-B48B-0CF3BFDAB261}" type="slidenum">
              <a:rPr lang="en-US" altLang="zh-CN" smtClean="0"/>
              <a:t>‹#›</a:t>
            </a:fld>
            <a:endParaRPr lang="en-US" alt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Clr>
                <a:schemeClr val="accent6">
                  <a:lumMod val="75000"/>
                </a:schemeClr>
              </a:buClr>
              <a:defRPr lang="en-US" altLang="zh-CN" sz="3600" kern="1200" dirty="0" smtClean="0">
                <a:solidFill>
                  <a:schemeClr val="tx1"/>
                </a:solidFill>
                <a:latin typeface="+mn-lt"/>
                <a:ea typeface="+mn-ea"/>
                <a:cs typeface="+mn-cs"/>
              </a:defRPr>
            </a:lvl1pPr>
          </a:lstStyle>
          <a:p>
            <a:pPr marL="342900" lvl="0" indent="-342900" algn="l" rtl="0" eaLnBrk="1" fontAlgn="base" hangingPunct="1">
              <a:spcBef>
                <a:spcPct val="20000"/>
              </a:spcBef>
              <a:spcAft>
                <a:spcPct val="0"/>
              </a:spcAft>
              <a:buClr>
                <a:schemeClr val="hlink"/>
              </a:buClr>
              <a:buFont typeface="Wingdings" panose="05000000000000000000" pitchFamily="2" charset="2"/>
              <a:buChar char="v"/>
            </a:pPr>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CA331A9-1DD5-4C34-BAC9-1026D4AF2589}" type="slidenum">
              <a:rPr lang="en-US" altLang="zh-CN" smtClean="0"/>
              <a:t>‹#›</a:t>
            </a:fld>
            <a:endParaRPr lang="en-US" altLang="zh-CN"/>
          </a:p>
        </p:txBody>
      </p:sp>
      <p:sp>
        <p:nvSpPr>
          <p:cNvPr id="7" name="Title Placeholder 1"/>
          <p:cNvSpPr>
            <a:spLocks noGrp="1"/>
          </p:cNvSpPr>
          <p:nvPr>
            <p:ph type="title"/>
          </p:nvPr>
        </p:nvSpPr>
        <p:spPr>
          <a:xfrm>
            <a:off x="838200" y="0"/>
            <a:ext cx="10515600" cy="700039"/>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DA4B5A7A-C1F9-424D-947B-90EDE0F0E62C}" type="slidenum">
              <a:rPr lang="en-US" altLang="zh-CN" smtClean="0"/>
              <a:t>‹#›</a:t>
            </a:fld>
            <a:endParaRPr lang="en-US" altLang="zh-CN"/>
          </a:p>
        </p:txBody>
      </p:sp>
      <p:sp>
        <p:nvSpPr>
          <p:cNvPr id="6" name="Title Placeholder 1"/>
          <p:cNvSpPr>
            <a:spLocks noGrp="1"/>
          </p:cNvSpPr>
          <p:nvPr>
            <p:ph type="title"/>
          </p:nvPr>
        </p:nvSpPr>
        <p:spPr>
          <a:xfrm>
            <a:off x="838200" y="0"/>
            <a:ext cx="10515600" cy="700039"/>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Clr>
                <a:schemeClr val="accent6">
                  <a:lumMod val="75000"/>
                </a:schemeClr>
              </a:buClr>
              <a:defRPr lang="en-US" altLang="zh-CN" sz="3600" kern="1200" dirty="0" smtClean="0">
                <a:solidFill>
                  <a:schemeClr val="tx1"/>
                </a:solidFill>
                <a:latin typeface="+mn-lt"/>
                <a:ea typeface="+mn-ea"/>
                <a:cs typeface="+mn-cs"/>
              </a:defRPr>
            </a:lvl1pPr>
          </a:lstStyle>
          <a:p>
            <a:pPr marL="342900" lvl="0" indent="-342900" algn="l" rtl="0" eaLnBrk="1" fontAlgn="base" hangingPunct="1">
              <a:spcBef>
                <a:spcPct val="20000"/>
              </a:spcBef>
              <a:spcAft>
                <a:spcPct val="0"/>
              </a:spcAft>
              <a:buClr>
                <a:schemeClr val="hlink"/>
              </a:buClr>
              <a:buFont typeface="Wingdings" panose="05000000000000000000" pitchFamily="2" charset="2"/>
              <a:buChar char="v"/>
            </a:pPr>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CA331A9-1DD5-4C34-BAC9-1026D4AF2589}" type="slidenum">
              <a:rPr lang="en-US" altLang="zh-CN" smtClean="0"/>
              <a:t>‹#›</a:t>
            </a:fld>
            <a:endParaRPr lang="en-US" altLang="zh-CN"/>
          </a:p>
        </p:txBody>
      </p:sp>
      <p:sp>
        <p:nvSpPr>
          <p:cNvPr id="7" name="Title Placeholder 1"/>
          <p:cNvSpPr>
            <a:spLocks noGrp="1"/>
          </p:cNvSpPr>
          <p:nvPr>
            <p:ph type="title"/>
          </p:nvPr>
        </p:nvSpPr>
        <p:spPr>
          <a:xfrm>
            <a:off x="838200" y="0"/>
            <a:ext cx="10515600" cy="700039"/>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13532" y="130576"/>
            <a:ext cx="10868869" cy="563563"/>
          </a:xfrm>
          <a:prstGeom prst="rect">
            <a:avLst/>
          </a:prstGeom>
        </p:spPr>
        <p:txBody>
          <a:bodyPr/>
          <a:lstStyle/>
          <a:p>
            <a:r>
              <a:rPr lang="zh-CN" altLang="en-US"/>
              <a:t>单击此处编辑母版标题样式</a:t>
            </a:r>
            <a:endParaRPr lang="zh-CN" altLang="en-US" dirty="0"/>
          </a:p>
        </p:txBody>
      </p:sp>
      <p:sp>
        <p:nvSpPr>
          <p:cNvPr id="3" name="Content Placeholder 2"/>
          <p:cNvSpPr>
            <a:spLocks noGrp="1"/>
          </p:cNvSpPr>
          <p:nvPr>
            <p:ph idx="1"/>
          </p:nvPr>
        </p:nvSpPr>
        <p:spPr/>
        <p:txBody>
          <a:bodyPr/>
          <a:lstStyle>
            <a:lvl1pPr>
              <a:defRPr sz="3600"/>
            </a:lvl1pPr>
            <a:lvl2pPr>
              <a:defRPr sz="3200"/>
            </a:lvl2pPr>
            <a:lvl3pPr>
              <a:defRPr sz="2800"/>
            </a:lvl3pPr>
            <a:lvl4pPr>
              <a:defRPr sz="2400"/>
            </a:lvl4pPr>
            <a:lvl5pPr>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Clr>
                <a:schemeClr val="accent6">
                  <a:lumMod val="75000"/>
                </a:schemeClr>
              </a:buClr>
              <a:defRPr lang="en-US" altLang="zh-CN" sz="3600" kern="1200" dirty="0" smtClean="0">
                <a:solidFill>
                  <a:schemeClr val="tx1"/>
                </a:solidFill>
                <a:latin typeface="+mn-lt"/>
                <a:ea typeface="+mn-ea"/>
                <a:cs typeface="+mn-cs"/>
              </a:defRPr>
            </a:lvl1pPr>
          </a:lstStyle>
          <a:p>
            <a:pPr marL="342900" lvl="0" indent="-342900" algn="l" rtl="0" eaLnBrk="1" fontAlgn="base" hangingPunct="1">
              <a:spcBef>
                <a:spcPct val="20000"/>
              </a:spcBef>
              <a:spcAft>
                <a:spcPct val="0"/>
              </a:spcAft>
              <a:buClr>
                <a:schemeClr val="hlink"/>
              </a:buClr>
              <a:buFont typeface="Wingdings" panose="05000000000000000000" pitchFamily="2" charset="2"/>
              <a:buChar char="v"/>
            </a:pPr>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CA331A9-1DD5-4C34-BAC9-1026D4AF2589}" type="slidenum">
              <a:rPr lang="en-US" altLang="zh-CN" smtClean="0"/>
              <a:t>‹#›</a:t>
            </a:fld>
            <a:endParaRPr lang="en-US" altLang="zh-CN"/>
          </a:p>
        </p:txBody>
      </p:sp>
      <p:sp>
        <p:nvSpPr>
          <p:cNvPr id="7" name="Title Placeholder 1"/>
          <p:cNvSpPr>
            <a:spLocks noGrp="1"/>
          </p:cNvSpPr>
          <p:nvPr>
            <p:ph type="title"/>
          </p:nvPr>
        </p:nvSpPr>
        <p:spPr>
          <a:xfrm>
            <a:off x="838200" y="0"/>
            <a:ext cx="10515600" cy="700039"/>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Tree>
    <p:extLst>
      <p:ext uri="{BB962C8B-B14F-4D97-AF65-F5344CB8AC3E}">
        <p14:creationId xmlns:p14="http://schemas.microsoft.com/office/powerpoint/2010/main" val="7839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52"/>
            <a:ext cx="10515600" cy="2852737"/>
          </a:xfrm>
          <a:prstGeom prst="rect">
            <a:avLst/>
          </a:prstGeom>
        </p:spPr>
        <p:txBody>
          <a:bodyPr anchor="b"/>
          <a:lstStyle>
            <a:lvl1pPr>
              <a:defRPr sz="6000"/>
            </a:lvl1pPr>
          </a:lstStyle>
          <a:p>
            <a:r>
              <a:rPr lang="zh-CN" altLang="en-US"/>
              <a:t>单击此处编辑母版标题样式</a:t>
            </a:r>
          </a:p>
        </p:txBody>
      </p:sp>
      <p:sp>
        <p:nvSpPr>
          <p:cNvPr id="3" name="Text Placeholder 2"/>
          <p:cNvSpPr>
            <a:spLocks noGrp="1"/>
          </p:cNvSpPr>
          <p:nvPr>
            <p:ph type="body" idx="1"/>
          </p:nvPr>
        </p:nvSpPr>
        <p:spPr>
          <a:xfrm>
            <a:off x="831851" y="4589476"/>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11424" y="116646"/>
            <a:ext cx="10467776" cy="563563"/>
          </a:xfrm>
          <a:prstGeom prst="rect">
            <a:avLst/>
          </a:prstGeom>
        </p:spPr>
        <p:txBody>
          <a:bodyPr/>
          <a:lstStyle/>
          <a:p>
            <a:r>
              <a:rPr lang="zh-CN" altLang="en-US"/>
              <a:t>单击此处编辑母版标题样式</a:t>
            </a:r>
          </a:p>
        </p:txBody>
      </p:sp>
      <p:sp>
        <p:nvSpPr>
          <p:cNvPr id="3" name="Content Placeholder 2"/>
          <p:cNvSpPr>
            <a:spLocks noGrp="1"/>
          </p:cNvSpPr>
          <p:nvPr>
            <p:ph sz="half" idx="1"/>
          </p:nvPr>
        </p:nvSpPr>
        <p:spPr>
          <a:xfrm>
            <a:off x="1035051" y="1347789"/>
            <a:ext cx="5069416" cy="4914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p:cNvSpPr>
            <a:spLocks noGrp="1"/>
          </p:cNvSpPr>
          <p:nvPr>
            <p:ph sz="half" idx="2"/>
          </p:nvPr>
        </p:nvSpPr>
        <p:spPr>
          <a:xfrm>
            <a:off x="6307668" y="1347789"/>
            <a:ext cx="5071533" cy="4914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589" y="4"/>
            <a:ext cx="10515600" cy="903635"/>
          </a:xfrm>
          <a:prstGeom prst="rect">
            <a:avLst/>
          </a:prstGeom>
        </p:spPr>
        <p:txBody>
          <a:bodyPr/>
          <a:lstStyle/>
          <a:p>
            <a:r>
              <a:rPr lang="zh-CN" altLang="en-US"/>
              <a:t>单击此处编辑母版标题样式</a:t>
            </a:r>
          </a:p>
        </p:txBody>
      </p:sp>
      <p:sp>
        <p:nvSpPr>
          <p:cNvPr id="3" name="Text Placeholder 2"/>
          <p:cNvSpPr>
            <a:spLocks noGrp="1"/>
          </p:cNvSpPr>
          <p:nvPr>
            <p:ph type="body" idx="1"/>
          </p:nvPr>
        </p:nvSpPr>
        <p:spPr>
          <a:xfrm>
            <a:off x="624859" y="1124744"/>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4859" y="1948656"/>
            <a:ext cx="5158316" cy="4072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Text Placeholder 4"/>
          <p:cNvSpPr>
            <a:spLocks noGrp="1"/>
          </p:cNvSpPr>
          <p:nvPr>
            <p:ph type="body" sz="quarter" idx="3"/>
          </p:nvPr>
        </p:nvSpPr>
        <p:spPr>
          <a:xfrm>
            <a:off x="5956736" y="1124744"/>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56736" y="1948656"/>
            <a:ext cx="5183717" cy="4072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168400" y="44638"/>
            <a:ext cx="9855200" cy="563563"/>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
        <p:nvSpPr>
          <p:cNvPr id="5"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717" y="98744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Text Placeholder 3"/>
          <p:cNvSpPr>
            <a:spLocks noGrp="1"/>
          </p:cNvSpPr>
          <p:nvPr>
            <p:ph type="body" sz="half" idx="2"/>
          </p:nvPr>
        </p:nvSpPr>
        <p:spPr>
          <a:xfrm>
            <a:off x="840330" y="987440"/>
            <a:ext cx="3932767"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
        <p:nvSpPr>
          <p:cNvPr id="8"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329" y="764705"/>
            <a:ext cx="3932767" cy="1861020"/>
          </a:xfrm>
          <a:prstGeom prst="rect">
            <a:avLst/>
          </a:prstGeom>
        </p:spPr>
        <p:txBody>
          <a:bodyPr anchor="b"/>
          <a:lstStyle>
            <a:lvl1pPr>
              <a:defRPr sz="3200">
                <a:solidFill>
                  <a:schemeClr val="tx1">
                    <a:lumMod val="60000"/>
                    <a:lumOff val="40000"/>
                  </a:schemeClr>
                </a:solidFill>
              </a:defRPr>
            </a:lvl1pPr>
          </a:lstStyle>
          <a:p>
            <a:r>
              <a:rPr lang="zh-CN" altLang="en-US"/>
              <a:t>单击此处编辑母版标题样式</a:t>
            </a:r>
            <a:endParaRPr lang="zh-CN" altLang="en-US" dirty="0"/>
          </a:p>
        </p:txBody>
      </p:sp>
      <p:sp>
        <p:nvSpPr>
          <p:cNvPr id="3" name="Picture Placeholder 2"/>
          <p:cNvSpPr>
            <a:spLocks noGrp="1"/>
          </p:cNvSpPr>
          <p:nvPr>
            <p:ph type="pic" idx="1"/>
          </p:nvPr>
        </p:nvSpPr>
        <p:spPr>
          <a:xfrm>
            <a:off x="5183717" y="98744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Text Placeholder 3"/>
          <p:cNvSpPr>
            <a:spLocks noGrp="1"/>
          </p:cNvSpPr>
          <p:nvPr>
            <p:ph type="body" sz="half" idx="2"/>
          </p:nvPr>
        </p:nvSpPr>
        <p:spPr>
          <a:xfrm>
            <a:off x="840329" y="2625738"/>
            <a:ext cx="3932767" cy="32432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AF33C28-A71A-4459-B48B-0CF3BFDAB261}" type="slidenum">
              <a:rPr lang="en-US" altLang="zh-CN"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tint val="0"/>
                <a:invGamma/>
              </a:schemeClr>
            </a:gs>
          </a:gsLst>
          <a:lin ang="2700000" scaled="1"/>
        </a:gradFill>
        <a:effectLst/>
      </p:bgPr>
    </p:bg>
    <p:spTree>
      <p:nvGrpSpPr>
        <p:cNvPr id="1" name=""/>
        <p:cNvGrpSpPr/>
        <p:nvPr/>
      </p:nvGrpSpPr>
      <p:grpSpPr>
        <a:xfrm>
          <a:off x="0" y="0"/>
          <a:ext cx="0" cy="0"/>
          <a:chOff x="0" y="0"/>
          <a:chExt cx="0" cy="0"/>
        </a:xfrm>
      </p:grpSpPr>
      <p:pic>
        <p:nvPicPr>
          <p:cNvPr id="57" name="图片 56"/>
          <p:cNvPicPr>
            <a:picLocks noChangeAspect="1"/>
          </p:cNvPicPr>
          <p:nvPr userDrawn="1"/>
        </p:nvPicPr>
        <p:blipFill>
          <a:blip r:embed="rId22" cstate="print">
            <a:extLst>
              <a:ext uri="{BEBA8EAE-BF5A-486C-A8C5-ECC9F3942E4B}">
                <a14:imgProps xmlns:a14="http://schemas.microsoft.com/office/drawing/2010/main">
                  <a14:imgLayer r:embed="rId23">
                    <a14:imgEffect>
                      <a14:artisticChalkSketch/>
                    </a14:imgEffect>
                  </a14:imgLayer>
                </a14:imgProps>
              </a:ext>
              <a:ext uri="{28A0092B-C50C-407E-A947-70E740481C1C}">
                <a14:useLocalDpi xmlns:a14="http://schemas.microsoft.com/office/drawing/2010/main" val="0"/>
              </a:ext>
            </a:extLst>
          </a:blip>
          <a:stretch>
            <a:fillRect/>
          </a:stretch>
        </p:blipFill>
        <p:spPr>
          <a:xfrm>
            <a:off x="11331523" y="6115622"/>
            <a:ext cx="607588" cy="820371"/>
          </a:xfrm>
          <a:prstGeom prst="rect">
            <a:avLst/>
          </a:prstGeom>
        </p:spPr>
      </p:pic>
      <p:grpSp>
        <p:nvGrpSpPr>
          <p:cNvPr id="1039" name="Group 15"/>
          <p:cNvGrpSpPr/>
          <p:nvPr/>
        </p:nvGrpSpPr>
        <p:grpSpPr bwMode="auto">
          <a:xfrm>
            <a:off x="51966" y="989507"/>
            <a:ext cx="12192000" cy="6099172"/>
            <a:chOff x="0" y="436"/>
            <a:chExt cx="5760" cy="3884"/>
          </a:xfrm>
        </p:grpSpPr>
        <p:sp>
          <p:nvSpPr>
            <p:cNvPr id="1040" name="Line 16"/>
            <p:cNvSpPr>
              <a:spLocks noChangeShapeType="1"/>
            </p:cNvSpPr>
            <p:nvPr/>
          </p:nvSpPr>
          <p:spPr bwMode="gray">
            <a:xfrm>
              <a:off x="1472" y="448"/>
              <a:ext cx="4288" cy="294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1" name="Line 17"/>
            <p:cNvSpPr>
              <a:spLocks noChangeShapeType="1"/>
            </p:cNvSpPr>
            <p:nvPr/>
          </p:nvSpPr>
          <p:spPr bwMode="gray">
            <a:xfrm>
              <a:off x="1472" y="448"/>
              <a:ext cx="4288" cy="347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2" name="Line 18"/>
            <p:cNvSpPr>
              <a:spLocks noChangeShapeType="1"/>
            </p:cNvSpPr>
            <p:nvPr/>
          </p:nvSpPr>
          <p:spPr bwMode="gray">
            <a:xfrm>
              <a:off x="1472" y="448"/>
              <a:ext cx="406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3" name="Line 19"/>
            <p:cNvSpPr>
              <a:spLocks noChangeShapeType="1"/>
            </p:cNvSpPr>
            <p:nvPr/>
          </p:nvSpPr>
          <p:spPr bwMode="gray">
            <a:xfrm>
              <a:off x="1472" y="448"/>
              <a:ext cx="340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4" name="Line 20"/>
            <p:cNvSpPr>
              <a:spLocks noChangeShapeType="1"/>
            </p:cNvSpPr>
            <p:nvPr/>
          </p:nvSpPr>
          <p:spPr bwMode="gray">
            <a:xfrm>
              <a:off x="1472" y="448"/>
              <a:ext cx="278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5" name="Line 21"/>
            <p:cNvSpPr>
              <a:spLocks noChangeShapeType="1"/>
            </p:cNvSpPr>
            <p:nvPr/>
          </p:nvSpPr>
          <p:spPr bwMode="gray">
            <a:xfrm>
              <a:off x="1472" y="448"/>
              <a:ext cx="216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6" name="Line 22"/>
            <p:cNvSpPr>
              <a:spLocks noChangeShapeType="1"/>
            </p:cNvSpPr>
            <p:nvPr/>
          </p:nvSpPr>
          <p:spPr bwMode="gray">
            <a:xfrm>
              <a:off x="1472" y="448"/>
              <a:ext cx="161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7" name="Line 23"/>
            <p:cNvSpPr>
              <a:spLocks noChangeShapeType="1"/>
            </p:cNvSpPr>
            <p:nvPr/>
          </p:nvSpPr>
          <p:spPr bwMode="gray">
            <a:xfrm>
              <a:off x="1472" y="448"/>
              <a:ext cx="1065"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8" name="Line 24"/>
            <p:cNvSpPr>
              <a:spLocks noChangeShapeType="1"/>
            </p:cNvSpPr>
            <p:nvPr/>
          </p:nvSpPr>
          <p:spPr bwMode="gray">
            <a:xfrm>
              <a:off x="1472" y="448"/>
              <a:ext cx="514"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9" name="Line 25"/>
            <p:cNvSpPr>
              <a:spLocks noChangeShapeType="1"/>
            </p:cNvSpPr>
            <p:nvPr/>
          </p:nvSpPr>
          <p:spPr bwMode="gray">
            <a:xfrm>
              <a:off x="1472" y="448"/>
              <a:ext cx="0"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0" name="Line 26"/>
            <p:cNvSpPr>
              <a:spLocks noChangeShapeType="1"/>
            </p:cNvSpPr>
            <p:nvPr/>
          </p:nvSpPr>
          <p:spPr bwMode="gray">
            <a:xfrm>
              <a:off x="1472" y="448"/>
              <a:ext cx="4288" cy="254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1" name="Line 27"/>
            <p:cNvSpPr>
              <a:spLocks noChangeShapeType="1"/>
            </p:cNvSpPr>
            <p:nvPr/>
          </p:nvSpPr>
          <p:spPr bwMode="gray">
            <a:xfrm>
              <a:off x="1472" y="448"/>
              <a:ext cx="4288" cy="219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2" name="Line 28"/>
            <p:cNvSpPr>
              <a:spLocks noChangeShapeType="1"/>
            </p:cNvSpPr>
            <p:nvPr/>
          </p:nvSpPr>
          <p:spPr bwMode="gray">
            <a:xfrm>
              <a:off x="1472" y="448"/>
              <a:ext cx="4288" cy="189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3" name="Line 29"/>
            <p:cNvSpPr>
              <a:spLocks noChangeShapeType="1"/>
            </p:cNvSpPr>
            <p:nvPr/>
          </p:nvSpPr>
          <p:spPr bwMode="gray">
            <a:xfrm>
              <a:off x="1472" y="448"/>
              <a:ext cx="4288" cy="158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4" name="Line 30"/>
            <p:cNvSpPr>
              <a:spLocks noChangeShapeType="1"/>
            </p:cNvSpPr>
            <p:nvPr/>
          </p:nvSpPr>
          <p:spPr bwMode="gray">
            <a:xfrm>
              <a:off x="1515" y="462"/>
              <a:ext cx="4245" cy="130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5" name="Line 31"/>
            <p:cNvSpPr>
              <a:spLocks noChangeShapeType="1"/>
            </p:cNvSpPr>
            <p:nvPr/>
          </p:nvSpPr>
          <p:spPr bwMode="gray">
            <a:xfrm>
              <a:off x="1472" y="448"/>
              <a:ext cx="4288" cy="10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6" name="Line 32"/>
            <p:cNvSpPr>
              <a:spLocks noChangeShapeType="1"/>
            </p:cNvSpPr>
            <p:nvPr/>
          </p:nvSpPr>
          <p:spPr bwMode="gray">
            <a:xfrm>
              <a:off x="1472" y="448"/>
              <a:ext cx="4288" cy="83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7" name="Line 33"/>
            <p:cNvSpPr>
              <a:spLocks noChangeShapeType="1"/>
            </p:cNvSpPr>
            <p:nvPr/>
          </p:nvSpPr>
          <p:spPr bwMode="gray">
            <a:xfrm>
              <a:off x="1472" y="448"/>
              <a:ext cx="4288" cy="61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8" name="Line 34"/>
            <p:cNvSpPr>
              <a:spLocks noChangeShapeType="1"/>
            </p:cNvSpPr>
            <p:nvPr/>
          </p:nvSpPr>
          <p:spPr bwMode="gray">
            <a:xfrm>
              <a:off x="1472" y="448"/>
              <a:ext cx="4288" cy="43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9" name="Line 35"/>
            <p:cNvSpPr>
              <a:spLocks noChangeShapeType="1"/>
            </p:cNvSpPr>
            <p:nvPr/>
          </p:nvSpPr>
          <p:spPr bwMode="gray">
            <a:xfrm>
              <a:off x="1472" y="448"/>
              <a:ext cx="4288" cy="25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0" name="Line 36"/>
            <p:cNvSpPr>
              <a:spLocks noChangeShapeType="1"/>
            </p:cNvSpPr>
            <p:nvPr/>
          </p:nvSpPr>
          <p:spPr bwMode="gray">
            <a:xfrm>
              <a:off x="1472" y="448"/>
              <a:ext cx="4288" cy="13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1" name="Line 37"/>
            <p:cNvSpPr>
              <a:spLocks noChangeShapeType="1"/>
            </p:cNvSpPr>
            <p:nvPr/>
          </p:nvSpPr>
          <p:spPr bwMode="gray">
            <a:xfrm flipH="1">
              <a:off x="0" y="449"/>
              <a:ext cx="147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2" name="Line 38"/>
            <p:cNvSpPr>
              <a:spLocks noChangeShapeType="1"/>
            </p:cNvSpPr>
            <p:nvPr/>
          </p:nvSpPr>
          <p:spPr bwMode="gray">
            <a:xfrm flipH="1">
              <a:off x="0" y="436"/>
              <a:ext cx="1474" cy="251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3" name="Line 39"/>
            <p:cNvSpPr>
              <a:spLocks noChangeShapeType="1"/>
            </p:cNvSpPr>
            <p:nvPr/>
          </p:nvSpPr>
          <p:spPr bwMode="gray">
            <a:xfrm flipH="1">
              <a:off x="0" y="462"/>
              <a:ext cx="1461" cy="346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4" name="Line 40"/>
            <p:cNvSpPr>
              <a:spLocks noChangeShapeType="1"/>
            </p:cNvSpPr>
            <p:nvPr/>
          </p:nvSpPr>
          <p:spPr bwMode="gray">
            <a:xfrm flipH="1">
              <a:off x="249" y="463"/>
              <a:ext cx="1215"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5" name="Line 41"/>
            <p:cNvSpPr>
              <a:spLocks noChangeShapeType="1"/>
            </p:cNvSpPr>
            <p:nvPr/>
          </p:nvSpPr>
          <p:spPr bwMode="gray">
            <a:xfrm flipH="1">
              <a:off x="657" y="472"/>
              <a:ext cx="808" cy="384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6" name="Line 42"/>
            <p:cNvSpPr>
              <a:spLocks noChangeShapeType="1"/>
            </p:cNvSpPr>
            <p:nvPr/>
          </p:nvSpPr>
          <p:spPr bwMode="gray">
            <a:xfrm flipH="1">
              <a:off x="1066" y="463"/>
              <a:ext cx="404"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7" name="Line 43"/>
            <p:cNvSpPr>
              <a:spLocks noChangeShapeType="1"/>
            </p:cNvSpPr>
            <p:nvPr/>
          </p:nvSpPr>
          <p:spPr bwMode="gray">
            <a:xfrm flipH="1">
              <a:off x="0" y="436"/>
              <a:ext cx="1474" cy="187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8" name="Line 44"/>
            <p:cNvSpPr>
              <a:spLocks noChangeShapeType="1"/>
            </p:cNvSpPr>
            <p:nvPr/>
          </p:nvSpPr>
          <p:spPr bwMode="gray">
            <a:xfrm flipH="1">
              <a:off x="0" y="466"/>
              <a:ext cx="1447" cy="132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9" name="Line 45"/>
            <p:cNvSpPr>
              <a:spLocks noChangeShapeType="1"/>
            </p:cNvSpPr>
            <p:nvPr/>
          </p:nvSpPr>
          <p:spPr bwMode="gray">
            <a:xfrm flipH="1">
              <a:off x="0" y="449"/>
              <a:ext cx="1474" cy="89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0" name="Line 46"/>
            <p:cNvSpPr>
              <a:spLocks noChangeShapeType="1"/>
            </p:cNvSpPr>
            <p:nvPr/>
          </p:nvSpPr>
          <p:spPr bwMode="gray">
            <a:xfrm flipH="1">
              <a:off x="0" y="471"/>
              <a:ext cx="1435" cy="50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1" name="Line 47"/>
            <p:cNvSpPr>
              <a:spLocks noChangeShapeType="1"/>
            </p:cNvSpPr>
            <p:nvPr/>
          </p:nvSpPr>
          <p:spPr bwMode="gray">
            <a:xfrm flipH="1">
              <a:off x="0" y="463"/>
              <a:ext cx="1464" cy="20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2" name="Line 48"/>
            <p:cNvSpPr>
              <a:spLocks noChangeShapeType="1"/>
            </p:cNvSpPr>
            <p:nvPr/>
          </p:nvSpPr>
          <p:spPr bwMode="gray">
            <a:xfrm flipH="1">
              <a:off x="0" y="436"/>
              <a:ext cx="1474" cy="12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1073" name="Group 49"/>
            <p:cNvGrpSpPr/>
            <p:nvPr/>
          </p:nvGrpSpPr>
          <p:grpSpPr bwMode="auto">
            <a:xfrm>
              <a:off x="0" y="2063"/>
              <a:ext cx="5760" cy="1220"/>
              <a:chOff x="235" y="2750"/>
              <a:chExt cx="5241" cy="699"/>
            </a:xfrm>
          </p:grpSpPr>
          <p:sp>
            <p:nvSpPr>
              <p:cNvPr id="1074" name="Line 50"/>
              <p:cNvSpPr>
                <a:spLocks noChangeShapeType="1"/>
              </p:cNvSpPr>
              <p:nvPr/>
            </p:nvSpPr>
            <p:spPr bwMode="gray">
              <a:xfrm>
                <a:off x="235" y="3449"/>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5" name="Line 51"/>
              <p:cNvSpPr>
                <a:spLocks noChangeShapeType="1"/>
              </p:cNvSpPr>
              <p:nvPr/>
            </p:nvSpPr>
            <p:spPr bwMode="gray">
              <a:xfrm>
                <a:off x="235" y="3191"/>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6" name="Line 52"/>
              <p:cNvSpPr>
                <a:spLocks noChangeShapeType="1"/>
              </p:cNvSpPr>
              <p:nvPr/>
            </p:nvSpPr>
            <p:spPr bwMode="gray">
              <a:xfrm>
                <a:off x="235" y="2958"/>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7" name="Line 53"/>
              <p:cNvSpPr>
                <a:spLocks noChangeShapeType="1"/>
              </p:cNvSpPr>
              <p:nvPr/>
            </p:nvSpPr>
            <p:spPr bwMode="gray">
              <a:xfrm>
                <a:off x="235" y="2750"/>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078" name="Line 54"/>
            <p:cNvSpPr>
              <a:spLocks noChangeShapeType="1"/>
            </p:cNvSpPr>
            <p:nvPr/>
          </p:nvSpPr>
          <p:spPr bwMode="gray">
            <a:xfrm>
              <a:off x="0" y="1753"/>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9" name="Line 55"/>
            <p:cNvSpPr>
              <a:spLocks noChangeShapeType="1"/>
            </p:cNvSpPr>
            <p:nvPr/>
          </p:nvSpPr>
          <p:spPr bwMode="gray">
            <a:xfrm flipV="1">
              <a:off x="0" y="1455"/>
              <a:ext cx="5760" cy="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0" name="Line 56"/>
            <p:cNvSpPr>
              <a:spLocks noChangeShapeType="1"/>
            </p:cNvSpPr>
            <p:nvPr/>
          </p:nvSpPr>
          <p:spPr bwMode="gray">
            <a:xfrm>
              <a:off x="0" y="1182"/>
              <a:ext cx="5760" cy="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1" name="Line 57"/>
            <p:cNvSpPr>
              <a:spLocks noChangeShapeType="1"/>
            </p:cNvSpPr>
            <p:nvPr/>
          </p:nvSpPr>
          <p:spPr bwMode="gray">
            <a:xfrm>
              <a:off x="0" y="965"/>
              <a:ext cx="573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2" name="Line 58"/>
            <p:cNvSpPr>
              <a:spLocks noChangeShapeType="1"/>
            </p:cNvSpPr>
            <p:nvPr/>
          </p:nvSpPr>
          <p:spPr bwMode="gray">
            <a:xfrm flipV="1">
              <a:off x="0" y="780"/>
              <a:ext cx="5760" cy="1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3" name="Line 59"/>
            <p:cNvSpPr>
              <a:spLocks noChangeShapeType="1"/>
            </p:cNvSpPr>
            <p:nvPr/>
          </p:nvSpPr>
          <p:spPr bwMode="gray">
            <a:xfrm>
              <a:off x="0" y="661"/>
              <a:ext cx="5760" cy="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4" name="Line 60"/>
            <p:cNvSpPr>
              <a:spLocks noChangeShapeType="1"/>
            </p:cNvSpPr>
            <p:nvPr/>
          </p:nvSpPr>
          <p:spPr bwMode="gray">
            <a:xfrm flipV="1">
              <a:off x="0" y="558"/>
              <a:ext cx="5760" cy="1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5" name="Line 61"/>
            <p:cNvSpPr>
              <a:spLocks noChangeShapeType="1"/>
            </p:cNvSpPr>
            <p:nvPr/>
          </p:nvSpPr>
          <p:spPr bwMode="gray">
            <a:xfrm>
              <a:off x="25" y="521"/>
              <a:ext cx="5735"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6" name="Line 62"/>
            <p:cNvSpPr>
              <a:spLocks noChangeShapeType="1"/>
            </p:cNvSpPr>
            <p:nvPr/>
          </p:nvSpPr>
          <p:spPr bwMode="gray">
            <a:xfrm>
              <a:off x="0" y="482"/>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027" name="Rectangle 3"/>
          <p:cNvSpPr>
            <a:spLocks noGrp="1" noChangeArrowheads="1"/>
          </p:cNvSpPr>
          <p:nvPr>
            <p:ph type="body" idx="1"/>
          </p:nvPr>
        </p:nvSpPr>
        <p:spPr bwMode="auto">
          <a:xfrm>
            <a:off x="713532" y="989507"/>
            <a:ext cx="10868869" cy="512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dirty="0"/>
          </a:p>
        </p:txBody>
      </p:sp>
      <p:sp>
        <p:nvSpPr>
          <p:cNvPr id="1028" name="Rectangle 4"/>
          <p:cNvSpPr>
            <a:spLocks noGrp="1" noChangeArrowheads="1"/>
          </p:cNvSpPr>
          <p:nvPr>
            <p:ph type="dt" sz="half" idx="2"/>
          </p:nvPr>
        </p:nvSpPr>
        <p:spPr bwMode="auto">
          <a:xfrm>
            <a:off x="609600" y="6429388"/>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4165600" y="6429388"/>
            <a:ext cx="3860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9003959" y="6219009"/>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ea typeface="宋体" panose="02010600030101010101" pitchFamily="2" charset="-122"/>
              </a:defRPr>
            </a:lvl1pPr>
          </a:lstStyle>
          <a:p>
            <a:fld id="{7AF33C28-A71A-4459-B48B-0CF3BFDAB261}" type="slidenum">
              <a:rPr lang="en-US" altLang="zh-CN" smtClean="0"/>
              <a:t>‹#›</a:t>
            </a:fld>
            <a:endParaRPr lang="en-US" altLang="zh-CN" dirty="0"/>
          </a:p>
        </p:txBody>
      </p:sp>
      <p:pic>
        <p:nvPicPr>
          <p:cNvPr id="91" name="Picture 90"/>
          <p:cNvPicPr>
            <a:picLocks noChangeAspect="1"/>
          </p:cNvPicPr>
          <p:nvPr/>
        </p:nvPicPr>
        <p:blipFill>
          <a:blip r:embed="rId24"/>
          <a:stretch>
            <a:fillRect/>
          </a:stretch>
        </p:blipFill>
        <p:spPr>
          <a:xfrm>
            <a:off x="-34285" y="-78842"/>
            <a:ext cx="12204700" cy="847987"/>
          </a:xfrm>
          <a:prstGeom prst="rect">
            <a:avLst/>
          </a:prstGeom>
          <a:solidFill>
            <a:srgbClr val="4F8356"/>
          </a:solidFill>
        </p:spPr>
      </p:pic>
      <p:sp>
        <p:nvSpPr>
          <p:cNvPr id="97" name="Rectangle 2"/>
          <p:cNvSpPr>
            <a:spLocks noGrp="1" noChangeArrowheads="1"/>
          </p:cNvSpPr>
          <p:nvPr>
            <p:ph type="title"/>
          </p:nvPr>
        </p:nvSpPr>
        <p:spPr bwMode="white">
          <a:xfrm>
            <a:off x="713532" y="97067"/>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en-US" altLang="zh-CN" dirty="0"/>
          </a:p>
        </p:txBody>
      </p:sp>
      <p:pic>
        <p:nvPicPr>
          <p:cNvPr id="56" name="Picture 90"/>
          <p:cNvPicPr>
            <a:picLocks noChangeAspect="1"/>
          </p:cNvPicPr>
          <p:nvPr userDrawn="1"/>
        </p:nvPicPr>
        <p:blipFill>
          <a:blip r:embed="rId24"/>
          <a:stretch>
            <a:fillRect/>
          </a:stretch>
        </p:blipFill>
        <p:spPr>
          <a:xfrm>
            <a:off x="-34285" y="-78842"/>
            <a:ext cx="12204700" cy="847987"/>
          </a:xfrm>
          <a:prstGeom prst="rect">
            <a:avLst/>
          </a:prstGeom>
          <a:solidFill>
            <a:srgbClr val="4F8356"/>
          </a:solid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9" r:id="rId19"/>
    <p:sldLayoutId id="2147483670" r:id="rId20"/>
  </p:sldLayoutIdLst>
  <p:hf hdr="0" ftr="0" dt="0"/>
  <p:txStyles>
    <p:titleStyle>
      <a:lvl1pPr algn="ctr" rtl="0" eaLnBrk="1" fontAlgn="base" hangingPunct="1">
        <a:spcBef>
          <a:spcPct val="0"/>
        </a:spcBef>
        <a:spcAft>
          <a:spcPct val="0"/>
        </a:spcAft>
        <a:defRPr sz="3600" b="1" kern="1200">
          <a:solidFill>
            <a:srgbClr val="FFFFFF"/>
          </a:solidFill>
          <a:latin typeface="+mj-lt"/>
          <a:ea typeface="+mj-ea"/>
          <a:cs typeface="+mj-cs"/>
        </a:defRPr>
      </a:lvl1pPr>
      <a:lvl2pPr algn="ctr" rtl="0" eaLnBrk="1" fontAlgn="base" hangingPunct="1">
        <a:spcBef>
          <a:spcPct val="0"/>
        </a:spcBef>
        <a:spcAft>
          <a:spcPct val="0"/>
        </a:spcAft>
        <a:defRPr sz="3200" b="1">
          <a:solidFill>
            <a:srgbClr val="FFFFFF"/>
          </a:solidFill>
          <a:latin typeface="Verdana" panose="020B0604030504040204" pitchFamily="34" charset="0"/>
        </a:defRPr>
      </a:lvl2pPr>
      <a:lvl3pPr algn="ctr" rtl="0" eaLnBrk="1" fontAlgn="base" hangingPunct="1">
        <a:spcBef>
          <a:spcPct val="0"/>
        </a:spcBef>
        <a:spcAft>
          <a:spcPct val="0"/>
        </a:spcAft>
        <a:defRPr sz="3200" b="1">
          <a:solidFill>
            <a:srgbClr val="FFFFFF"/>
          </a:solidFill>
          <a:latin typeface="Verdana" panose="020B0604030504040204" pitchFamily="34" charset="0"/>
        </a:defRPr>
      </a:lvl3pPr>
      <a:lvl4pPr algn="ctr" rtl="0" eaLnBrk="1" fontAlgn="base" hangingPunct="1">
        <a:spcBef>
          <a:spcPct val="0"/>
        </a:spcBef>
        <a:spcAft>
          <a:spcPct val="0"/>
        </a:spcAft>
        <a:defRPr sz="3200" b="1">
          <a:solidFill>
            <a:srgbClr val="FFFFFF"/>
          </a:solidFill>
          <a:latin typeface="Verdana" panose="020B0604030504040204" pitchFamily="34" charset="0"/>
        </a:defRPr>
      </a:lvl4pPr>
      <a:lvl5pPr algn="ctr" rtl="0" eaLnBrk="1" fontAlgn="base" hangingPunct="1">
        <a:spcBef>
          <a:spcPct val="0"/>
        </a:spcBef>
        <a:spcAft>
          <a:spcPct val="0"/>
        </a:spcAft>
        <a:defRPr sz="3200" b="1">
          <a:solidFill>
            <a:srgbClr val="FFFFFF"/>
          </a:solidFill>
          <a:latin typeface="Verdana" panose="020B0604030504040204" pitchFamily="34" charset="0"/>
        </a:defRPr>
      </a:lvl5pPr>
      <a:lvl6pPr marL="457200" algn="ctr" rtl="0" eaLnBrk="1" fontAlgn="base" hangingPunct="1">
        <a:spcBef>
          <a:spcPct val="0"/>
        </a:spcBef>
        <a:spcAft>
          <a:spcPct val="0"/>
        </a:spcAft>
        <a:defRPr sz="3200" b="1">
          <a:solidFill>
            <a:srgbClr val="FFFFFF"/>
          </a:solidFill>
          <a:latin typeface="Verdana" panose="020B0604030504040204" pitchFamily="34" charset="0"/>
        </a:defRPr>
      </a:lvl6pPr>
      <a:lvl7pPr marL="914400" algn="ctr" rtl="0" eaLnBrk="1" fontAlgn="base" hangingPunct="1">
        <a:spcBef>
          <a:spcPct val="0"/>
        </a:spcBef>
        <a:spcAft>
          <a:spcPct val="0"/>
        </a:spcAft>
        <a:defRPr sz="3200" b="1">
          <a:solidFill>
            <a:srgbClr val="FFFFFF"/>
          </a:solidFill>
          <a:latin typeface="Verdana" panose="020B0604030504040204" pitchFamily="34" charset="0"/>
        </a:defRPr>
      </a:lvl7pPr>
      <a:lvl8pPr marL="1371600" algn="ctr" rtl="0" eaLnBrk="1" fontAlgn="base" hangingPunct="1">
        <a:spcBef>
          <a:spcPct val="0"/>
        </a:spcBef>
        <a:spcAft>
          <a:spcPct val="0"/>
        </a:spcAft>
        <a:defRPr sz="3200" b="1">
          <a:solidFill>
            <a:srgbClr val="FFFFFF"/>
          </a:solidFill>
          <a:latin typeface="Verdana" panose="020B0604030504040204" pitchFamily="34" charset="0"/>
        </a:defRPr>
      </a:lvl8pPr>
      <a:lvl9pPr marL="1828800" algn="ctr" rtl="0" eaLnBrk="1" fontAlgn="base" hangingPunct="1">
        <a:spcBef>
          <a:spcPct val="0"/>
        </a:spcBef>
        <a:spcAft>
          <a:spcPct val="0"/>
        </a:spcAft>
        <a:defRPr sz="3200" b="1">
          <a:solidFill>
            <a:srgbClr val="FFFFFF"/>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hangjj@zst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5.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86.png"/></Relationships>
</file>

<file path=ppt/slides/_rels/slide10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9.wdp"/></Relationships>
</file>

<file path=ppt/slides/_rels/slide1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hyperlink" Target="http://gahag.net/001321-handshake-hand/"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2.jpg"/><Relationship Id="rId7" Type="http://schemas.openxmlformats.org/officeDocument/2006/relationships/hyperlink" Target="https://www.pianshen.com/article/8427804483/" TargetMode="External"/><Relationship Id="rId2" Type="http://schemas.openxmlformats.org/officeDocument/2006/relationships/image" Target="../media/image101.jpg"/><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104.png"/><Relationship Id="rId4" Type="http://schemas.openxmlformats.org/officeDocument/2006/relationships/image" Target="../media/image103.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hyperlink" Target="https://blog.csdn.net/dreamerzhang66/article/details/80207566" TargetMode="External"/><Relationship Id="rId7" Type="http://schemas.openxmlformats.org/officeDocument/2006/relationships/image" Target="../media/image108.png"/><Relationship Id="rId2" Type="http://schemas.openxmlformats.org/officeDocument/2006/relationships/image" Target="../media/image105.jpg"/><Relationship Id="rId1" Type="http://schemas.openxmlformats.org/officeDocument/2006/relationships/slideLayout" Target="../slideLayouts/slideLayout2.xml"/><Relationship Id="rId6" Type="http://schemas.openxmlformats.org/officeDocument/2006/relationships/image" Target="../media/image107.jpg"/><Relationship Id="rId5" Type="http://schemas.openxmlformats.org/officeDocument/2006/relationships/hyperlink" Target="https://en.wikipedia.org/wiki/IP_address" TargetMode="External"/><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eg"/></Relationships>
</file>

<file path=ppt/slides/_rels/slide132.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4.wdp"/></Relationships>
</file>

<file path=ppt/slides/_rels/slide1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2.xml"/><Relationship Id="rId5" Type="http://schemas.openxmlformats.org/officeDocument/2006/relationships/image" Target="../media/image126.jpg"/><Relationship Id="rId4" Type="http://schemas.openxmlformats.org/officeDocument/2006/relationships/image" Target="../media/image125.jpg"/></Relationships>
</file>

<file path=ppt/slides/_rels/slide137.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image" Target="../media/image128.jpg"/><Relationship Id="rId7" Type="http://schemas.openxmlformats.org/officeDocument/2006/relationships/image" Target="../media/image132.jpeg"/><Relationship Id="rId2" Type="http://schemas.openxmlformats.org/officeDocument/2006/relationships/image" Target="../media/image127.jpg"/><Relationship Id="rId1" Type="http://schemas.openxmlformats.org/officeDocument/2006/relationships/slideLayout" Target="../slideLayouts/slideLayout6.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g"/><Relationship Id="rId9" Type="http://schemas.openxmlformats.org/officeDocument/2006/relationships/image" Target="../media/image134.jpeg"/></Relationships>
</file>

<file path=ppt/slides/_rels/slide13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2.xml"/><Relationship Id="rId4" Type="http://schemas.openxmlformats.org/officeDocument/2006/relationships/image" Target="../media/image151.jpg"/></Relationships>
</file>

<file path=ppt/slides/_rels/slide148.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g"/><Relationship Id="rId1" Type="http://schemas.openxmlformats.org/officeDocument/2006/relationships/slideLayout" Target="../slideLayouts/slideLayout2.xml"/><Relationship Id="rId5" Type="http://schemas.openxmlformats.org/officeDocument/2006/relationships/image" Target="../media/image161.jpg"/><Relationship Id="rId4" Type="http://schemas.openxmlformats.org/officeDocument/2006/relationships/image" Target="../media/image160.jpg"/></Relationships>
</file>

<file path=ppt/slides/_rels/slide1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 Id="rId5" Type="http://schemas.openxmlformats.org/officeDocument/2006/relationships/image" Target="../media/image165.wmf"/><Relationship Id="rId4" Type="http://schemas.openxmlformats.org/officeDocument/2006/relationships/image" Target="../media/image164.png"/></Relationships>
</file>

<file path=ppt/slides/_rels/slide1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9.w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1.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4.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6.wmf"/><Relationship Id="rId4" Type="http://schemas.openxmlformats.org/officeDocument/2006/relationships/image" Target="../media/image45.wmf"/></Relationships>
</file>

<file path=ppt/slides/_rels/slide6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65.wmf"/></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68.wmf"/></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72.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piqsels.com/zh/public-domain-photo-zwrvf" TargetMode="External"/><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sz="quarter"/>
          </p:nvPr>
        </p:nvSpPr>
        <p:spPr>
          <a:xfrm>
            <a:off x="1847528" y="1628800"/>
            <a:ext cx="8136904" cy="1012825"/>
          </a:xfrm>
        </p:spPr>
        <p:txBody>
          <a:bodyPr>
            <a:noAutofit/>
          </a:bodyPr>
          <a:lstStyle/>
          <a:p>
            <a:r>
              <a:rPr lang="zh-CN" altLang="en-US" sz="6000" dirty="0"/>
              <a:t>信息技术</a:t>
            </a:r>
            <a:r>
              <a:rPr lang="zh-CN" altLang="en-US" sz="6000" dirty="0" smtClean="0"/>
              <a:t>基础复习要点</a:t>
            </a:r>
            <a:endParaRPr lang="en-US" altLang="zh-CN" sz="11500" dirty="0">
              <a:ea typeface="宋体" panose="02010600030101010101" pitchFamily="2" charset="-122"/>
            </a:endParaRPr>
          </a:p>
        </p:txBody>
      </p:sp>
      <p:sp>
        <p:nvSpPr>
          <p:cNvPr id="3" name="Subtitle 2"/>
          <p:cNvSpPr>
            <a:spLocks noGrp="1"/>
          </p:cNvSpPr>
          <p:nvPr>
            <p:ph type="subTitle" idx="1"/>
          </p:nvPr>
        </p:nvSpPr>
        <p:spPr>
          <a:xfrm>
            <a:off x="1919536" y="3284984"/>
            <a:ext cx="9448800" cy="381000"/>
          </a:xfrm>
        </p:spPr>
        <p:txBody>
          <a:bodyPr/>
          <a:lstStyle/>
          <a:p>
            <a:pPr lvl="0" fontAlgn="auto">
              <a:spcBef>
                <a:spcPts val="0"/>
              </a:spcBef>
              <a:spcAft>
                <a:spcPts val="0"/>
              </a:spcAft>
              <a:buClrTx/>
            </a:pPr>
            <a:r>
              <a:rPr lang="zh-CN" altLang="en-US" sz="3600" b="0" dirty="0">
                <a:solidFill>
                  <a:prstClr val="black">
                    <a:lumMod val="75000"/>
                    <a:lumOff val="25000"/>
                  </a:prstClr>
                </a:solidFill>
                <a:latin typeface="Calibri"/>
                <a:ea typeface="宋体"/>
              </a:rPr>
              <a:t>主讲人：张佳婧</a:t>
            </a:r>
            <a:endParaRPr lang="en-US" altLang="zh-CN" sz="3600" b="0" dirty="0">
              <a:solidFill>
                <a:prstClr val="black">
                  <a:lumMod val="75000"/>
                  <a:lumOff val="25000"/>
                </a:prstClr>
              </a:solidFill>
              <a:latin typeface="Calibri"/>
              <a:ea typeface="宋体"/>
            </a:endParaRPr>
          </a:p>
          <a:p>
            <a:pPr lvl="0" fontAlgn="auto">
              <a:spcBef>
                <a:spcPts val="0"/>
              </a:spcBef>
              <a:spcAft>
                <a:spcPts val="0"/>
              </a:spcAft>
              <a:buClrTx/>
            </a:pPr>
            <a:r>
              <a:rPr lang="zh-CN" altLang="en-US" sz="3600" b="0" dirty="0">
                <a:solidFill>
                  <a:prstClr val="black">
                    <a:lumMod val="75000"/>
                    <a:lumOff val="25000"/>
                  </a:prstClr>
                </a:solidFill>
                <a:latin typeface="Calibri"/>
                <a:ea typeface="宋体"/>
              </a:rPr>
              <a:t>数字媒体技术系</a:t>
            </a:r>
            <a:endParaRPr lang="en-US" altLang="zh-CN" sz="3600" b="0" dirty="0">
              <a:solidFill>
                <a:prstClr val="black">
                  <a:lumMod val="75000"/>
                  <a:lumOff val="25000"/>
                </a:prstClr>
              </a:solidFill>
              <a:latin typeface="Calibri"/>
              <a:ea typeface="宋体"/>
            </a:endParaRPr>
          </a:p>
          <a:p>
            <a:pPr lvl="0" fontAlgn="auto">
              <a:spcBef>
                <a:spcPts val="0"/>
              </a:spcBef>
              <a:spcAft>
                <a:spcPts val="0"/>
              </a:spcAft>
              <a:buClrTx/>
            </a:pPr>
            <a:r>
              <a:rPr lang="zh-CN" altLang="en-US" sz="3600" b="0" dirty="0">
                <a:solidFill>
                  <a:prstClr val="black">
                    <a:lumMod val="75000"/>
                    <a:lumOff val="25000"/>
                  </a:prstClr>
                </a:solidFill>
                <a:latin typeface="Calibri"/>
                <a:ea typeface="宋体"/>
              </a:rPr>
              <a:t>办公室：</a:t>
            </a:r>
            <a:r>
              <a:rPr lang="en-US" altLang="zh-CN" sz="3600" b="0" dirty="0">
                <a:solidFill>
                  <a:prstClr val="black">
                    <a:lumMod val="75000"/>
                    <a:lumOff val="25000"/>
                  </a:prstClr>
                </a:solidFill>
                <a:latin typeface="Calibri"/>
                <a:ea typeface="宋体"/>
              </a:rPr>
              <a:t>10-611</a:t>
            </a:r>
          </a:p>
          <a:p>
            <a:pPr lvl="0" fontAlgn="auto">
              <a:spcBef>
                <a:spcPts val="0"/>
              </a:spcBef>
              <a:spcAft>
                <a:spcPts val="0"/>
              </a:spcAft>
              <a:buClrTx/>
            </a:pPr>
            <a:r>
              <a:rPr lang="zh-CN" altLang="en-US" sz="3600" b="0" dirty="0">
                <a:solidFill>
                  <a:prstClr val="black">
                    <a:lumMod val="75000"/>
                    <a:lumOff val="25000"/>
                  </a:prstClr>
                </a:solidFill>
                <a:latin typeface="Calibri"/>
                <a:ea typeface="宋体"/>
              </a:rPr>
              <a:t>电子邮箱</a:t>
            </a:r>
            <a:r>
              <a:rPr lang="en-US" altLang="zh-CN" sz="3600" b="0" dirty="0">
                <a:solidFill>
                  <a:prstClr val="black">
                    <a:lumMod val="75000"/>
                    <a:lumOff val="25000"/>
                  </a:prstClr>
                </a:solidFill>
                <a:latin typeface="Calibri"/>
                <a:ea typeface="宋体"/>
              </a:rPr>
              <a:t>: </a:t>
            </a:r>
            <a:r>
              <a:rPr lang="en-US" altLang="zh-CN" sz="3600" b="0" dirty="0">
                <a:solidFill>
                  <a:prstClr val="black">
                    <a:lumMod val="75000"/>
                    <a:lumOff val="25000"/>
                  </a:prstClr>
                </a:solidFill>
                <a:latin typeface="Calibri"/>
                <a:ea typeface="宋体"/>
                <a:hlinkClick r:id="rId3"/>
              </a:rPr>
              <a:t>zhangjj@zstu.edu.cn</a:t>
            </a:r>
            <a:endParaRPr lang="en-US" altLang="zh-CN" sz="3600" b="0" dirty="0">
              <a:solidFill>
                <a:prstClr val="black">
                  <a:lumMod val="75000"/>
                  <a:lumOff val="25000"/>
                </a:prstClr>
              </a:solidFill>
              <a:latin typeface="Calibri"/>
              <a:ea typeface="宋体"/>
            </a:endParaRPr>
          </a:p>
          <a:p>
            <a:pPr lvl="0" fontAlgn="auto">
              <a:spcBef>
                <a:spcPts val="0"/>
              </a:spcBef>
              <a:spcAft>
                <a:spcPts val="0"/>
              </a:spcAft>
              <a:buClrTx/>
            </a:pPr>
            <a:r>
              <a:rPr lang="zh-CN" altLang="en-US" sz="3600" b="0" dirty="0">
                <a:solidFill>
                  <a:prstClr val="black">
                    <a:lumMod val="75000"/>
                    <a:lumOff val="25000"/>
                  </a:prstClr>
                </a:solidFill>
                <a:latin typeface="Calibri"/>
                <a:ea typeface="宋体"/>
              </a:rPr>
              <a:t>电话：</a:t>
            </a:r>
            <a:r>
              <a:rPr lang="en-US" altLang="zh-CN" sz="3600" b="0" dirty="0">
                <a:solidFill>
                  <a:prstClr val="black">
                    <a:lumMod val="75000"/>
                    <a:lumOff val="25000"/>
                  </a:prstClr>
                </a:solidFill>
                <a:latin typeface="Calibri"/>
                <a:ea typeface="宋体"/>
              </a:rPr>
              <a:t>18268827920</a:t>
            </a:r>
            <a:endParaRPr lang="en-US" altLang="zh-CN" sz="3600" b="0" dirty="0">
              <a:solidFill>
                <a:prstClr val="black">
                  <a:lumMod val="75000"/>
                  <a:lumOff val="2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999" advTm="14986"/>
    </mc:Choice>
    <mc:Fallback xmlns="">
      <p:transition spd="slow" advTm="1498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4B8E50A-9111-4C35-8404-391A094E0100}"/>
              </a:ext>
            </a:extLst>
          </p:cNvPr>
          <p:cNvSpPr>
            <a:spLocks noGrp="1"/>
          </p:cNvSpPr>
          <p:nvPr>
            <p:ph type="title"/>
          </p:nvPr>
        </p:nvSpPr>
        <p:spPr/>
        <p:txBody>
          <a:bodyPr/>
          <a:lstStyle/>
          <a:p>
            <a:r>
              <a:rPr lang="zh-CN" altLang="en-US" dirty="0"/>
              <a:t>电子计算机的发展</a:t>
            </a:r>
          </a:p>
        </p:txBody>
      </p:sp>
      <p:pic>
        <p:nvPicPr>
          <p:cNvPr id="6" name="图片 5">
            <a:extLst>
              <a:ext uri="{FF2B5EF4-FFF2-40B4-BE49-F238E27FC236}">
                <a16:creationId xmlns:a16="http://schemas.microsoft.com/office/drawing/2014/main" xmlns="" id="{66E75E7A-B709-4E47-918C-B0379C6BD94B}"/>
              </a:ext>
            </a:extLst>
          </p:cNvPr>
          <p:cNvPicPr>
            <a:picLocks noChangeAspect="1"/>
          </p:cNvPicPr>
          <p:nvPr/>
        </p:nvPicPr>
        <p:blipFill rotWithShape="1">
          <a:blip r:embed="rId2"/>
          <a:srcRect l="13973" t="21651" r="9248" b="3801"/>
          <a:stretch/>
        </p:blipFill>
        <p:spPr>
          <a:xfrm>
            <a:off x="683022" y="900289"/>
            <a:ext cx="10381530" cy="5669913"/>
          </a:xfrm>
          <a:prstGeom prst="rect">
            <a:avLst/>
          </a:prstGeom>
        </p:spPr>
      </p:pic>
    </p:spTree>
    <p:extLst>
      <p:ext uri="{BB962C8B-B14F-4D97-AF65-F5344CB8AC3E}">
        <p14:creationId xmlns:p14="http://schemas.microsoft.com/office/powerpoint/2010/main" val="42448319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rmAutofit fontScale="90000"/>
          </a:bodyPr>
          <a:lstStyle/>
          <a:p>
            <a:r>
              <a:rPr lang="zh-CN" altLang="zh-CN" dirty="0"/>
              <a:t>算法的表示</a:t>
            </a:r>
            <a:r>
              <a:rPr lang="en-US" altLang="zh-CN" dirty="0"/>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流程图</a:t>
            </a:r>
          </a:p>
        </p:txBody>
      </p:sp>
      <p:sp>
        <p:nvSpPr>
          <p:cNvPr id="90115" name="Rectangle 3"/>
          <p:cNvSpPr>
            <a:spLocks noGrp="1" noChangeArrowheads="1"/>
          </p:cNvSpPr>
          <p:nvPr>
            <p:ph idx="1"/>
          </p:nvPr>
        </p:nvSpPr>
        <p:spPr>
          <a:xfrm>
            <a:off x="911423" y="1628800"/>
            <a:ext cx="4464497" cy="1800200"/>
          </a:xfrm>
        </p:spPr>
        <p:txBody>
          <a:bodyPr/>
          <a:lstStyle/>
          <a:p>
            <a:pPr indent="0">
              <a:lnSpc>
                <a:spcPct val="150000"/>
              </a:lnSpc>
              <a:spcBef>
                <a:spcPts val="0"/>
              </a:spcBef>
              <a:spcAft>
                <a:spcPts val="0"/>
              </a:spcAft>
              <a:buNone/>
            </a:pPr>
            <a:r>
              <a:rPr lang="en-US" altLang="zh-CN" sz="2400" dirty="0">
                <a:latin typeface="Arial" panose="020B0604020202020204" pitchFamily="34" charset="0"/>
              </a:rPr>
              <a:t>【</a:t>
            </a:r>
            <a:r>
              <a:rPr lang="zh-CN" altLang="zh-CN" sz="2400" dirty="0">
                <a:latin typeface="Arial" panose="020B0604020202020204" pitchFamily="34" charset="0"/>
              </a:rPr>
              <a:t>例</a:t>
            </a:r>
            <a:r>
              <a:rPr lang="en-US" altLang="zh-CN" sz="2400" dirty="0">
                <a:latin typeface="Arial" panose="020B0604020202020204" pitchFamily="34" charset="0"/>
              </a:rPr>
              <a:t>6】</a:t>
            </a:r>
            <a:r>
              <a:rPr lang="zh-CN" altLang="zh-CN" sz="2400" dirty="0">
                <a:latin typeface="Arial" panose="020B0604020202020204" pitchFamily="34" charset="0"/>
              </a:rPr>
              <a:t>使用流程图表示例</a:t>
            </a:r>
            <a:r>
              <a:rPr lang="en-US" altLang="zh-CN" sz="2400" dirty="0">
                <a:latin typeface="Arial" panose="020B0604020202020204" pitchFamily="34" charset="0"/>
              </a:rPr>
              <a:t>2</a:t>
            </a:r>
            <a:r>
              <a:rPr lang="zh-CN" altLang="zh-CN" sz="2400" dirty="0">
                <a:latin typeface="Arial" panose="020B0604020202020204" pitchFamily="34" charset="0"/>
              </a:rPr>
              <a:t>欧几里德算法求最大公约数</a:t>
            </a:r>
            <a:endParaRPr lang="en-US" altLang="zh-CN" sz="2400" dirty="0">
              <a:latin typeface="Arial" panose="020B0604020202020204" pitchFamily="34" charset="0"/>
            </a:endParaRPr>
          </a:p>
          <a:p>
            <a:pPr marL="0" indent="0">
              <a:lnSpc>
                <a:spcPct val="150000"/>
              </a:lnSpc>
              <a:spcBef>
                <a:spcPts val="0"/>
              </a:spcBef>
              <a:buNone/>
            </a:pPr>
            <a:endParaRPr lang="en-US" altLang="zh-CN" sz="3000" b="1"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100</a:t>
            </a:fld>
            <a:endParaRPr lang="en-US" altLang="zh-CN"/>
          </a:p>
        </p:txBody>
      </p:sp>
      <p:pic>
        <p:nvPicPr>
          <p:cNvPr id="10242" name="图片 1">
            <a:extLst>
              <a:ext uri="{FF2B5EF4-FFF2-40B4-BE49-F238E27FC236}">
                <a16:creationId xmlns:a16="http://schemas.microsoft.com/office/drawing/2014/main" xmlns="" id="{D919CD33-256A-4CDB-A3C5-237CA15210F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l="46486" t="3377" r="16075"/>
          <a:stretch/>
        </p:blipFill>
        <p:spPr bwMode="auto">
          <a:xfrm>
            <a:off x="6312024" y="1010325"/>
            <a:ext cx="4024753" cy="553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61437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rmAutofit fontScale="90000"/>
          </a:bodyPr>
          <a:lstStyle/>
          <a:p>
            <a:r>
              <a:rPr lang="en-US" altLang="zh-CN" dirty="0"/>
              <a:t>5.3 </a:t>
            </a:r>
            <a:r>
              <a:rPr lang="zh-CN" altLang="zh-CN" dirty="0"/>
              <a:t>常用的基本算法</a:t>
            </a:r>
          </a:p>
        </p:txBody>
      </p:sp>
      <p:sp>
        <p:nvSpPr>
          <p:cNvPr id="90115" name="Rectangle 3"/>
          <p:cNvSpPr>
            <a:spLocks noGrp="1" noChangeArrowheads="1"/>
          </p:cNvSpPr>
          <p:nvPr>
            <p:ph idx="1"/>
          </p:nvPr>
        </p:nvSpPr>
        <p:spPr>
          <a:xfrm>
            <a:off x="1703512" y="1196752"/>
            <a:ext cx="5400600" cy="2824361"/>
          </a:xfrm>
        </p:spPr>
        <p:txBody>
          <a:bodyPr/>
          <a:lstStyle/>
          <a:p>
            <a:pPr>
              <a:lnSpc>
                <a:spcPct val="150000"/>
              </a:lnSpc>
              <a:spcBef>
                <a:spcPts val="0"/>
              </a:spcBef>
            </a:pP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3200" b="1" dirty="0">
                <a:latin typeface="Times New Roman" panose="02020603050405020304" pitchFamily="18" charset="0"/>
              </a:rPr>
              <a:t>基本算法设计</a:t>
            </a: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Arial" panose="020B0604020202020204" pitchFamily="34" charset="0"/>
              <a:buChar char="•"/>
            </a:pPr>
            <a:r>
              <a:rPr lang="zh-CN" altLang="zh-CN" sz="2400" dirty="0">
                <a:latin typeface="Arial" panose="020B0604020202020204" pitchFamily="34" charset="0"/>
              </a:rPr>
              <a:t>迭代法</a:t>
            </a:r>
            <a:endParaRPr lang="en-US" altLang="zh-CN" sz="2400" dirty="0">
              <a:latin typeface="Arial" panose="020B0604020202020204" pitchFamily="34" charset="0"/>
            </a:endParaRPr>
          </a:p>
          <a:p>
            <a:pPr>
              <a:lnSpc>
                <a:spcPct val="150000"/>
              </a:lnSpc>
              <a:spcBef>
                <a:spcPts val="0"/>
              </a:spcBef>
              <a:buFont typeface="Arial" panose="020B0604020202020204" pitchFamily="34" charset="0"/>
              <a:buChar char="•"/>
            </a:pPr>
            <a:r>
              <a:rPr lang="zh-CN" altLang="zh-CN" sz="2400" dirty="0">
                <a:latin typeface="Arial" panose="020B0604020202020204" pitchFamily="34" charset="0"/>
              </a:rPr>
              <a:t>递归法</a:t>
            </a:r>
            <a:endParaRPr lang="en-US" altLang="zh-CN" sz="2400" dirty="0">
              <a:latin typeface="Arial" panose="020B0604020202020204" pitchFamily="34" charset="0"/>
            </a:endParaRPr>
          </a:p>
          <a:p>
            <a:pPr>
              <a:lnSpc>
                <a:spcPct val="150000"/>
              </a:lnSpc>
              <a:spcBef>
                <a:spcPts val="0"/>
              </a:spcBef>
              <a:buFont typeface="Arial" panose="020B0604020202020204" pitchFamily="34" charset="0"/>
              <a:buChar char="•"/>
            </a:pPr>
            <a:r>
              <a:rPr lang="zh-CN" altLang="zh-CN" sz="2400" dirty="0">
                <a:latin typeface="Arial" panose="020B0604020202020204" pitchFamily="34" charset="0"/>
              </a:rPr>
              <a:t>蛮力法</a:t>
            </a:r>
            <a:endParaRPr lang="en-US" altLang="zh-CN" sz="2400" dirty="0">
              <a:latin typeface="Arial" panose="020B0604020202020204" pitchFamily="34" charset="0"/>
            </a:endParaRPr>
          </a:p>
          <a:p>
            <a:pPr>
              <a:lnSpc>
                <a:spcPct val="150000"/>
              </a:lnSpc>
              <a:spcBef>
                <a:spcPts val="0"/>
              </a:spcBef>
            </a:pP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3200" b="1" dirty="0">
                <a:latin typeface="Times New Roman" panose="02020603050405020304" pitchFamily="18" charset="0"/>
              </a:rPr>
              <a:t>经典算法</a:t>
            </a: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800"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Arial" panose="020B0604020202020204" pitchFamily="34" charset="0"/>
              <a:buChar char="•"/>
            </a:pPr>
            <a:r>
              <a:rPr lang="zh-CN" altLang="en-US" sz="2400" dirty="0">
                <a:latin typeface="Arial" panose="020B0604020202020204" pitchFamily="34" charset="0"/>
              </a:rPr>
              <a:t>排序（选择排序、冒泡排序）</a:t>
            </a:r>
            <a:endParaRPr lang="en-US" altLang="zh-CN" sz="2400" dirty="0">
              <a:latin typeface="Arial" panose="020B0604020202020204" pitchFamily="34" charset="0"/>
            </a:endParaRPr>
          </a:p>
          <a:p>
            <a:pPr>
              <a:lnSpc>
                <a:spcPct val="150000"/>
              </a:lnSpc>
              <a:spcBef>
                <a:spcPts val="0"/>
              </a:spcBef>
              <a:buFont typeface="Arial" panose="020B0604020202020204" pitchFamily="34" charset="0"/>
              <a:buChar char="•"/>
            </a:pPr>
            <a:r>
              <a:rPr lang="zh-CN" altLang="en-US" sz="2400" dirty="0">
                <a:latin typeface="Arial" panose="020B0604020202020204" pitchFamily="34" charset="0"/>
              </a:rPr>
              <a:t>查找（顺序查找、二分查找）</a:t>
            </a:r>
            <a:endParaRPr lang="en-US" altLang="zh-CN" sz="2400" dirty="0">
              <a:latin typeface="Arial" panose="020B0604020202020204" pitchFamily="34" charset="0"/>
            </a:endParaRPr>
          </a:p>
          <a:p>
            <a:pPr marL="0" indent="0">
              <a:lnSpc>
                <a:spcPct val="150000"/>
              </a:lnSpc>
              <a:spcBef>
                <a:spcPts val="0"/>
              </a:spcBef>
              <a:buNone/>
            </a:pPr>
            <a:endParaRPr lang="en-US" altLang="zh-CN" sz="28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101</a:t>
            </a:fld>
            <a:endParaRPr lang="en-US" altLang="zh-CN"/>
          </a:p>
        </p:txBody>
      </p:sp>
      <p:pic>
        <p:nvPicPr>
          <p:cNvPr id="6" name="图片 5">
            <a:extLst>
              <a:ext uri="{FF2B5EF4-FFF2-40B4-BE49-F238E27FC236}">
                <a16:creationId xmlns:a16="http://schemas.microsoft.com/office/drawing/2014/main" xmlns="" id="{D5034873-E741-4E5A-AC4A-65D0BB2399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2104" y="1628484"/>
            <a:ext cx="3650947" cy="3601032"/>
          </a:xfrm>
          <a:prstGeom prst="rect">
            <a:avLst/>
          </a:prstGeom>
        </p:spPr>
      </p:pic>
    </p:spTree>
    <p:extLst>
      <p:ext uri="{BB962C8B-B14F-4D97-AF65-F5344CB8AC3E}">
        <p14:creationId xmlns:p14="http://schemas.microsoft.com/office/powerpoint/2010/main" val="11043304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Autofit/>
          </a:bodyPr>
          <a:lstStyle/>
          <a:p>
            <a:r>
              <a:rPr lang="zh-CN" altLang="zh-CN" sz="3200" dirty="0"/>
              <a:t>迭代法</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a:latin typeface="Times New Roman" panose="02020603050405020304" pitchFamily="18" charset="0"/>
                <a:ea typeface="宋体" panose="02010600030101010101" pitchFamily="2" charset="-122"/>
              </a:rPr>
              <a:t>Iteration</a:t>
            </a:r>
            <a:r>
              <a:rPr lang="zh-CN" altLang="zh-CN" sz="32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3200" dirty="0"/>
          </a:p>
        </p:txBody>
      </p:sp>
      <p:sp>
        <p:nvSpPr>
          <p:cNvPr id="90115" name="Rectangle 3"/>
          <p:cNvSpPr>
            <a:spLocks noGrp="1" noChangeArrowheads="1"/>
          </p:cNvSpPr>
          <p:nvPr>
            <p:ph idx="1"/>
          </p:nvPr>
        </p:nvSpPr>
        <p:spPr>
          <a:xfrm>
            <a:off x="1004808" y="1158483"/>
            <a:ext cx="4229803" cy="4968552"/>
          </a:xfrm>
        </p:spPr>
        <p:txBody>
          <a:bodyPr/>
          <a:lstStyle/>
          <a:p>
            <a:pPr>
              <a:lnSpc>
                <a:spcPct val="150000"/>
              </a:lnSpc>
              <a:spcBef>
                <a:spcPts val="0"/>
              </a:spcBef>
            </a:pPr>
            <a:r>
              <a:rPr lang="zh-CN" altLang="zh-CN" sz="3200" b="1" dirty="0">
                <a:solidFill>
                  <a:schemeClr val="tx1">
                    <a:lumMod val="60000"/>
                    <a:lumOff val="40000"/>
                  </a:schemeClr>
                </a:solidFill>
              </a:rPr>
              <a:t>迭代算法</a:t>
            </a:r>
            <a:r>
              <a:rPr lang="zh-CN" altLang="en-US" sz="2200" dirty="0">
                <a:latin typeface="Arial" panose="020B0604020202020204" pitchFamily="34" charset="0"/>
              </a:rPr>
              <a:t>：</a:t>
            </a:r>
            <a:r>
              <a:rPr lang="zh-CN" altLang="zh-CN" sz="2800" dirty="0">
                <a:latin typeface="Arial" panose="020B0604020202020204" pitchFamily="34" charset="0"/>
              </a:rPr>
              <a:t>也称辗转法，是不断用变量的旧值递推新值的过程</a:t>
            </a:r>
            <a:r>
              <a:rPr lang="zh-CN" altLang="en-US" sz="2800" dirty="0">
                <a:latin typeface="Arial" panose="020B0604020202020204" pitchFamily="34" charset="0"/>
              </a:rPr>
              <a:t>。</a:t>
            </a:r>
            <a:endParaRPr lang="en-US" altLang="zh-CN" sz="2800" dirty="0">
              <a:latin typeface="Arial" panose="020B0604020202020204" pitchFamily="34" charset="0"/>
            </a:endParaRPr>
          </a:p>
          <a:p>
            <a:pPr marL="0" indent="0">
              <a:lnSpc>
                <a:spcPct val="150000"/>
              </a:lnSpc>
              <a:spcBef>
                <a:spcPts val="0"/>
              </a:spcBef>
              <a:buNone/>
            </a:pPr>
            <a:r>
              <a:rPr lang="en-US" altLang="zh-CN" sz="2400" kern="1050" dirty="0">
                <a:effectLst/>
                <a:latin typeface="Times New Roman" panose="02020603050405020304" pitchFamily="18" charset="0"/>
                <a:ea typeface="宋体" panose="02010600030101010101" pitchFamily="2" charset="-122"/>
              </a:rPr>
              <a:t>     </a:t>
            </a:r>
            <a:r>
              <a:rPr lang="en-US" altLang="zh-CN" sz="2400" dirty="0">
                <a:latin typeface="Arial" panose="020B0604020202020204" pitchFamily="34" charset="0"/>
              </a:rPr>
              <a:t>3</a:t>
            </a:r>
            <a:r>
              <a:rPr lang="zh-CN" altLang="zh-CN" sz="2400" dirty="0">
                <a:latin typeface="Arial" panose="020B0604020202020204" pitchFamily="34" charset="0"/>
              </a:rPr>
              <a:t>方面的设计</a:t>
            </a:r>
            <a:r>
              <a:rPr lang="zh-CN" altLang="zh-CN" sz="2200" kern="1050" dirty="0">
                <a:effectLst/>
                <a:latin typeface="Times New Roman" panose="02020603050405020304" pitchFamily="18" charset="0"/>
                <a:ea typeface="宋体" panose="02010600030101010101" pitchFamily="2" charset="-122"/>
              </a:rPr>
              <a:t>：</a:t>
            </a:r>
          </a:p>
          <a:p>
            <a:pPr marL="457200" indent="-457200">
              <a:lnSpc>
                <a:spcPct val="150000"/>
              </a:lnSpc>
              <a:spcBef>
                <a:spcPts val="0"/>
              </a:spcBef>
              <a:buFont typeface="+mj-ea"/>
              <a:buAutoNum type="circleNumDbPlain"/>
            </a:pPr>
            <a:r>
              <a:rPr lang="zh-CN" altLang="zh-CN" sz="2400" dirty="0">
                <a:latin typeface="Arial" panose="020B0604020202020204" pitchFamily="34" charset="0"/>
              </a:rPr>
              <a:t>确定迭代变量</a:t>
            </a:r>
            <a:endParaRPr lang="en-US" altLang="zh-CN" sz="2400" dirty="0">
              <a:latin typeface="Arial" panose="020B0604020202020204" pitchFamily="34" charset="0"/>
            </a:endParaRPr>
          </a:p>
          <a:p>
            <a:pPr marL="457200" indent="-457200">
              <a:lnSpc>
                <a:spcPct val="150000"/>
              </a:lnSpc>
              <a:spcBef>
                <a:spcPts val="0"/>
              </a:spcBef>
              <a:buFont typeface="+mj-ea"/>
              <a:buAutoNum type="circleNumDbPlain"/>
            </a:pPr>
            <a:r>
              <a:rPr lang="zh-CN" altLang="zh-CN" sz="2400" dirty="0">
                <a:latin typeface="Arial" panose="020B0604020202020204" pitchFamily="34" charset="0"/>
              </a:rPr>
              <a:t>建立迭代关系式</a:t>
            </a:r>
            <a:endParaRPr lang="en-US" altLang="zh-CN" sz="2400" dirty="0">
              <a:latin typeface="Arial" panose="020B0604020202020204" pitchFamily="34" charset="0"/>
            </a:endParaRPr>
          </a:p>
          <a:p>
            <a:pPr marL="457200" indent="-457200">
              <a:lnSpc>
                <a:spcPct val="150000"/>
              </a:lnSpc>
              <a:spcBef>
                <a:spcPts val="0"/>
              </a:spcBef>
              <a:buFont typeface="+mj-ea"/>
              <a:buAutoNum type="circleNumDbPlain"/>
            </a:pPr>
            <a:r>
              <a:rPr lang="zh-CN" altLang="zh-CN" sz="2400" dirty="0">
                <a:latin typeface="Arial" panose="020B0604020202020204" pitchFamily="34" charset="0"/>
              </a:rPr>
              <a:t>对迭代过程进行控制</a:t>
            </a:r>
            <a:endParaRPr lang="en-US" altLang="zh-CN" sz="2400" dirty="0">
              <a:latin typeface="Arial" panose="020B0604020202020204" pitchFamily="34" charset="0"/>
            </a:endParaRPr>
          </a:p>
          <a:p>
            <a:pPr marL="0" indent="0">
              <a:lnSpc>
                <a:spcPct val="150000"/>
              </a:lnSpc>
              <a:spcBef>
                <a:spcPts val="0"/>
              </a:spcBef>
              <a:buNone/>
            </a:pPr>
            <a:endParaRPr lang="en-US" altLang="zh-CN" sz="28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102</a:t>
            </a:fld>
            <a:endParaRPr lang="en-US" altLang="zh-CN"/>
          </a:p>
        </p:txBody>
      </p:sp>
      <p:sp>
        <p:nvSpPr>
          <p:cNvPr id="7" name="Rectangle 3">
            <a:extLst>
              <a:ext uri="{FF2B5EF4-FFF2-40B4-BE49-F238E27FC236}">
                <a16:creationId xmlns:a16="http://schemas.microsoft.com/office/drawing/2014/main" xmlns="" id="{4912FE12-9439-4AB5-A23C-4C9AFE1A2738}"/>
              </a:ext>
            </a:extLst>
          </p:cNvPr>
          <p:cNvSpPr txBox="1">
            <a:spLocks noChangeArrowheads="1"/>
          </p:cNvSpPr>
          <p:nvPr/>
        </p:nvSpPr>
        <p:spPr bwMode="auto">
          <a:xfrm>
            <a:off x="5344145" y="1484784"/>
            <a:ext cx="6480720" cy="1730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3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8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4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4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lnSpc>
                <a:spcPts val="1575"/>
              </a:lnSpc>
              <a:spcAft>
                <a:spcPts val="0"/>
              </a:spcAft>
              <a:buNone/>
            </a:pPr>
            <a:r>
              <a:rPr lang="en-US" altLang="zh-CN" sz="2400" dirty="0">
                <a:latin typeface="Arial" panose="020B0604020202020204" pitchFamily="34" charset="0"/>
              </a:rPr>
              <a:t>【</a:t>
            </a:r>
            <a:r>
              <a:rPr lang="zh-CN" altLang="zh-CN" sz="2400" dirty="0">
                <a:latin typeface="Arial" panose="020B0604020202020204" pitchFamily="34" charset="0"/>
              </a:rPr>
              <a:t>例</a:t>
            </a:r>
            <a:r>
              <a:rPr lang="en-US" altLang="zh-CN" sz="2400" dirty="0">
                <a:latin typeface="Arial" panose="020B0604020202020204" pitchFamily="34" charset="0"/>
              </a:rPr>
              <a:t>7】</a:t>
            </a:r>
            <a:r>
              <a:rPr lang="zh-CN" altLang="zh-CN" sz="2400" dirty="0">
                <a:latin typeface="Arial" panose="020B0604020202020204" pitchFamily="34" charset="0"/>
              </a:rPr>
              <a:t>求</a:t>
            </a:r>
            <a:r>
              <a:rPr lang="en-US" altLang="zh-CN" sz="2400" dirty="0">
                <a:latin typeface="Arial" panose="020B0604020202020204" pitchFamily="34" charset="0"/>
              </a:rPr>
              <a:t> P=n</a:t>
            </a:r>
            <a:r>
              <a:rPr lang="zh-CN" altLang="zh-CN" sz="2400" dirty="0">
                <a:latin typeface="Arial" panose="020B0604020202020204" pitchFamily="34" charset="0"/>
              </a:rPr>
              <a:t>！</a:t>
            </a:r>
            <a:r>
              <a:rPr lang="en-US" altLang="zh-CN" sz="2400" dirty="0">
                <a:latin typeface="Arial" panose="020B0604020202020204" pitchFamily="34" charset="0"/>
              </a:rPr>
              <a:t>(n</a:t>
            </a:r>
            <a:r>
              <a:rPr lang="zh-CN" altLang="zh-CN" sz="2400" dirty="0">
                <a:latin typeface="Arial" panose="020B0604020202020204" pitchFamily="34" charset="0"/>
              </a:rPr>
              <a:t>！</a:t>
            </a:r>
            <a:r>
              <a:rPr lang="en-US" altLang="zh-CN" sz="2400" dirty="0">
                <a:latin typeface="Arial" panose="020B0604020202020204" pitchFamily="34" charset="0"/>
              </a:rPr>
              <a:t>=1*2*3*</a:t>
            </a:r>
            <a:r>
              <a:rPr lang="zh-CN" altLang="zh-CN" sz="2400" dirty="0">
                <a:latin typeface="Arial" panose="020B0604020202020204" pitchFamily="34" charset="0"/>
              </a:rPr>
              <a:t>……</a:t>
            </a:r>
            <a:r>
              <a:rPr lang="en-US" altLang="zh-CN" sz="2400" dirty="0">
                <a:latin typeface="Arial" panose="020B0604020202020204" pitchFamily="34" charset="0"/>
              </a:rPr>
              <a:t>*n</a:t>
            </a:r>
            <a:r>
              <a:rPr lang="zh-CN" altLang="zh-CN" sz="2400" dirty="0">
                <a:latin typeface="Arial" panose="020B0604020202020204" pitchFamily="34" charset="0"/>
              </a:rPr>
              <a:t>）</a:t>
            </a:r>
          </a:p>
          <a:p>
            <a:pPr indent="0" algn="just">
              <a:lnSpc>
                <a:spcPts val="3500"/>
              </a:lnSpc>
              <a:spcBef>
                <a:spcPts val="0"/>
              </a:spcBef>
              <a:spcAft>
                <a:spcPts val="0"/>
              </a:spcAft>
              <a:buNone/>
            </a:pPr>
            <a:r>
              <a:rPr lang="zh-CN" altLang="zh-CN" sz="2400" dirty="0">
                <a:latin typeface="Arial" panose="020B0604020202020204" pitchFamily="34" charset="0"/>
              </a:rPr>
              <a:t>分析</a:t>
            </a:r>
            <a:r>
              <a:rPr lang="zh-CN" altLang="zh-CN" sz="2200" dirty="0">
                <a:latin typeface="Arial" panose="020B0604020202020204" pitchFamily="34" charset="0"/>
              </a:rPr>
              <a:t>：迭代变量</a:t>
            </a:r>
            <a:r>
              <a:rPr lang="en-US" altLang="zh-CN" sz="2200" dirty="0">
                <a:latin typeface="Arial" panose="020B0604020202020204" pitchFamily="34" charset="0"/>
              </a:rPr>
              <a:t>p,</a:t>
            </a:r>
            <a:r>
              <a:rPr lang="zh-CN" altLang="zh-CN" sz="2200" dirty="0">
                <a:latin typeface="Arial" panose="020B0604020202020204" pitchFamily="34" charset="0"/>
              </a:rPr>
              <a:t>初始值</a:t>
            </a:r>
            <a:r>
              <a:rPr lang="en-US" altLang="zh-CN" sz="2200" dirty="0">
                <a:latin typeface="Arial" panose="020B0604020202020204" pitchFamily="34" charset="0"/>
              </a:rPr>
              <a:t>1,</a:t>
            </a:r>
            <a:r>
              <a:rPr lang="zh-CN" altLang="zh-CN" sz="2200" dirty="0">
                <a:latin typeface="Arial" panose="020B0604020202020204" pitchFamily="34" charset="0"/>
              </a:rPr>
              <a:t>累乘变量</a:t>
            </a:r>
            <a:r>
              <a:rPr lang="en-US" altLang="zh-CN" sz="2200" dirty="0" err="1">
                <a:latin typeface="Arial" panose="020B0604020202020204" pitchFamily="34" charset="0"/>
              </a:rPr>
              <a:t>i</a:t>
            </a:r>
            <a:r>
              <a:rPr lang="zh-CN" altLang="zh-CN" sz="2200" dirty="0">
                <a:latin typeface="Arial" panose="020B0604020202020204" pitchFamily="34" charset="0"/>
              </a:rPr>
              <a:t>初始值</a:t>
            </a:r>
            <a:r>
              <a:rPr lang="en-US" altLang="zh-CN" sz="2200" dirty="0">
                <a:latin typeface="Arial" panose="020B0604020202020204" pitchFamily="34" charset="0"/>
              </a:rPr>
              <a:t>2</a:t>
            </a:r>
            <a:r>
              <a:rPr lang="zh-CN" altLang="en-US" sz="2200" dirty="0">
                <a:latin typeface="Arial" panose="020B0604020202020204" pitchFamily="34" charset="0"/>
              </a:rPr>
              <a:t>；</a:t>
            </a:r>
            <a:r>
              <a:rPr lang="zh-CN" altLang="zh-CN" sz="2200" dirty="0">
                <a:latin typeface="Arial" panose="020B0604020202020204" pitchFamily="34" charset="0"/>
              </a:rPr>
              <a:t>迭代关系式</a:t>
            </a:r>
            <a:r>
              <a:rPr lang="en-US" altLang="zh-CN" sz="2200" dirty="0">
                <a:latin typeface="Arial" panose="020B0604020202020204" pitchFamily="34" charset="0"/>
              </a:rPr>
              <a:t>p=p*</a:t>
            </a:r>
            <a:r>
              <a:rPr lang="en-US" altLang="zh-CN" sz="2200" dirty="0" err="1">
                <a:latin typeface="Arial" panose="020B0604020202020204" pitchFamily="34" charset="0"/>
              </a:rPr>
              <a:t>i</a:t>
            </a:r>
            <a:r>
              <a:rPr lang="zh-CN" altLang="en-US" sz="2200" dirty="0">
                <a:latin typeface="Arial" panose="020B0604020202020204" pitchFamily="34" charset="0"/>
              </a:rPr>
              <a:t>；</a:t>
            </a:r>
            <a:r>
              <a:rPr lang="zh-CN" altLang="zh-CN" sz="2200" dirty="0">
                <a:latin typeface="Arial" panose="020B0604020202020204" pitchFamily="34" charset="0"/>
              </a:rPr>
              <a:t>迭代过程</a:t>
            </a:r>
            <a:r>
              <a:rPr lang="en-US" altLang="zh-CN" sz="2200" dirty="0" err="1">
                <a:latin typeface="Arial" panose="020B0604020202020204" pitchFamily="34" charset="0"/>
              </a:rPr>
              <a:t>i</a:t>
            </a:r>
            <a:r>
              <a:rPr lang="en-US" altLang="zh-CN" sz="2200" dirty="0">
                <a:latin typeface="Arial" panose="020B0604020202020204" pitchFamily="34" charset="0"/>
              </a:rPr>
              <a:t>&gt;n</a:t>
            </a:r>
            <a:r>
              <a:rPr lang="zh-CN" altLang="zh-CN" sz="2200" dirty="0">
                <a:latin typeface="Arial" panose="020B0604020202020204" pitchFamily="34" charset="0"/>
              </a:rPr>
              <a:t>时结束。</a:t>
            </a:r>
          </a:p>
          <a:p>
            <a:pPr indent="0" algn="just">
              <a:lnSpc>
                <a:spcPts val="3500"/>
              </a:lnSpc>
              <a:spcBef>
                <a:spcPts val="0"/>
              </a:spcBef>
              <a:spcAft>
                <a:spcPts val="0"/>
              </a:spcAft>
              <a:buNone/>
            </a:pPr>
            <a:r>
              <a:rPr lang="zh-CN" altLang="zh-CN" sz="2200" dirty="0">
                <a:latin typeface="Arial" panose="020B0604020202020204" pitchFamily="34" charset="0"/>
              </a:rPr>
              <a:t>算法伪代码表示：</a:t>
            </a:r>
            <a:endParaRPr lang="en-US" altLang="zh-CN" sz="28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xmlns="" id="{8CF66BAC-22D4-420C-A6B3-BA74E7409F58}"/>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8112224" y="2698664"/>
            <a:ext cx="2662394" cy="3466640"/>
          </a:xfrm>
          <a:prstGeom prst="rect">
            <a:avLst/>
          </a:prstGeom>
        </p:spPr>
      </p:pic>
    </p:spTree>
    <p:extLst>
      <p:ext uri="{BB962C8B-B14F-4D97-AF65-F5344CB8AC3E}">
        <p14:creationId xmlns:p14="http://schemas.microsoft.com/office/powerpoint/2010/main" val="36247349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Autofit/>
          </a:bodyPr>
          <a:lstStyle/>
          <a:p>
            <a:r>
              <a:rPr lang="zh-CN" altLang="zh-CN" sz="3200" dirty="0"/>
              <a:t>递归法（</a:t>
            </a:r>
            <a:r>
              <a:rPr lang="en-US" altLang="zh-CN" sz="3200" dirty="0"/>
              <a:t>Recursion</a:t>
            </a:r>
            <a:r>
              <a:rPr lang="zh-CN" altLang="zh-CN" sz="3200" dirty="0"/>
              <a:t>）</a:t>
            </a:r>
          </a:p>
        </p:txBody>
      </p:sp>
      <p:sp>
        <p:nvSpPr>
          <p:cNvPr id="90115" name="Rectangle 3"/>
          <p:cNvSpPr>
            <a:spLocks noGrp="1" noChangeArrowheads="1"/>
          </p:cNvSpPr>
          <p:nvPr>
            <p:ph idx="1"/>
          </p:nvPr>
        </p:nvSpPr>
        <p:spPr>
          <a:xfrm>
            <a:off x="504862" y="1082010"/>
            <a:ext cx="10698274" cy="3579942"/>
          </a:xfrm>
        </p:spPr>
        <p:txBody>
          <a:bodyPr/>
          <a:lstStyle/>
          <a:p>
            <a:pPr>
              <a:lnSpc>
                <a:spcPct val="150000"/>
              </a:lnSpc>
              <a:spcBef>
                <a:spcPts val="0"/>
              </a:spcBef>
            </a:pPr>
            <a:r>
              <a:rPr lang="zh-CN" altLang="zh-CN" sz="3200" b="1" dirty="0">
                <a:solidFill>
                  <a:schemeClr val="tx1">
                    <a:lumMod val="60000"/>
                    <a:lumOff val="40000"/>
                  </a:schemeClr>
                </a:solidFill>
              </a:rPr>
              <a:t>递归算法</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dirty="0">
                <a:latin typeface="Arial" panose="020B0604020202020204" pitchFamily="34" charset="0"/>
              </a:rPr>
              <a:t>直接或间接地调用自身算法的过程</a:t>
            </a:r>
            <a:endParaRPr lang="en-US" altLang="zh-CN" sz="2800" dirty="0">
              <a:latin typeface="Arial" panose="020B0604020202020204" pitchFamily="34" charset="0"/>
            </a:endParaRPr>
          </a:p>
          <a:p>
            <a:pPr marL="0" indent="0">
              <a:lnSpc>
                <a:spcPct val="150000"/>
              </a:lnSpc>
              <a:spcBef>
                <a:spcPts val="0"/>
              </a:spcBef>
              <a:buNone/>
            </a:pP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dirty="0">
                <a:latin typeface="Arial" panose="020B0604020202020204" pitchFamily="34" charset="0"/>
              </a:rPr>
              <a:t>递归定义两个要素</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① </a:t>
            </a:r>
            <a:r>
              <a:rPr lang="zh-CN" altLang="zh-CN" sz="2400" dirty="0">
                <a:latin typeface="Arial" panose="020B0604020202020204" pitchFamily="34" charset="0"/>
              </a:rPr>
              <a:t>递归出口</a:t>
            </a:r>
            <a:endParaRPr lang="en-US" altLang="zh-CN" sz="2400" dirty="0">
              <a:latin typeface="Arial" panose="020B0604020202020204" pitchFamily="34" charset="0"/>
            </a:endParaRPr>
          </a:p>
          <a:p>
            <a:pPr marL="400050" lvl="1" indent="0">
              <a:lnSpc>
                <a:spcPct val="150000"/>
              </a:lnSpc>
              <a:spcBef>
                <a:spcPts val="0"/>
              </a:spcBef>
              <a:buNone/>
            </a:pP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kern="100" dirty="0">
                <a:latin typeface="宋体" panose="02010600030101010101" pitchFamily="2" charset="-122"/>
                <a:ea typeface="宋体" panose="02010600030101010101" pitchFamily="2" charset="-122"/>
                <a:cs typeface="Times New Roman" panose="02020603050405020304" pitchFamily="18" charset="0"/>
              </a:rPr>
              <a:t>② </a:t>
            </a:r>
            <a:r>
              <a:rPr lang="zh-CN" altLang="zh-CN" sz="2400" dirty="0"/>
              <a:t>递归公式</a:t>
            </a:r>
            <a:endParaRPr lang="en-US" altLang="zh-CN" sz="2400" dirty="0"/>
          </a:p>
          <a:p>
            <a:pPr lvl="1" indent="-342900">
              <a:lnSpc>
                <a:spcPct val="150000"/>
              </a:lnSpc>
              <a:spcBef>
                <a:spcPts val="0"/>
              </a:spcBef>
              <a:buFont typeface="Wingdings" panose="05000000000000000000" pitchFamily="2" charset="2"/>
              <a:buChar char="Ø"/>
            </a:pPr>
            <a:r>
              <a:rPr lang="zh-CN" altLang="en-US" sz="2200" dirty="0"/>
              <a:t>例如：</a:t>
            </a:r>
            <a:r>
              <a:rPr lang="zh-CN" altLang="zh-CN" sz="2400" dirty="0"/>
              <a:t>计算阶乘（</a:t>
            </a:r>
            <a:r>
              <a:rPr lang="en-US" altLang="zh-CN" sz="2400" dirty="0"/>
              <a:t>n</a:t>
            </a:r>
            <a:r>
              <a:rPr lang="zh-CN" altLang="en-US" sz="2400" dirty="0"/>
              <a:t>！）可以通过递归方式定义函数实现</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0" lvl="0" indent="266700" eaLnBrk="0" hangingPunct="0">
              <a:lnSpc>
                <a:spcPct val="150000"/>
              </a:lnSpc>
              <a:spcBef>
                <a:spcPct val="0"/>
              </a:spcBef>
              <a:buClrTx/>
              <a:buNone/>
            </a:pPr>
            <a:r>
              <a:rPr lang="zh-CN" altLang="en-US" sz="2200" dirty="0">
                <a:latin typeface="Arial" panose="020B0604020202020204" pitchFamily="34" charset="0"/>
              </a:rPr>
              <a:t>因为当 </a:t>
            </a:r>
            <a:r>
              <a:rPr lang="en-US" altLang="zh-CN" sz="2200" dirty="0">
                <a:latin typeface="Arial" panose="020B0604020202020204" pitchFamily="34" charset="0"/>
              </a:rPr>
              <a:t>n= 0</a:t>
            </a:r>
            <a:r>
              <a:rPr lang="zh-CN" altLang="en-US" sz="2200" dirty="0">
                <a:latin typeface="Arial" panose="020B0604020202020204" pitchFamily="34" charset="0"/>
              </a:rPr>
              <a:t>，</a:t>
            </a:r>
            <a:r>
              <a:rPr lang="en-US" altLang="zh-CN" sz="2200" dirty="0">
                <a:latin typeface="Arial" panose="020B0604020202020204" pitchFamily="34" charset="0"/>
              </a:rPr>
              <a:t>0! = 1</a:t>
            </a:r>
            <a:r>
              <a:rPr lang="zh-CN" altLang="en-US" sz="2200" dirty="0">
                <a:latin typeface="Arial" panose="020B0604020202020204" pitchFamily="34" charset="0"/>
              </a:rPr>
              <a:t>；当 </a:t>
            </a:r>
            <a:r>
              <a:rPr lang="en-US" altLang="zh-CN" sz="2200" dirty="0">
                <a:latin typeface="Arial" panose="020B0604020202020204" pitchFamily="34" charset="0"/>
              </a:rPr>
              <a:t>n&gt; 0</a:t>
            </a:r>
            <a:r>
              <a:rPr lang="zh-CN" altLang="en-US" sz="2200" dirty="0">
                <a:latin typeface="Arial" panose="020B0604020202020204" pitchFamily="34" charset="0"/>
              </a:rPr>
              <a:t>，</a:t>
            </a:r>
            <a:r>
              <a:rPr lang="en-US" altLang="zh-CN" sz="2200" dirty="0">
                <a:latin typeface="Arial" panose="020B0604020202020204" pitchFamily="34" charset="0"/>
              </a:rPr>
              <a:t>n! = n*(n-1) *(n-2) *(n-3)…3 *2 *1=n*(n-1) !</a:t>
            </a:r>
          </a:p>
          <a:p>
            <a:pPr marL="0" indent="266700" eaLnBrk="0" hangingPunct="0">
              <a:lnSpc>
                <a:spcPct val="150000"/>
              </a:lnSpc>
              <a:spcBef>
                <a:spcPct val="0"/>
              </a:spcBef>
              <a:buClrTx/>
              <a:buNone/>
            </a:pPr>
            <a:r>
              <a:rPr lang="zh-CN" altLang="en-US" sz="2200" dirty="0">
                <a:latin typeface="Arial" panose="020B0604020202020204" pitchFamily="34" charset="0"/>
              </a:rPr>
              <a:t>如：</a:t>
            </a:r>
            <a:r>
              <a:rPr lang="en-US" altLang="zh-CN" sz="2200" dirty="0">
                <a:latin typeface="Arial" panose="020B0604020202020204" pitchFamily="34" charset="0"/>
              </a:rPr>
              <a:t>5</a:t>
            </a:r>
            <a:r>
              <a:rPr lang="zh-CN" altLang="en-US" sz="2200" dirty="0">
                <a:latin typeface="Arial" panose="020B0604020202020204" pitchFamily="34" charset="0"/>
              </a:rPr>
              <a:t>！</a:t>
            </a:r>
            <a:r>
              <a:rPr lang="en-US" altLang="zh-CN" sz="2200" dirty="0">
                <a:latin typeface="Arial" panose="020B0604020202020204" pitchFamily="34" charset="0"/>
              </a:rPr>
              <a:t>= 5 *4 *3 *2 *1 = 5 * 4</a:t>
            </a:r>
            <a:r>
              <a:rPr lang="zh-CN" altLang="en-US" sz="2200" dirty="0">
                <a:latin typeface="Arial" panose="020B0604020202020204" pitchFamily="34" charset="0"/>
              </a:rPr>
              <a:t>！</a:t>
            </a:r>
            <a:r>
              <a:rPr lang="en-US" altLang="zh-CN" sz="2200" dirty="0">
                <a:latin typeface="Arial" panose="020B0604020202020204" pitchFamily="34" charset="0"/>
              </a:rPr>
              <a:t>…</a:t>
            </a:r>
          </a:p>
          <a:p>
            <a:pPr marL="0" indent="266700" eaLnBrk="0" hangingPunct="0">
              <a:lnSpc>
                <a:spcPct val="150000"/>
              </a:lnSpc>
              <a:spcBef>
                <a:spcPct val="0"/>
              </a:spcBef>
              <a:buClrTx/>
              <a:buNone/>
            </a:pPr>
            <a:r>
              <a:rPr lang="zh-CN" altLang="en-US" sz="2200" dirty="0">
                <a:latin typeface="Arial" panose="020B0604020202020204" pitchFamily="34" charset="0"/>
              </a:rPr>
              <a:t>所以计算阶乘，以递归算法定义关系式如下：</a:t>
            </a:r>
          </a:p>
          <a:p>
            <a:pPr marL="0" lvl="0" indent="266700" eaLnBrk="0" hangingPunct="0">
              <a:lnSpc>
                <a:spcPct val="150000"/>
              </a:lnSpc>
              <a:spcBef>
                <a:spcPct val="0"/>
              </a:spcBef>
              <a:buClrTx/>
              <a:buNone/>
            </a:pPr>
            <a:endParaRPr lang="zh-CN" altLang="zh-CN" sz="2200" kern="1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150000"/>
              </a:lnSpc>
              <a:spcBef>
                <a:spcPts val="0"/>
              </a:spcBef>
              <a:buNone/>
            </a:pP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103</a:t>
            </a:fld>
            <a:endParaRPr lang="en-US" altLang="zh-CN"/>
          </a:p>
        </p:txBody>
      </p:sp>
      <p:sp>
        <p:nvSpPr>
          <p:cNvPr id="9" name="Rectangle 5">
            <a:extLst>
              <a:ext uri="{FF2B5EF4-FFF2-40B4-BE49-F238E27FC236}">
                <a16:creationId xmlns:a16="http://schemas.microsoft.com/office/drawing/2014/main" xmlns="" id="{1E7FCD9F-4BBF-4E92-AC27-EAD7ECE2B016}"/>
              </a:ext>
            </a:extLst>
          </p:cNvPr>
          <p:cNvSpPr>
            <a:spLocks noChangeArrowheads="1"/>
          </p:cNvSpPr>
          <p:nvPr/>
        </p:nvSpPr>
        <p:spPr bwMode="auto">
          <a:xfrm>
            <a:off x="875420" y="4477336"/>
            <a:ext cx="1044116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2865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pSp>
        <p:nvGrpSpPr>
          <p:cNvPr id="23" name="组合 22">
            <a:extLst>
              <a:ext uri="{FF2B5EF4-FFF2-40B4-BE49-F238E27FC236}">
                <a16:creationId xmlns:a16="http://schemas.microsoft.com/office/drawing/2014/main" xmlns="" id="{456A3218-58FF-472B-9520-5DBBFB501AA6}"/>
              </a:ext>
            </a:extLst>
          </p:cNvPr>
          <p:cNvGrpSpPr/>
          <p:nvPr/>
        </p:nvGrpSpPr>
        <p:grpSpPr>
          <a:xfrm>
            <a:off x="2181591" y="5067629"/>
            <a:ext cx="7344816" cy="1047594"/>
            <a:chOff x="2725891" y="4892293"/>
            <a:chExt cx="7344816" cy="1047594"/>
          </a:xfrm>
        </p:grpSpPr>
        <p:sp>
          <p:nvSpPr>
            <p:cNvPr id="11" name="Rectangle 6">
              <a:extLst>
                <a:ext uri="{FF2B5EF4-FFF2-40B4-BE49-F238E27FC236}">
                  <a16:creationId xmlns:a16="http://schemas.microsoft.com/office/drawing/2014/main" xmlns="" id="{A53DF4F2-5A6C-4505-95F9-5E2B8984A2D1}"/>
                </a:ext>
              </a:extLst>
            </p:cNvPr>
            <p:cNvSpPr>
              <a:spLocks noChangeArrowheads="1"/>
            </p:cNvSpPr>
            <p:nvPr/>
          </p:nvSpPr>
          <p:spPr bwMode="auto">
            <a:xfrm>
              <a:off x="2725891" y="4892293"/>
              <a:ext cx="7344816" cy="1047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2865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628650" algn="l" defTabSz="914400" rtl="0" eaLnBrk="0" fontAlgn="base" latinLnBrk="0" hangingPunct="0">
                <a:lnSpc>
                  <a:spcPct val="150000"/>
                </a:lnSpc>
                <a:spcBef>
                  <a:spcPct val="0"/>
                </a:spcBef>
                <a:spcAft>
                  <a:spcPct val="0"/>
                </a:spcAft>
                <a:buClrTx/>
                <a:buSzTx/>
                <a:buFontTx/>
                <a:buNone/>
                <a:tabLst/>
              </a:pPr>
              <a:r>
                <a:rPr lang="en-US" altLang="zh-CN" sz="2200" dirty="0"/>
                <a:t>Fac(n) = 1	 	</a:t>
              </a:r>
              <a:r>
                <a:rPr lang="zh-CN" altLang="en-US" sz="2200" dirty="0"/>
                <a:t>（ </a:t>
              </a:r>
              <a:r>
                <a:rPr lang="en-US" altLang="zh-CN" sz="2200" dirty="0"/>
                <a:t>n = 0</a:t>
              </a:r>
              <a:r>
                <a:rPr lang="zh-CN" altLang="en-US" sz="2200" dirty="0"/>
                <a:t>） （递归出口）</a:t>
              </a:r>
            </a:p>
            <a:p>
              <a:pPr marL="0" marR="0" lvl="0" indent="628650" algn="l" defTabSz="914400" rtl="0" eaLnBrk="0" fontAlgn="base" latinLnBrk="0" hangingPunct="0">
                <a:lnSpc>
                  <a:spcPct val="150000"/>
                </a:lnSpc>
                <a:spcBef>
                  <a:spcPct val="0"/>
                </a:spcBef>
                <a:spcAft>
                  <a:spcPct val="0"/>
                </a:spcAft>
                <a:buClrTx/>
                <a:buSzTx/>
                <a:buFontTx/>
                <a:buNone/>
                <a:tabLst/>
              </a:pPr>
              <a:r>
                <a:rPr lang="en-US" altLang="zh-CN" sz="2200" dirty="0"/>
                <a:t>Fac(n) = n * Fac(n-1)      </a:t>
              </a:r>
              <a:r>
                <a:rPr lang="zh-CN" altLang="en-US" sz="2200" dirty="0"/>
                <a:t>（</a:t>
              </a:r>
              <a:r>
                <a:rPr lang="en-US" altLang="zh-CN" sz="2200" dirty="0"/>
                <a:t>n &gt; 0</a:t>
              </a:r>
              <a:r>
                <a:rPr lang="zh-CN" altLang="en-US" sz="2200" dirty="0"/>
                <a:t>） （递归公式）</a:t>
              </a:r>
            </a:p>
          </p:txBody>
        </p:sp>
        <p:sp>
          <p:nvSpPr>
            <p:cNvPr id="19" name="左大括号 18">
              <a:extLst>
                <a:ext uri="{FF2B5EF4-FFF2-40B4-BE49-F238E27FC236}">
                  <a16:creationId xmlns:a16="http://schemas.microsoft.com/office/drawing/2014/main" xmlns="" id="{121ACDBA-F270-4318-81E2-FACE8D8AC111}"/>
                </a:ext>
              </a:extLst>
            </p:cNvPr>
            <p:cNvSpPr/>
            <p:nvPr/>
          </p:nvSpPr>
          <p:spPr>
            <a:xfrm>
              <a:off x="3018519" y="5173884"/>
              <a:ext cx="288032" cy="672068"/>
            </a:xfrm>
            <a:prstGeom prst="leftBrace">
              <a:avLst>
                <a:gd name="adj1" fmla="val 3593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25" name="图片 24">
            <a:extLst>
              <a:ext uri="{FF2B5EF4-FFF2-40B4-BE49-F238E27FC236}">
                <a16:creationId xmlns:a16="http://schemas.microsoft.com/office/drawing/2014/main" xmlns="" id="{65DD308A-ECA6-4925-91E2-F6E2107F4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0376" y="1103514"/>
            <a:ext cx="2082800" cy="2298700"/>
          </a:xfrm>
          <a:prstGeom prst="rect">
            <a:avLst/>
          </a:prstGeom>
        </p:spPr>
      </p:pic>
    </p:spTree>
    <p:extLst>
      <p:ext uri="{BB962C8B-B14F-4D97-AF65-F5344CB8AC3E}">
        <p14:creationId xmlns:p14="http://schemas.microsoft.com/office/powerpoint/2010/main" val="20161337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Autofit/>
          </a:bodyPr>
          <a:lstStyle/>
          <a:p>
            <a:r>
              <a:rPr lang="zh-CN" altLang="zh-CN" sz="3200" dirty="0"/>
              <a:t>蛮力法（</a:t>
            </a:r>
            <a:r>
              <a:rPr lang="en-US" altLang="zh-CN" sz="3200" dirty="0"/>
              <a:t>Brute force</a:t>
            </a:r>
            <a:r>
              <a:rPr lang="zh-CN" altLang="zh-CN" sz="3200" dirty="0"/>
              <a:t>）</a:t>
            </a:r>
          </a:p>
        </p:txBody>
      </p:sp>
      <p:sp>
        <p:nvSpPr>
          <p:cNvPr id="90115" name="Rectangle 3"/>
          <p:cNvSpPr>
            <a:spLocks noGrp="1" noChangeArrowheads="1"/>
          </p:cNvSpPr>
          <p:nvPr>
            <p:ph idx="1"/>
          </p:nvPr>
        </p:nvSpPr>
        <p:spPr>
          <a:xfrm>
            <a:off x="173100" y="893400"/>
            <a:ext cx="11557768" cy="3168352"/>
          </a:xfrm>
        </p:spPr>
        <p:txBody>
          <a:bodyPr/>
          <a:lstStyle/>
          <a:p>
            <a:pPr indent="0">
              <a:lnSpc>
                <a:spcPct val="150000"/>
              </a:lnSpc>
              <a:spcBef>
                <a:spcPts val="0"/>
              </a:spcBef>
              <a:spcAft>
                <a:spcPts val="0"/>
              </a:spcAft>
              <a:buNone/>
            </a:pPr>
            <a:r>
              <a:rPr lang="en-US" altLang="zh-CN" sz="2400" dirty="0">
                <a:latin typeface="Arial" panose="020B0604020202020204" pitchFamily="34" charset="0"/>
              </a:rPr>
              <a:t>【</a:t>
            </a:r>
            <a:r>
              <a:rPr lang="zh-CN" altLang="zh-CN" sz="2400" dirty="0">
                <a:latin typeface="Arial" panose="020B0604020202020204" pitchFamily="34" charset="0"/>
              </a:rPr>
              <a:t>例</a:t>
            </a:r>
            <a:r>
              <a:rPr lang="en-US" altLang="zh-CN" sz="2400" dirty="0">
                <a:latin typeface="Arial" panose="020B0604020202020204" pitchFamily="34" charset="0"/>
              </a:rPr>
              <a:t>10】</a:t>
            </a:r>
            <a:r>
              <a:rPr lang="zh-CN" altLang="zh-CN" sz="2400" dirty="0">
                <a:latin typeface="Arial" panose="020B0604020202020204" pitchFamily="34" charset="0"/>
              </a:rPr>
              <a:t>百鸡问题。公鸡</a:t>
            </a:r>
            <a:r>
              <a:rPr lang="en-US" altLang="zh-CN" sz="2400" dirty="0">
                <a:latin typeface="Arial" panose="020B0604020202020204" pitchFamily="34" charset="0"/>
              </a:rPr>
              <a:t>5</a:t>
            </a:r>
            <a:r>
              <a:rPr lang="zh-CN" altLang="zh-CN" sz="2400" dirty="0">
                <a:latin typeface="Arial" panose="020B0604020202020204" pitchFamily="34" charset="0"/>
              </a:rPr>
              <a:t>元</a:t>
            </a:r>
            <a:r>
              <a:rPr lang="en-US" altLang="zh-CN" sz="2400" dirty="0">
                <a:latin typeface="Arial" panose="020B0604020202020204" pitchFamily="34" charset="0"/>
              </a:rPr>
              <a:t>1</a:t>
            </a:r>
            <a:r>
              <a:rPr lang="zh-CN" altLang="zh-CN" sz="2400" dirty="0">
                <a:latin typeface="Arial" panose="020B0604020202020204" pitchFamily="34" charset="0"/>
              </a:rPr>
              <a:t>只，母鸡</a:t>
            </a:r>
            <a:r>
              <a:rPr lang="en-US" altLang="zh-CN" sz="2400" dirty="0">
                <a:latin typeface="Arial" panose="020B0604020202020204" pitchFamily="34" charset="0"/>
              </a:rPr>
              <a:t>3</a:t>
            </a:r>
            <a:r>
              <a:rPr lang="zh-CN" altLang="zh-CN" sz="2400" dirty="0">
                <a:latin typeface="Arial" panose="020B0604020202020204" pitchFamily="34" charset="0"/>
              </a:rPr>
              <a:t>元</a:t>
            </a:r>
            <a:r>
              <a:rPr lang="en-US" altLang="zh-CN" sz="2400" dirty="0">
                <a:latin typeface="Arial" panose="020B0604020202020204" pitchFamily="34" charset="0"/>
              </a:rPr>
              <a:t>1</a:t>
            </a:r>
            <a:r>
              <a:rPr lang="zh-CN" altLang="zh-CN" sz="2400" dirty="0">
                <a:latin typeface="Arial" panose="020B0604020202020204" pitchFamily="34" charset="0"/>
              </a:rPr>
              <a:t>只，小鸡</a:t>
            </a:r>
            <a:r>
              <a:rPr lang="en-US" altLang="zh-CN" sz="2400" dirty="0">
                <a:latin typeface="Arial" panose="020B0604020202020204" pitchFamily="34" charset="0"/>
              </a:rPr>
              <a:t>3</a:t>
            </a:r>
            <a:r>
              <a:rPr lang="zh-CN" altLang="zh-CN" sz="2400" dirty="0">
                <a:latin typeface="Arial" panose="020B0604020202020204" pitchFamily="34" charset="0"/>
              </a:rPr>
              <a:t>只</a:t>
            </a:r>
            <a:r>
              <a:rPr lang="en-US" altLang="zh-CN" sz="2400" dirty="0">
                <a:latin typeface="Arial" panose="020B0604020202020204" pitchFamily="34" charset="0"/>
              </a:rPr>
              <a:t>1</a:t>
            </a:r>
            <a:r>
              <a:rPr lang="zh-CN" altLang="zh-CN" sz="2400" dirty="0">
                <a:latin typeface="Arial" panose="020B0604020202020204" pitchFamily="34" charset="0"/>
              </a:rPr>
              <a:t>元，</a:t>
            </a:r>
            <a:r>
              <a:rPr lang="en-US" altLang="zh-CN" sz="2400" dirty="0">
                <a:latin typeface="Arial" panose="020B0604020202020204" pitchFamily="34" charset="0"/>
              </a:rPr>
              <a:t>100</a:t>
            </a:r>
            <a:r>
              <a:rPr lang="zh-CN" altLang="zh-CN" sz="2400" dirty="0">
                <a:latin typeface="Arial" panose="020B0604020202020204" pitchFamily="34" charset="0"/>
              </a:rPr>
              <a:t>元买</a:t>
            </a:r>
            <a:r>
              <a:rPr lang="en-US" altLang="zh-CN" sz="2400" dirty="0">
                <a:latin typeface="Arial" panose="020B0604020202020204" pitchFamily="34" charset="0"/>
              </a:rPr>
              <a:t>100</a:t>
            </a:r>
            <a:r>
              <a:rPr lang="zh-CN" altLang="zh-CN" sz="2400" dirty="0">
                <a:latin typeface="Arial" panose="020B0604020202020204" pitchFamily="34" charset="0"/>
              </a:rPr>
              <a:t>只鸡</a:t>
            </a:r>
            <a:r>
              <a:rPr lang="zh-CN" altLang="en-US" sz="2400" dirty="0">
                <a:latin typeface="Arial" panose="020B0604020202020204" pitchFamily="34" charset="0"/>
              </a:rPr>
              <a:t>。</a:t>
            </a:r>
            <a:r>
              <a:rPr lang="zh-CN" altLang="zh-CN" sz="2400" dirty="0">
                <a:latin typeface="Arial" panose="020B0604020202020204" pitchFamily="34" charset="0"/>
              </a:rPr>
              <a:t>那么可买公鸡、母鸡和小鸡各多少只？ </a:t>
            </a:r>
          </a:p>
          <a:p>
            <a:pPr indent="0" algn="just">
              <a:lnSpc>
                <a:spcPts val="3000"/>
              </a:lnSpc>
              <a:spcBef>
                <a:spcPts val="0"/>
              </a:spcBef>
              <a:spcAft>
                <a:spcPts val="0"/>
              </a:spcAft>
              <a:buNone/>
            </a:pPr>
            <a:r>
              <a:rPr lang="zh-CN" altLang="zh-CN" sz="2200" dirty="0">
                <a:latin typeface="Arial" panose="020B0604020202020204" pitchFamily="34" charset="0"/>
              </a:rPr>
              <a:t>分析</a:t>
            </a:r>
            <a:r>
              <a:rPr lang="zh-CN" altLang="zh-CN" sz="2000" dirty="0">
                <a:latin typeface="Arial" panose="020B0604020202020204" pitchFamily="34" charset="0"/>
              </a:rPr>
              <a:t>：假设每种鸡至少买</a:t>
            </a:r>
            <a:r>
              <a:rPr lang="en-US" altLang="zh-CN" sz="2000" dirty="0">
                <a:latin typeface="Arial" panose="020B0604020202020204" pitchFamily="34" charset="0"/>
              </a:rPr>
              <a:t>1</a:t>
            </a:r>
            <a:r>
              <a:rPr lang="zh-CN" altLang="zh-CN" sz="2000" dirty="0">
                <a:latin typeface="Arial" panose="020B0604020202020204" pitchFamily="34" charset="0"/>
              </a:rPr>
              <a:t>只，公鸡、母鸡、小鸡分别可买</a:t>
            </a:r>
            <a:r>
              <a:rPr lang="en-US" altLang="zh-CN" sz="2000" dirty="0">
                <a:latin typeface="Arial" panose="020B0604020202020204" pitchFamily="34" charset="0"/>
              </a:rPr>
              <a:t>x</a:t>
            </a:r>
            <a:r>
              <a:rPr lang="zh-CN" altLang="zh-CN" sz="2000" dirty="0">
                <a:latin typeface="Arial" panose="020B0604020202020204" pitchFamily="34" charset="0"/>
              </a:rPr>
              <a:t>、</a:t>
            </a:r>
            <a:r>
              <a:rPr lang="en-US" altLang="zh-CN" sz="2000" dirty="0">
                <a:latin typeface="Arial" panose="020B0604020202020204" pitchFamily="34" charset="0"/>
              </a:rPr>
              <a:t>y</a:t>
            </a:r>
            <a:r>
              <a:rPr lang="zh-CN" altLang="zh-CN" sz="2000" dirty="0">
                <a:latin typeface="Arial" panose="020B0604020202020204" pitchFamily="34" charset="0"/>
              </a:rPr>
              <a:t>、</a:t>
            </a:r>
            <a:r>
              <a:rPr lang="en-US" altLang="zh-CN" sz="2000" dirty="0">
                <a:latin typeface="Arial" panose="020B0604020202020204" pitchFamily="34" charset="0"/>
              </a:rPr>
              <a:t>z</a:t>
            </a:r>
            <a:r>
              <a:rPr lang="zh-CN" altLang="zh-CN" sz="2000" dirty="0">
                <a:latin typeface="Arial" panose="020B0604020202020204" pitchFamily="34" charset="0"/>
              </a:rPr>
              <a:t>只，公鸡</a:t>
            </a:r>
            <a:r>
              <a:rPr lang="zh-CN" altLang="en-US" sz="2000" dirty="0">
                <a:latin typeface="Arial" panose="020B0604020202020204" pitchFamily="34" charset="0"/>
              </a:rPr>
              <a:t>需</a:t>
            </a:r>
            <a:r>
              <a:rPr lang="en-US" altLang="zh-CN" sz="2000" dirty="0">
                <a:latin typeface="Arial" panose="020B0604020202020204" pitchFamily="34" charset="0"/>
              </a:rPr>
              <a:t>5*x</a:t>
            </a:r>
            <a:r>
              <a:rPr lang="zh-CN" altLang="zh-CN" sz="2000" dirty="0">
                <a:latin typeface="Arial" panose="020B0604020202020204" pitchFamily="34" charset="0"/>
              </a:rPr>
              <a:t>元，母鸡</a:t>
            </a:r>
            <a:r>
              <a:rPr lang="en-US" altLang="zh-CN" sz="2000" dirty="0">
                <a:latin typeface="Arial" panose="020B0604020202020204" pitchFamily="34" charset="0"/>
              </a:rPr>
              <a:t>3*y</a:t>
            </a:r>
            <a:r>
              <a:rPr lang="zh-CN" altLang="zh-CN" sz="2000" dirty="0">
                <a:latin typeface="Arial" panose="020B0604020202020204" pitchFamily="34" charset="0"/>
              </a:rPr>
              <a:t>元，</a:t>
            </a:r>
            <a:endParaRPr lang="en-US" altLang="zh-CN" sz="2000" dirty="0">
              <a:latin typeface="Arial" panose="020B0604020202020204" pitchFamily="34" charset="0"/>
            </a:endParaRPr>
          </a:p>
          <a:p>
            <a:pPr indent="0" algn="just">
              <a:lnSpc>
                <a:spcPts val="3000"/>
              </a:lnSpc>
              <a:spcBef>
                <a:spcPts val="0"/>
              </a:spcBef>
              <a:spcAft>
                <a:spcPts val="0"/>
              </a:spcAft>
              <a:buNone/>
            </a:pPr>
            <a:r>
              <a:rPr lang="zh-CN" altLang="zh-CN" sz="2000" dirty="0">
                <a:latin typeface="Arial" panose="020B0604020202020204" pitchFamily="34" charset="0"/>
              </a:rPr>
              <a:t>小鸡</a:t>
            </a:r>
            <a:r>
              <a:rPr lang="en-US" altLang="zh-CN" sz="2000" dirty="0">
                <a:latin typeface="Arial" panose="020B0604020202020204" pitchFamily="34" charset="0"/>
              </a:rPr>
              <a:t>z/3</a:t>
            </a:r>
            <a:r>
              <a:rPr lang="zh-CN" altLang="zh-CN" sz="2000" dirty="0">
                <a:latin typeface="Arial" panose="020B0604020202020204" pitchFamily="34" charset="0"/>
              </a:rPr>
              <a:t>元。列出代数方程：</a:t>
            </a:r>
            <a:r>
              <a:rPr lang="en-US" altLang="zh-CN" sz="2000" dirty="0">
                <a:latin typeface="Arial" panose="020B0604020202020204" pitchFamily="34" charset="0"/>
              </a:rPr>
              <a:t>          	</a:t>
            </a:r>
            <a:r>
              <a:rPr lang="en-US" altLang="zh-CN" sz="2200" dirty="0" err="1">
                <a:latin typeface="Arial" panose="020B0604020202020204" pitchFamily="34" charset="0"/>
              </a:rPr>
              <a:t>x+y+z</a:t>
            </a:r>
            <a:r>
              <a:rPr lang="en-US" altLang="zh-CN" sz="2200" dirty="0">
                <a:latin typeface="Arial" panose="020B0604020202020204" pitchFamily="34" charset="0"/>
              </a:rPr>
              <a:t>=100 </a:t>
            </a:r>
            <a:r>
              <a:rPr lang="zh-CN" altLang="zh-CN" sz="2200" dirty="0">
                <a:latin typeface="Arial" panose="020B0604020202020204" pitchFamily="34" charset="0"/>
              </a:rPr>
              <a:t>只</a:t>
            </a:r>
            <a:endParaRPr lang="en-US" altLang="zh-CN" sz="2200" dirty="0">
              <a:latin typeface="Arial" panose="020B0604020202020204" pitchFamily="34" charset="0"/>
            </a:endParaRPr>
          </a:p>
          <a:p>
            <a:pPr indent="0" algn="just">
              <a:lnSpc>
                <a:spcPct val="150000"/>
              </a:lnSpc>
              <a:spcBef>
                <a:spcPts val="0"/>
              </a:spcBef>
              <a:spcAft>
                <a:spcPts val="0"/>
              </a:spcAft>
              <a:buNone/>
            </a:pPr>
            <a:r>
              <a:rPr lang="en-US" altLang="zh-CN" sz="2000" kern="1050" dirty="0">
                <a:latin typeface="Times New Roman" panose="02020603050405020304" pitchFamily="18" charset="0"/>
                <a:ea typeface="宋体" panose="02010600030101010101" pitchFamily="2" charset="-122"/>
              </a:rPr>
              <a:t>					</a:t>
            </a:r>
            <a:r>
              <a:rPr lang="en-US" altLang="zh-CN" sz="2200" dirty="0">
                <a:latin typeface="Arial" panose="020B0604020202020204" pitchFamily="34" charset="0"/>
              </a:rPr>
              <a:t>5x+3y+(1/3)z=100 </a:t>
            </a:r>
            <a:r>
              <a:rPr lang="zh-CN" altLang="zh-CN" sz="2200" dirty="0">
                <a:latin typeface="Arial" panose="020B0604020202020204" pitchFamily="34" charset="0"/>
              </a:rPr>
              <a:t>元</a:t>
            </a:r>
          </a:p>
          <a:p>
            <a:pPr indent="266700" algn="just">
              <a:lnSpc>
                <a:spcPts val="1575"/>
              </a:lnSpc>
              <a:spcAft>
                <a:spcPts val="0"/>
              </a:spcAft>
            </a:pPr>
            <a:endParaRPr lang="zh-CN" altLang="zh-CN" sz="1800" kern="1050" dirty="0">
              <a:effectLst/>
              <a:latin typeface="Times New Roman" panose="02020603050405020304" pitchFamily="18" charset="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104</a:t>
            </a:fld>
            <a:endParaRPr lang="en-US" altLang="zh-CN"/>
          </a:p>
        </p:txBody>
      </p:sp>
      <p:sp>
        <p:nvSpPr>
          <p:cNvPr id="9" name="Rectangle 5">
            <a:extLst>
              <a:ext uri="{FF2B5EF4-FFF2-40B4-BE49-F238E27FC236}">
                <a16:creationId xmlns:a16="http://schemas.microsoft.com/office/drawing/2014/main" xmlns="" id="{1E7FCD9F-4BBF-4E92-AC27-EAD7ECE2B016}"/>
              </a:ext>
            </a:extLst>
          </p:cNvPr>
          <p:cNvSpPr>
            <a:spLocks noChangeArrowheads="1"/>
          </p:cNvSpPr>
          <p:nvPr/>
        </p:nvSpPr>
        <p:spPr bwMode="auto">
          <a:xfrm>
            <a:off x="875420" y="4477336"/>
            <a:ext cx="1044116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2865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xmlns="" id="{872568FD-D577-4C18-93C7-2386939B34A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994515" y="3455596"/>
            <a:ext cx="5101485" cy="3180709"/>
          </a:xfrm>
          <a:prstGeom prst="rect">
            <a:avLst/>
          </a:prstGeom>
        </p:spPr>
      </p:pic>
      <p:sp>
        <p:nvSpPr>
          <p:cNvPr id="11" name="左大括号 10">
            <a:extLst>
              <a:ext uri="{FF2B5EF4-FFF2-40B4-BE49-F238E27FC236}">
                <a16:creationId xmlns:a16="http://schemas.microsoft.com/office/drawing/2014/main" xmlns="" id="{147537B3-5199-4376-9687-0BEDEA45D564}"/>
              </a:ext>
            </a:extLst>
          </p:cNvPr>
          <p:cNvSpPr/>
          <p:nvPr/>
        </p:nvSpPr>
        <p:spPr>
          <a:xfrm>
            <a:off x="4439816" y="2540908"/>
            <a:ext cx="288032" cy="672068"/>
          </a:xfrm>
          <a:prstGeom prst="leftBrace">
            <a:avLst>
              <a:gd name="adj1" fmla="val 35939"/>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xmlns="" id="{47FD52CF-455F-4B84-BDA5-E8788D71973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6386146" y="3455596"/>
            <a:ext cx="3886318" cy="3098151"/>
          </a:xfrm>
          <a:prstGeom prst="rect">
            <a:avLst/>
          </a:prstGeom>
        </p:spPr>
      </p:pic>
    </p:spTree>
    <p:extLst>
      <p:ext uri="{BB962C8B-B14F-4D97-AF65-F5344CB8AC3E}">
        <p14:creationId xmlns:p14="http://schemas.microsoft.com/office/powerpoint/2010/main" val="239225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Autofit/>
          </a:bodyPr>
          <a:lstStyle/>
          <a:p>
            <a:r>
              <a:rPr lang="zh-CN" altLang="zh-CN" sz="3200" dirty="0"/>
              <a:t>排序算法</a:t>
            </a:r>
          </a:p>
        </p:txBody>
      </p:sp>
      <p:sp>
        <p:nvSpPr>
          <p:cNvPr id="90115" name="Rectangle 3"/>
          <p:cNvSpPr>
            <a:spLocks noGrp="1" noChangeArrowheads="1"/>
          </p:cNvSpPr>
          <p:nvPr>
            <p:ph idx="1"/>
          </p:nvPr>
        </p:nvSpPr>
        <p:spPr>
          <a:xfrm>
            <a:off x="875420" y="1266574"/>
            <a:ext cx="10549172" cy="4898730"/>
          </a:xfrm>
        </p:spPr>
        <p:txBody>
          <a:bodyPr/>
          <a:lstStyle/>
          <a:p>
            <a:pPr>
              <a:lnSpc>
                <a:spcPct val="150000"/>
              </a:lnSpc>
              <a:spcBef>
                <a:spcPts val="0"/>
              </a:spcBef>
            </a:pPr>
            <a:r>
              <a:rPr lang="zh-CN" altLang="zh-CN" sz="3200" b="1" dirty="0">
                <a:solidFill>
                  <a:schemeClr val="tx1">
                    <a:lumMod val="60000"/>
                    <a:lumOff val="40000"/>
                  </a:schemeClr>
                </a:solidFill>
              </a:rPr>
              <a:t>排序</a:t>
            </a:r>
            <a:r>
              <a:rPr lang="zh-CN"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Arial" panose="020B0604020202020204" pitchFamily="34" charset="0"/>
              </a:rPr>
              <a:t>Sorting</a:t>
            </a:r>
            <a:r>
              <a:rPr lang="zh-CN" altLang="zh-CN" sz="2400" dirty="0">
                <a:latin typeface="Arial" panose="020B0604020202020204" pitchFamily="34" charset="0"/>
              </a:rPr>
              <a:t>）是对一组数据按照一定顺序递增或递减地排列。</a:t>
            </a:r>
            <a:endParaRPr lang="en-US" altLang="zh-CN" sz="2400" dirty="0">
              <a:latin typeface="Arial" panose="020B0604020202020204" pitchFamily="34" charset="0"/>
            </a:endParaRPr>
          </a:p>
          <a:p>
            <a:pPr marL="0" indent="0">
              <a:lnSpc>
                <a:spcPct val="150000"/>
              </a:lnSpc>
              <a:spcBef>
                <a:spcPts val="0"/>
              </a:spcBef>
              <a:buNone/>
            </a:pPr>
            <a:r>
              <a:rPr lang="zh-CN" altLang="zh-CN" sz="2200" dirty="0">
                <a:latin typeface="Arial" panose="020B0604020202020204" pitchFamily="34" charset="0"/>
              </a:rPr>
              <a:t>经典排序算法</a:t>
            </a:r>
            <a:r>
              <a:rPr lang="zh-CN" altLang="en-US" sz="2200" dirty="0">
                <a:latin typeface="Arial" panose="020B0604020202020204" pitchFamily="34" charset="0"/>
              </a:rPr>
              <a:t>：</a:t>
            </a:r>
            <a:r>
              <a:rPr lang="zh-CN" altLang="zh-CN" sz="2200" dirty="0">
                <a:latin typeface="Arial" panose="020B0604020202020204" pitchFamily="34" charset="0"/>
              </a:rPr>
              <a:t>选择排序、冒泡排序、插入排序、快速排序、堆排序、归并排序等等</a:t>
            </a:r>
            <a:endParaRPr lang="en-US" altLang="zh-CN" sz="2200" dirty="0">
              <a:latin typeface="Arial" panose="020B0604020202020204" pitchFamily="34" charset="0"/>
            </a:endParaRPr>
          </a:p>
          <a:p>
            <a:pPr marL="0" indent="0">
              <a:lnSpc>
                <a:spcPct val="150000"/>
              </a:lnSpc>
              <a:spcBef>
                <a:spcPts val="0"/>
              </a:spcBef>
              <a:buNone/>
            </a:pPr>
            <a:r>
              <a:rPr lang="zh-CN" altLang="en-US" sz="2400" dirty="0">
                <a:latin typeface="Arial" panose="020B0604020202020204" pitchFamily="34" charset="0"/>
              </a:rPr>
              <a:t>        介绍其中</a:t>
            </a:r>
            <a:r>
              <a:rPr lang="zh-CN" altLang="zh-CN" sz="2400" dirty="0">
                <a:latin typeface="Arial" panose="020B0604020202020204" pitchFamily="34" charset="0"/>
              </a:rPr>
              <a:t>两种排序算法</a:t>
            </a:r>
            <a:r>
              <a:rPr lang="zh-CN" altLang="en-US" sz="2400" dirty="0">
                <a:latin typeface="Arial" panose="020B0604020202020204" pitchFamily="34" charset="0"/>
              </a:rPr>
              <a:t>：</a:t>
            </a:r>
            <a:endParaRPr lang="en-US" altLang="zh-CN" sz="2400" dirty="0">
              <a:latin typeface="Arial" panose="020B0604020202020204" pitchFamily="34" charset="0"/>
            </a:endParaRPr>
          </a:p>
          <a:p>
            <a:pPr lvl="2">
              <a:lnSpc>
                <a:spcPct val="150000"/>
              </a:lnSpc>
              <a:spcBef>
                <a:spcPts val="0"/>
              </a:spcBef>
              <a:buFont typeface="Wingdings" panose="05000000000000000000" pitchFamily="2" charset="2"/>
              <a:buChar char="Ø"/>
            </a:pP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zh-CN" sz="3200" b="1" dirty="0">
                <a:latin typeface="Times New Roman" panose="02020603050405020304" pitchFamily="18" charset="0"/>
              </a:rPr>
              <a:t>选择排序</a:t>
            </a:r>
            <a:endParaRPr kumimoji="1" lang="en-US" altLang="zh-CN" sz="3200" b="1" dirty="0">
              <a:latin typeface="Times New Roman" panose="02020603050405020304" pitchFamily="18" charset="0"/>
            </a:endParaRPr>
          </a:p>
          <a:p>
            <a:pPr lvl="2">
              <a:lnSpc>
                <a:spcPct val="150000"/>
              </a:lnSpc>
              <a:spcBef>
                <a:spcPts val="0"/>
              </a:spcBef>
              <a:buFont typeface="Wingdings" panose="05000000000000000000" pitchFamily="2" charset="2"/>
              <a:buChar char="Ø"/>
            </a:pPr>
            <a:r>
              <a:rPr kumimoji="1" lang="en-US" altLang="zh-CN" sz="3200" b="1" dirty="0">
                <a:latin typeface="Times New Roman" panose="02020603050405020304" pitchFamily="18" charset="0"/>
              </a:rPr>
              <a:t> </a:t>
            </a:r>
            <a:r>
              <a:rPr kumimoji="1" lang="zh-CN" altLang="zh-CN" sz="3200" b="1" dirty="0">
                <a:latin typeface="Times New Roman" panose="02020603050405020304" pitchFamily="18" charset="0"/>
              </a:rPr>
              <a:t>冒泡排序</a:t>
            </a:r>
            <a:endParaRPr kumimoji="1" lang="en-US" altLang="zh-CN" sz="3200" b="1" dirty="0">
              <a:latin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105</a:t>
            </a:fld>
            <a:endParaRPr lang="en-US" altLang="zh-CN"/>
          </a:p>
        </p:txBody>
      </p:sp>
      <p:sp>
        <p:nvSpPr>
          <p:cNvPr id="9" name="Rectangle 5">
            <a:extLst>
              <a:ext uri="{FF2B5EF4-FFF2-40B4-BE49-F238E27FC236}">
                <a16:creationId xmlns:a16="http://schemas.microsoft.com/office/drawing/2014/main" xmlns="" id="{1E7FCD9F-4BBF-4E92-AC27-EAD7ECE2B016}"/>
              </a:ext>
            </a:extLst>
          </p:cNvPr>
          <p:cNvSpPr>
            <a:spLocks noChangeArrowheads="1"/>
          </p:cNvSpPr>
          <p:nvPr/>
        </p:nvSpPr>
        <p:spPr bwMode="auto">
          <a:xfrm>
            <a:off x="875420" y="4477336"/>
            <a:ext cx="1044116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2865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xmlns="" id="{33D544A0-C386-4CF1-A7F4-D21D6D5EA59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9976" y="3137686"/>
            <a:ext cx="3312368" cy="2849830"/>
          </a:xfrm>
          <a:prstGeom prst="rect">
            <a:avLst/>
          </a:prstGeom>
        </p:spPr>
      </p:pic>
    </p:spTree>
    <p:extLst>
      <p:ext uri="{BB962C8B-B14F-4D97-AF65-F5344CB8AC3E}">
        <p14:creationId xmlns:p14="http://schemas.microsoft.com/office/powerpoint/2010/main" val="10157371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Autofit/>
          </a:bodyPr>
          <a:lstStyle/>
          <a:p>
            <a:r>
              <a:rPr lang="zh-CN" altLang="zh-CN" sz="3200" dirty="0"/>
              <a:t>选择排序（</a:t>
            </a:r>
            <a:r>
              <a:rPr lang="en-US" altLang="zh-CN" sz="3200" dirty="0"/>
              <a:t>Selection Sort</a:t>
            </a:r>
            <a:r>
              <a:rPr lang="zh-CN" altLang="zh-CN" sz="3200" dirty="0"/>
              <a:t>）</a:t>
            </a:r>
          </a:p>
        </p:txBody>
      </p:sp>
      <p:sp>
        <p:nvSpPr>
          <p:cNvPr id="90115" name="Rectangle 3"/>
          <p:cNvSpPr>
            <a:spLocks noGrp="1" noChangeArrowheads="1"/>
          </p:cNvSpPr>
          <p:nvPr>
            <p:ph idx="1"/>
          </p:nvPr>
        </p:nvSpPr>
        <p:spPr>
          <a:xfrm>
            <a:off x="811436" y="980728"/>
            <a:ext cx="10901188" cy="4898730"/>
          </a:xfrm>
        </p:spPr>
        <p:txBody>
          <a:bodyPr/>
          <a:lstStyle/>
          <a:p>
            <a:pPr>
              <a:lnSpc>
                <a:spcPct val="150000"/>
              </a:lnSpc>
              <a:spcBef>
                <a:spcPts val="0"/>
              </a:spcBef>
            </a:pPr>
            <a:r>
              <a:rPr lang="zh-CN" altLang="zh-CN" sz="3200" b="1" dirty="0">
                <a:solidFill>
                  <a:schemeClr val="tx1">
                    <a:lumMod val="60000"/>
                    <a:lumOff val="40000"/>
                  </a:schemeClr>
                </a:solidFill>
              </a:rPr>
              <a:t>基本思想</a:t>
            </a:r>
            <a:r>
              <a:rPr lang="zh-CN" altLang="en-US" sz="2200" kern="100" dirty="0">
                <a:effectLst/>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zh-CN" altLang="en-US" sz="2200" dirty="0">
                <a:latin typeface="Arial" panose="020B0604020202020204" pitchFamily="34" charset="0"/>
                <a:sym typeface="Wingdings" panose="05000000000000000000" pitchFamily="2" charset="2"/>
              </a:rPr>
              <a:t>（</a:t>
            </a:r>
            <a:r>
              <a:rPr lang="zh-CN" altLang="zh-CN" sz="2200" dirty="0">
                <a:latin typeface="Arial" panose="020B0604020202020204" pitchFamily="34" charset="0"/>
              </a:rPr>
              <a:t>以升序</a:t>
            </a:r>
            <a:r>
              <a:rPr lang="zh-CN" altLang="en-US" sz="2200" dirty="0">
                <a:latin typeface="Arial" panose="020B0604020202020204" pitchFamily="34" charset="0"/>
              </a:rPr>
              <a:t>为例）所有</a:t>
            </a:r>
            <a:r>
              <a:rPr lang="zh-CN" altLang="zh-CN" sz="2200" dirty="0">
                <a:latin typeface="Arial" panose="020B0604020202020204" pitchFamily="34" charset="0"/>
              </a:rPr>
              <a:t>元素进行比较，</a:t>
            </a:r>
            <a:r>
              <a:rPr lang="zh-CN" altLang="en-US" sz="2200" dirty="0">
                <a:latin typeface="Arial" panose="020B0604020202020204" pitchFamily="34" charset="0"/>
              </a:rPr>
              <a:t>从中</a:t>
            </a:r>
            <a:r>
              <a:rPr lang="zh-CN" altLang="zh-CN" sz="2200" dirty="0">
                <a:latin typeface="Arial" panose="020B0604020202020204" pitchFamily="34" charset="0"/>
              </a:rPr>
              <a:t>选出最小元素与第</a:t>
            </a:r>
            <a:r>
              <a:rPr lang="en-US" altLang="zh-CN" sz="2200" dirty="0">
                <a:latin typeface="Arial" panose="020B0604020202020204" pitchFamily="34" charset="0"/>
              </a:rPr>
              <a:t>1</a:t>
            </a:r>
            <a:r>
              <a:rPr lang="zh-CN" altLang="zh-CN" sz="2200" dirty="0">
                <a:latin typeface="Arial" panose="020B0604020202020204" pitchFamily="34" charset="0"/>
              </a:rPr>
              <a:t>个元素交换位置；再从余</a:t>
            </a:r>
            <a:r>
              <a:rPr lang="zh-CN" altLang="en-US" sz="2200" dirty="0">
                <a:latin typeface="Arial" panose="020B0604020202020204" pitchFamily="34" charset="0"/>
              </a:rPr>
              <a:t>下</a:t>
            </a:r>
            <a:r>
              <a:rPr lang="en-US" altLang="zh-CN" sz="2200" dirty="0">
                <a:latin typeface="Arial" panose="020B0604020202020204" pitchFamily="34" charset="0"/>
              </a:rPr>
              <a:t>n-1</a:t>
            </a:r>
            <a:r>
              <a:rPr lang="zh-CN" altLang="zh-CN" sz="2200" dirty="0">
                <a:latin typeface="Arial" panose="020B0604020202020204" pitchFamily="34" charset="0"/>
              </a:rPr>
              <a:t>个</a:t>
            </a:r>
            <a:r>
              <a:rPr lang="zh-CN" altLang="en-US" sz="2200" dirty="0">
                <a:latin typeface="Arial" panose="020B0604020202020204" pitchFamily="34" charset="0"/>
              </a:rPr>
              <a:t>未排</a:t>
            </a:r>
            <a:r>
              <a:rPr lang="zh-CN" altLang="zh-CN" sz="2200" dirty="0">
                <a:latin typeface="Arial" panose="020B0604020202020204" pitchFamily="34" charset="0"/>
              </a:rPr>
              <a:t>元素中选出最小元素与第</a:t>
            </a:r>
            <a:r>
              <a:rPr lang="en-US" altLang="zh-CN" sz="2200" dirty="0">
                <a:latin typeface="Arial" panose="020B0604020202020204" pitchFamily="34" charset="0"/>
              </a:rPr>
              <a:t>2</a:t>
            </a:r>
            <a:r>
              <a:rPr lang="zh-CN" altLang="zh-CN" sz="2200" dirty="0">
                <a:latin typeface="Arial" panose="020B0604020202020204" pitchFamily="34" charset="0"/>
              </a:rPr>
              <a:t>个元素交换位置。以此类推，直至完成第</a:t>
            </a:r>
            <a:r>
              <a:rPr lang="en-US" altLang="zh-CN" sz="2200" dirty="0">
                <a:latin typeface="Arial" panose="020B0604020202020204" pitchFamily="34" charset="0"/>
              </a:rPr>
              <a:t>n-1</a:t>
            </a:r>
            <a:r>
              <a:rPr lang="zh-CN" altLang="zh-CN" sz="2200" dirty="0">
                <a:latin typeface="Arial" panose="020B0604020202020204" pitchFamily="34" charset="0"/>
              </a:rPr>
              <a:t>个位置元素选择（第</a:t>
            </a:r>
            <a:r>
              <a:rPr lang="en-US" altLang="zh-CN" sz="2200" dirty="0">
                <a:latin typeface="Arial" panose="020B0604020202020204" pitchFamily="34" charset="0"/>
              </a:rPr>
              <a:t>n</a:t>
            </a:r>
            <a:r>
              <a:rPr lang="zh-CN" altLang="zh-CN" sz="2200" dirty="0">
                <a:latin typeface="Arial" panose="020B0604020202020204" pitchFamily="34" charset="0"/>
              </a:rPr>
              <a:t>个位置就只剩唯一的最大元素），排序完成。</a:t>
            </a:r>
            <a:endParaRPr lang="en-US" altLang="zh-CN" sz="2200" dirty="0">
              <a:latin typeface="Arial" panose="020B0604020202020204" pitchFamily="34" charset="0"/>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106</a:t>
            </a:fld>
            <a:endParaRPr lang="en-US" altLang="zh-CN"/>
          </a:p>
        </p:txBody>
      </p:sp>
      <p:sp>
        <p:nvSpPr>
          <p:cNvPr id="9" name="Rectangle 5">
            <a:extLst>
              <a:ext uri="{FF2B5EF4-FFF2-40B4-BE49-F238E27FC236}">
                <a16:creationId xmlns:a16="http://schemas.microsoft.com/office/drawing/2014/main" xmlns="" id="{1E7FCD9F-4BBF-4E92-AC27-EAD7ECE2B016}"/>
              </a:ext>
            </a:extLst>
          </p:cNvPr>
          <p:cNvSpPr>
            <a:spLocks noChangeArrowheads="1"/>
          </p:cNvSpPr>
          <p:nvPr/>
        </p:nvSpPr>
        <p:spPr bwMode="auto">
          <a:xfrm>
            <a:off x="875420" y="4477336"/>
            <a:ext cx="1044116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2865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19462" name="Picture 6">
            <a:extLst>
              <a:ext uri="{FF2B5EF4-FFF2-40B4-BE49-F238E27FC236}">
                <a16:creationId xmlns:a16="http://schemas.microsoft.com/office/drawing/2014/main" xmlns="" id="{B892032E-5DEA-4E79-BC6C-98B8F006AE4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23" t="26711" r="2441"/>
          <a:stretch/>
        </p:blipFill>
        <p:spPr bwMode="auto">
          <a:xfrm>
            <a:off x="2495600" y="2904061"/>
            <a:ext cx="7198790" cy="3477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63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62"/>
                                        </p:tgtEl>
                                        <p:attrNameLst>
                                          <p:attrName>style.visibility</p:attrName>
                                        </p:attrNameLst>
                                      </p:cBhvr>
                                      <p:to>
                                        <p:strVal val="visible"/>
                                      </p:to>
                                    </p:set>
                                    <p:anim calcmode="lin" valueType="num">
                                      <p:cBhvr additive="base">
                                        <p:cTn id="7" dur="500" fill="hold"/>
                                        <p:tgtEl>
                                          <p:spTgt spid="19462"/>
                                        </p:tgtEl>
                                        <p:attrNameLst>
                                          <p:attrName>ppt_x</p:attrName>
                                        </p:attrNameLst>
                                      </p:cBhvr>
                                      <p:tavLst>
                                        <p:tav tm="0">
                                          <p:val>
                                            <p:strVal val="#ppt_x"/>
                                          </p:val>
                                        </p:tav>
                                        <p:tav tm="100000">
                                          <p:val>
                                            <p:strVal val="#ppt_x"/>
                                          </p:val>
                                        </p:tav>
                                      </p:tavLst>
                                    </p:anim>
                                    <p:anim calcmode="lin" valueType="num">
                                      <p:cBhvr additive="base">
                                        <p:cTn id="8"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Autofit/>
          </a:bodyPr>
          <a:lstStyle/>
          <a:p>
            <a:r>
              <a:rPr lang="zh-CN" altLang="zh-CN" sz="3200" dirty="0"/>
              <a:t>冒泡排序（</a:t>
            </a:r>
            <a:r>
              <a:rPr lang="en-US" altLang="zh-CN" sz="3200" dirty="0"/>
              <a:t>Bubble Sort</a:t>
            </a:r>
            <a:r>
              <a:rPr lang="zh-CN" altLang="zh-CN" sz="3200" dirty="0"/>
              <a:t>）</a:t>
            </a:r>
          </a:p>
        </p:txBody>
      </p:sp>
      <p:sp>
        <p:nvSpPr>
          <p:cNvPr id="90115" name="Rectangle 3"/>
          <p:cNvSpPr>
            <a:spLocks noGrp="1" noChangeArrowheads="1"/>
          </p:cNvSpPr>
          <p:nvPr>
            <p:ph idx="1"/>
          </p:nvPr>
        </p:nvSpPr>
        <p:spPr>
          <a:xfrm>
            <a:off x="742194" y="764704"/>
            <a:ext cx="10898422" cy="2664296"/>
          </a:xfrm>
        </p:spPr>
        <p:txBody>
          <a:bodyPr/>
          <a:lstStyle/>
          <a:p>
            <a:pPr>
              <a:lnSpc>
                <a:spcPct val="150000"/>
              </a:lnSpc>
              <a:spcBef>
                <a:spcPts val="0"/>
              </a:spcBef>
            </a:pPr>
            <a:r>
              <a:rPr lang="zh-CN" altLang="zh-CN" sz="3200" b="1" dirty="0">
                <a:solidFill>
                  <a:schemeClr val="tx1">
                    <a:lumMod val="60000"/>
                    <a:lumOff val="40000"/>
                  </a:schemeClr>
                </a:solidFill>
              </a:rPr>
              <a:t>基本思想</a:t>
            </a:r>
            <a:r>
              <a:rPr lang="zh-CN" altLang="zh-CN" sz="2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a:latin typeface="Arial" panose="020B0604020202020204" pitchFamily="34" charset="0"/>
                <a:sym typeface="Wingdings" panose="05000000000000000000" pitchFamily="2" charset="2"/>
              </a:rPr>
              <a:t>(</a:t>
            </a:r>
            <a:r>
              <a:rPr lang="zh-CN" altLang="zh-CN" sz="2200" dirty="0">
                <a:latin typeface="Arial" panose="020B0604020202020204" pitchFamily="34" charset="0"/>
              </a:rPr>
              <a:t>以升序</a:t>
            </a:r>
            <a:r>
              <a:rPr lang="zh-CN" altLang="en-US" sz="2200" dirty="0">
                <a:latin typeface="Arial" panose="020B0604020202020204" pitchFamily="34" charset="0"/>
              </a:rPr>
              <a:t>为例</a:t>
            </a:r>
            <a:r>
              <a:rPr lang="en-US" altLang="zh-CN" sz="2200" dirty="0">
                <a:latin typeface="Arial" panose="020B0604020202020204" pitchFamily="34" charset="0"/>
              </a:rPr>
              <a:t>) </a:t>
            </a:r>
            <a:r>
              <a:rPr lang="zh-CN" altLang="zh-CN" sz="2200" dirty="0">
                <a:latin typeface="Arial" panose="020B0604020202020204" pitchFamily="34" charset="0"/>
              </a:rPr>
              <a:t>将相邻的第</a:t>
            </a:r>
            <a:r>
              <a:rPr lang="en-US" altLang="zh-CN" sz="2200" dirty="0">
                <a:latin typeface="Arial" panose="020B0604020202020204" pitchFamily="34" charset="0"/>
              </a:rPr>
              <a:t>1</a:t>
            </a:r>
            <a:r>
              <a:rPr lang="zh-CN" altLang="en-US" sz="2200" dirty="0">
                <a:latin typeface="Arial" panose="020B0604020202020204" pitchFamily="34" charset="0"/>
              </a:rPr>
              <a:t>、</a:t>
            </a:r>
            <a:r>
              <a:rPr lang="zh-CN" altLang="zh-CN" sz="2200" dirty="0">
                <a:latin typeface="Arial" panose="020B0604020202020204" pitchFamily="34" charset="0"/>
              </a:rPr>
              <a:t>第</a:t>
            </a:r>
            <a:r>
              <a:rPr lang="en-US" altLang="zh-CN" sz="2200" dirty="0">
                <a:latin typeface="Arial" panose="020B0604020202020204" pitchFamily="34" charset="0"/>
              </a:rPr>
              <a:t>2</a:t>
            </a:r>
            <a:r>
              <a:rPr lang="zh-CN" altLang="zh-CN" sz="2200" dirty="0">
                <a:latin typeface="Arial" panose="020B0604020202020204" pitchFamily="34" charset="0"/>
              </a:rPr>
              <a:t>个元素进行比较，如果逆序就交换位置</a:t>
            </a:r>
            <a:r>
              <a:rPr lang="zh-CN" altLang="en-US" sz="2200" dirty="0">
                <a:latin typeface="Arial" panose="020B0604020202020204" pitchFamily="34" charset="0"/>
              </a:rPr>
              <a:t>。</a:t>
            </a:r>
            <a:r>
              <a:rPr lang="zh-CN" altLang="zh-CN" sz="2200" dirty="0">
                <a:latin typeface="Arial" panose="020B0604020202020204" pitchFamily="34" charset="0"/>
              </a:rPr>
              <a:t>再将第</a:t>
            </a:r>
            <a:r>
              <a:rPr lang="en-US" altLang="zh-CN" sz="2200" dirty="0">
                <a:latin typeface="Arial" panose="020B0604020202020204" pitchFamily="34" charset="0"/>
              </a:rPr>
              <a:t>2</a:t>
            </a:r>
            <a:r>
              <a:rPr lang="zh-CN" altLang="en-US" sz="2200" dirty="0">
                <a:latin typeface="Arial" panose="020B0604020202020204" pitchFamily="34" charset="0"/>
              </a:rPr>
              <a:t>、</a:t>
            </a:r>
            <a:r>
              <a:rPr lang="zh-CN" altLang="zh-CN" sz="2200" dirty="0">
                <a:latin typeface="Arial" panose="020B0604020202020204" pitchFamily="34" charset="0"/>
              </a:rPr>
              <a:t>第</a:t>
            </a:r>
            <a:r>
              <a:rPr lang="en-US" altLang="zh-CN" sz="2200" dirty="0">
                <a:latin typeface="Arial" panose="020B0604020202020204" pitchFamily="34" charset="0"/>
              </a:rPr>
              <a:t>3</a:t>
            </a:r>
            <a:r>
              <a:rPr lang="zh-CN" altLang="zh-CN" sz="2200" dirty="0">
                <a:latin typeface="Arial" panose="020B0604020202020204" pitchFamily="34" charset="0"/>
              </a:rPr>
              <a:t>个元素</a:t>
            </a:r>
            <a:r>
              <a:rPr lang="zh-CN" altLang="en-US" sz="2200" dirty="0">
                <a:latin typeface="Arial" panose="020B0604020202020204" pitchFamily="34" charset="0"/>
              </a:rPr>
              <a:t>作同样</a:t>
            </a:r>
            <a:r>
              <a:rPr lang="zh-CN" altLang="zh-CN" sz="2200" dirty="0">
                <a:latin typeface="Arial" panose="020B0604020202020204" pitchFamily="34" charset="0"/>
              </a:rPr>
              <a:t>比较，直至完成第</a:t>
            </a:r>
            <a:r>
              <a:rPr lang="en-US" altLang="zh-CN" sz="2200" dirty="0">
                <a:latin typeface="Arial" panose="020B0604020202020204" pitchFamily="34" charset="0"/>
              </a:rPr>
              <a:t>n-1</a:t>
            </a:r>
            <a:r>
              <a:rPr lang="zh-CN" altLang="en-US" sz="2200" dirty="0">
                <a:latin typeface="Arial" panose="020B0604020202020204" pitchFamily="34" charset="0"/>
              </a:rPr>
              <a:t>、</a:t>
            </a:r>
            <a:r>
              <a:rPr lang="zh-CN" altLang="zh-CN" sz="2200" dirty="0">
                <a:latin typeface="Arial" panose="020B0604020202020204" pitchFamily="34" charset="0"/>
              </a:rPr>
              <a:t>第</a:t>
            </a:r>
            <a:r>
              <a:rPr lang="en-US" altLang="zh-CN" sz="2200" dirty="0">
                <a:latin typeface="Arial" panose="020B0604020202020204" pitchFamily="34" charset="0"/>
              </a:rPr>
              <a:t>n</a:t>
            </a:r>
            <a:r>
              <a:rPr lang="zh-CN" altLang="zh-CN" sz="2200" dirty="0">
                <a:latin typeface="Arial" panose="020B0604020202020204" pitchFamily="34" charset="0"/>
              </a:rPr>
              <a:t>个元素的比较，在最后的元素就是最大</a:t>
            </a:r>
            <a:r>
              <a:rPr lang="zh-CN" altLang="en-US" sz="2200" dirty="0">
                <a:latin typeface="Arial" panose="020B0604020202020204" pitchFamily="34" charset="0"/>
              </a:rPr>
              <a:t>数</a:t>
            </a:r>
            <a:r>
              <a:rPr lang="zh-CN" altLang="zh-CN" sz="2200" dirty="0">
                <a:latin typeface="Arial" panose="020B0604020202020204" pitchFamily="34" charset="0"/>
              </a:rPr>
              <a:t>。依次类推，再对前面</a:t>
            </a:r>
            <a:r>
              <a:rPr lang="en-US" altLang="zh-CN" sz="2200" dirty="0">
                <a:latin typeface="Arial" panose="020B0604020202020204" pitchFamily="34" charset="0"/>
              </a:rPr>
              <a:t>n-1</a:t>
            </a:r>
            <a:r>
              <a:rPr lang="zh-CN" altLang="zh-CN" sz="2200" dirty="0">
                <a:latin typeface="Arial" panose="020B0604020202020204" pitchFamily="34" charset="0"/>
              </a:rPr>
              <a:t>个元素重复以上步骤，直至整个序列有序为止。</a:t>
            </a:r>
            <a:endParaRPr lang="en-US" altLang="zh-CN" sz="2200" dirty="0">
              <a:latin typeface="Arial" panose="020B0604020202020204" pitchFamily="34" charset="0"/>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107</a:t>
            </a:fld>
            <a:endParaRPr lang="en-US" altLang="zh-CN"/>
          </a:p>
        </p:txBody>
      </p:sp>
      <p:sp>
        <p:nvSpPr>
          <p:cNvPr id="9" name="Rectangle 5">
            <a:extLst>
              <a:ext uri="{FF2B5EF4-FFF2-40B4-BE49-F238E27FC236}">
                <a16:creationId xmlns:a16="http://schemas.microsoft.com/office/drawing/2014/main" xmlns="" id="{1E7FCD9F-4BBF-4E92-AC27-EAD7ECE2B016}"/>
              </a:ext>
            </a:extLst>
          </p:cNvPr>
          <p:cNvSpPr>
            <a:spLocks noChangeArrowheads="1"/>
          </p:cNvSpPr>
          <p:nvPr/>
        </p:nvSpPr>
        <p:spPr bwMode="auto">
          <a:xfrm>
            <a:off x="875420" y="4477336"/>
            <a:ext cx="1044116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2865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xmlns="" id="{56B4719D-E4AA-4667-B59F-DA7ACA219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437" y="2710908"/>
            <a:ext cx="7732003" cy="3621318"/>
          </a:xfrm>
          <a:prstGeom prst="rect">
            <a:avLst/>
          </a:prstGeom>
        </p:spPr>
      </p:pic>
    </p:spTree>
    <p:extLst>
      <p:ext uri="{BB962C8B-B14F-4D97-AF65-F5344CB8AC3E}">
        <p14:creationId xmlns:p14="http://schemas.microsoft.com/office/powerpoint/2010/main" val="372903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Autofit/>
          </a:bodyPr>
          <a:lstStyle/>
          <a:p>
            <a:r>
              <a:rPr lang="zh-CN" altLang="zh-CN" sz="3200" dirty="0"/>
              <a:t>查找算法</a:t>
            </a:r>
          </a:p>
        </p:txBody>
      </p:sp>
      <p:sp>
        <p:nvSpPr>
          <p:cNvPr id="90115" name="Rectangle 3"/>
          <p:cNvSpPr>
            <a:spLocks noGrp="1" noChangeArrowheads="1"/>
          </p:cNvSpPr>
          <p:nvPr>
            <p:ph idx="1"/>
          </p:nvPr>
        </p:nvSpPr>
        <p:spPr>
          <a:xfrm>
            <a:off x="875419" y="1266574"/>
            <a:ext cx="10949445" cy="4898730"/>
          </a:xfrm>
        </p:spPr>
        <p:txBody>
          <a:bodyPr/>
          <a:lstStyle/>
          <a:p>
            <a:pPr>
              <a:lnSpc>
                <a:spcPct val="150000"/>
              </a:lnSpc>
              <a:spcBef>
                <a:spcPts val="0"/>
              </a:spcBef>
            </a:pPr>
            <a:r>
              <a:rPr lang="zh-CN" altLang="zh-CN" sz="3200" b="1" dirty="0">
                <a:solidFill>
                  <a:schemeClr val="tx1">
                    <a:lumMod val="60000"/>
                    <a:lumOff val="40000"/>
                  </a:schemeClr>
                </a:solidFill>
              </a:rPr>
              <a:t>查找</a:t>
            </a:r>
            <a:r>
              <a:rPr lang="zh-CN" altLang="zh-CN" sz="2400" dirty="0">
                <a:latin typeface="Arial" panose="020B0604020202020204" pitchFamily="34" charset="0"/>
              </a:rPr>
              <a:t>（</a:t>
            </a:r>
            <a:r>
              <a:rPr lang="en-US" altLang="zh-CN" sz="2400" dirty="0">
                <a:latin typeface="Arial" panose="020B0604020202020204" pitchFamily="34" charset="0"/>
              </a:rPr>
              <a:t>Searching</a:t>
            </a:r>
            <a:r>
              <a:rPr lang="zh-CN" altLang="zh-CN" sz="2400" dirty="0">
                <a:latin typeface="Arial" panose="020B0604020202020204" pitchFamily="34" charset="0"/>
              </a:rPr>
              <a:t>）</a:t>
            </a:r>
            <a:r>
              <a:rPr lang="zh-CN" altLang="en-US" sz="2400" dirty="0">
                <a:latin typeface="Arial" panose="020B0604020202020204" pitchFamily="34" charset="0"/>
              </a:rPr>
              <a:t>：</a:t>
            </a:r>
            <a:r>
              <a:rPr lang="zh-CN" altLang="zh-CN" sz="2400" dirty="0">
                <a:latin typeface="Arial" panose="020B0604020202020204" pitchFamily="34" charset="0"/>
              </a:rPr>
              <a:t>在大量数据中寻找一个特定的数据元素</a:t>
            </a:r>
            <a:endParaRPr lang="en-US" altLang="zh-CN" sz="2400" dirty="0">
              <a:latin typeface="Arial" panose="020B0604020202020204" pitchFamily="34" charset="0"/>
            </a:endParaRPr>
          </a:p>
          <a:p>
            <a:pPr indent="0" algn="just">
              <a:lnSpc>
                <a:spcPct val="150000"/>
              </a:lnSpc>
              <a:spcAft>
                <a:spcPts val="0"/>
              </a:spcAft>
              <a:buNone/>
            </a:pPr>
            <a:r>
              <a:rPr lang="zh-CN" altLang="zh-CN" sz="2200" dirty="0">
                <a:latin typeface="Arial" panose="020B0604020202020204" pitchFamily="34" charset="0"/>
              </a:rPr>
              <a:t>查找算法有</a:t>
            </a:r>
            <a:r>
              <a:rPr lang="zh-CN" altLang="en-US" sz="2200" dirty="0">
                <a:latin typeface="Arial" panose="020B0604020202020204" pitchFamily="34" charset="0"/>
              </a:rPr>
              <a:t>多种：</a:t>
            </a:r>
            <a:r>
              <a:rPr lang="zh-CN" altLang="zh-CN" sz="2200" dirty="0">
                <a:latin typeface="Arial" panose="020B0604020202020204" pitchFamily="34" charset="0"/>
              </a:rPr>
              <a:t>顺序查找、折半查找、分块查找、哈希表查找</a:t>
            </a:r>
            <a:r>
              <a:rPr lang="zh-CN" altLang="en-US" sz="2200" dirty="0">
                <a:latin typeface="Arial" panose="020B0604020202020204" pitchFamily="34" charset="0"/>
              </a:rPr>
              <a:t>、插值查找</a:t>
            </a:r>
            <a:r>
              <a:rPr lang="zh-CN" altLang="zh-CN" sz="2200" dirty="0">
                <a:latin typeface="Arial" panose="020B0604020202020204" pitchFamily="34" charset="0"/>
              </a:rPr>
              <a:t>等</a:t>
            </a:r>
            <a:endParaRPr lang="en-US" altLang="zh-CN" sz="2200" dirty="0">
              <a:latin typeface="Arial" panose="020B0604020202020204" pitchFamily="34" charset="0"/>
            </a:endParaRPr>
          </a:p>
          <a:p>
            <a:pPr indent="0" algn="just">
              <a:lnSpc>
                <a:spcPct val="150000"/>
              </a:lnSpc>
              <a:spcAft>
                <a:spcPts val="0"/>
              </a:spcAft>
              <a:buNone/>
            </a:pPr>
            <a:r>
              <a:rPr lang="zh-CN" altLang="en-US" sz="2400" dirty="0">
                <a:latin typeface="Arial" panose="020B0604020202020204" pitchFamily="34" charset="0"/>
              </a:rPr>
              <a:t>介绍其中</a:t>
            </a:r>
            <a:r>
              <a:rPr lang="zh-CN" altLang="zh-CN" sz="2400" dirty="0">
                <a:latin typeface="Arial" panose="020B0604020202020204" pitchFamily="34" charset="0"/>
              </a:rPr>
              <a:t>两种</a:t>
            </a:r>
            <a:r>
              <a:rPr lang="zh-CN" altLang="en-US" sz="2400" dirty="0">
                <a:latin typeface="Arial" panose="020B0604020202020204" pitchFamily="34" charset="0"/>
              </a:rPr>
              <a:t>：</a:t>
            </a:r>
            <a:endParaRPr lang="en-US" altLang="zh-CN" sz="2400" dirty="0">
              <a:latin typeface="Arial" panose="020B0604020202020204" pitchFamily="34" charset="0"/>
            </a:endParaRPr>
          </a:p>
          <a:p>
            <a:pPr marL="1485900" lvl="2" indent="-342900" algn="just">
              <a:lnSpc>
                <a:spcPct val="150000"/>
              </a:lnSpc>
              <a:spcAft>
                <a:spcPts val="0"/>
              </a:spcAft>
              <a:buFont typeface="Wingdings" panose="05000000000000000000" pitchFamily="2" charset="2"/>
              <a:buChar char="Ø"/>
            </a:pPr>
            <a:r>
              <a:rPr kumimoji="1" lang="zh-CN" altLang="zh-CN" sz="3200" b="1" dirty="0">
                <a:latin typeface="Times New Roman" panose="02020603050405020304" pitchFamily="18" charset="0"/>
              </a:rPr>
              <a:t>顺序查找</a:t>
            </a:r>
            <a:endParaRPr kumimoji="1" lang="en-US" altLang="zh-CN" sz="3200" b="1" dirty="0">
              <a:latin typeface="Times New Roman" panose="02020603050405020304" pitchFamily="18" charset="0"/>
            </a:endParaRPr>
          </a:p>
          <a:p>
            <a:pPr marL="1485900" lvl="2" indent="-342900" algn="just">
              <a:lnSpc>
                <a:spcPct val="150000"/>
              </a:lnSpc>
              <a:spcAft>
                <a:spcPts val="0"/>
              </a:spcAft>
              <a:buFont typeface="Wingdings" panose="05000000000000000000" pitchFamily="2" charset="2"/>
              <a:buChar char="Ø"/>
            </a:pPr>
            <a:r>
              <a:rPr kumimoji="1" lang="zh-CN" altLang="zh-CN" sz="3200" b="1" dirty="0">
                <a:latin typeface="Times New Roman" panose="02020603050405020304" pitchFamily="18" charset="0"/>
              </a:rPr>
              <a:t>折半查找</a:t>
            </a:r>
          </a:p>
          <a:p>
            <a:pPr marL="914400" lvl="2" indent="0">
              <a:lnSpc>
                <a:spcPct val="150000"/>
              </a:lnSpc>
              <a:spcBef>
                <a:spcPts val="0"/>
              </a:spcBef>
              <a:buNone/>
            </a:pP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108</a:t>
            </a:fld>
            <a:endParaRPr lang="en-US" altLang="zh-CN"/>
          </a:p>
        </p:txBody>
      </p:sp>
      <p:sp>
        <p:nvSpPr>
          <p:cNvPr id="9" name="Rectangle 5">
            <a:extLst>
              <a:ext uri="{FF2B5EF4-FFF2-40B4-BE49-F238E27FC236}">
                <a16:creationId xmlns:a16="http://schemas.microsoft.com/office/drawing/2014/main" xmlns="" id="{1E7FCD9F-4BBF-4E92-AC27-EAD7ECE2B016}"/>
              </a:ext>
            </a:extLst>
          </p:cNvPr>
          <p:cNvSpPr>
            <a:spLocks noChangeArrowheads="1"/>
          </p:cNvSpPr>
          <p:nvPr/>
        </p:nvSpPr>
        <p:spPr bwMode="auto">
          <a:xfrm>
            <a:off x="875420" y="4477336"/>
            <a:ext cx="1044116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2865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11" name="图片 10">
            <a:extLst>
              <a:ext uri="{FF2B5EF4-FFF2-40B4-BE49-F238E27FC236}">
                <a16:creationId xmlns:a16="http://schemas.microsoft.com/office/drawing/2014/main" xmlns="" id="{B00D2DBD-F3F9-4233-97C0-7481F37E5702}"/>
              </a:ext>
            </a:extLst>
          </p:cNvPr>
          <p:cNvPicPr>
            <a:picLocks noChangeAspect="1"/>
          </p:cNvPicPr>
          <p:nvPr/>
        </p:nvPicPr>
        <p:blipFill>
          <a:blip r:embed="rId2">
            <a:clrChange>
              <a:clrFrom>
                <a:srgbClr val="D5D5D5"/>
              </a:clrFrom>
              <a:clrTo>
                <a:srgbClr val="D5D5D5">
                  <a:alpha val="0"/>
                </a:srgbClr>
              </a:clrTo>
            </a:clrChange>
            <a:extLst>
              <a:ext uri="{28A0092B-C50C-407E-A947-70E740481C1C}">
                <a14:useLocalDpi xmlns:a14="http://schemas.microsoft.com/office/drawing/2010/main" val="0"/>
              </a:ext>
            </a:extLst>
          </a:blip>
          <a:stretch>
            <a:fillRect/>
          </a:stretch>
        </p:blipFill>
        <p:spPr>
          <a:xfrm>
            <a:off x="5233737" y="4149081"/>
            <a:ext cx="4174021" cy="15524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图片 3">
            <a:extLst>
              <a:ext uri="{FF2B5EF4-FFF2-40B4-BE49-F238E27FC236}">
                <a16:creationId xmlns:a16="http://schemas.microsoft.com/office/drawing/2014/main" xmlns="" id="{7678EA4C-B00B-4CC6-9FAF-5970EF3E34F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12224" y="3233243"/>
            <a:ext cx="1152128" cy="9653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959365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Autofit/>
          </a:bodyPr>
          <a:lstStyle/>
          <a:p>
            <a:r>
              <a:rPr lang="zh-CN" altLang="zh-CN" sz="3200" dirty="0"/>
              <a:t>顺序查找（</a:t>
            </a:r>
            <a:r>
              <a:rPr lang="en-US" altLang="zh-CN" sz="3200" dirty="0"/>
              <a:t>Sequential Search</a:t>
            </a:r>
            <a:r>
              <a:rPr lang="zh-CN" altLang="zh-CN" sz="3200" dirty="0"/>
              <a:t>）</a:t>
            </a:r>
          </a:p>
        </p:txBody>
      </p:sp>
      <p:sp>
        <p:nvSpPr>
          <p:cNvPr id="90115" name="Rectangle 3"/>
          <p:cNvSpPr>
            <a:spLocks noGrp="1" noChangeArrowheads="1"/>
          </p:cNvSpPr>
          <p:nvPr>
            <p:ph idx="1"/>
          </p:nvPr>
        </p:nvSpPr>
        <p:spPr>
          <a:xfrm>
            <a:off x="479377" y="1266574"/>
            <a:ext cx="6624735" cy="4898730"/>
          </a:xfrm>
        </p:spPr>
        <p:txBody>
          <a:bodyPr/>
          <a:lstStyle/>
          <a:p>
            <a:pPr>
              <a:lnSpc>
                <a:spcPct val="150000"/>
              </a:lnSpc>
              <a:spcBef>
                <a:spcPts val="0"/>
              </a:spcBef>
            </a:pPr>
            <a:r>
              <a:rPr kumimoji="1" lang="zh-CN" altLang="zh-CN" sz="3200" b="1" dirty="0">
                <a:latin typeface="Times New Roman" panose="02020603050405020304" pitchFamily="18" charset="0"/>
              </a:rPr>
              <a:t>顺序查找</a:t>
            </a:r>
            <a:r>
              <a:rPr lang="zh-CN" altLang="en-US" sz="2200" b="1" kern="1050" dirty="0">
                <a:latin typeface="Times New Roman" panose="02020603050405020304" pitchFamily="18" charset="0"/>
                <a:ea typeface="宋体" panose="02010600030101010101" pitchFamily="2" charset="-122"/>
              </a:rPr>
              <a:t>，</a:t>
            </a:r>
            <a:r>
              <a:rPr lang="zh-CN" altLang="zh-CN" sz="2400" dirty="0">
                <a:latin typeface="Arial" panose="020B0604020202020204" pitchFamily="34" charset="0"/>
              </a:rPr>
              <a:t>又称线性查找，属于无序查找</a:t>
            </a:r>
            <a:endParaRPr lang="en-US" altLang="zh-CN" sz="24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zh-CN" sz="3200" b="1" dirty="0">
                <a:solidFill>
                  <a:schemeClr val="tx1">
                    <a:lumMod val="60000"/>
                    <a:lumOff val="40000"/>
                  </a:schemeClr>
                </a:solidFill>
              </a:rPr>
              <a:t>基本思路</a:t>
            </a:r>
            <a:r>
              <a:rPr lang="zh-CN" altLang="zh-CN" sz="2200" kern="1050" dirty="0">
                <a:latin typeface="Times New Roman" panose="02020603050405020304" pitchFamily="18" charset="0"/>
                <a:ea typeface="宋体" panose="02010600030101010101" pitchFamily="2" charset="-122"/>
              </a:rPr>
              <a:t>：</a:t>
            </a:r>
            <a:r>
              <a:rPr lang="zh-CN" altLang="zh-CN" sz="2400" dirty="0">
                <a:latin typeface="Arial" panose="020B0604020202020204" pitchFamily="34" charset="0"/>
              </a:rPr>
              <a:t>从数列第</a:t>
            </a:r>
            <a:r>
              <a:rPr lang="en-US" altLang="zh-CN" sz="2400" dirty="0">
                <a:latin typeface="Arial" panose="020B0604020202020204" pitchFamily="34" charset="0"/>
              </a:rPr>
              <a:t>1</a:t>
            </a:r>
            <a:r>
              <a:rPr lang="zh-CN" altLang="zh-CN" sz="2400" dirty="0">
                <a:latin typeface="Arial" panose="020B0604020202020204" pitchFamily="34" charset="0"/>
              </a:rPr>
              <a:t>个元素开始逐个与需要查找元素进行比较，直到找到目标元素，或直到最后都没有出现目标元素</a:t>
            </a:r>
            <a:r>
              <a:rPr lang="zh-CN" altLang="en-US" sz="2400" dirty="0">
                <a:latin typeface="Arial" panose="020B0604020202020204" pitchFamily="34" charset="0"/>
              </a:rPr>
              <a:t>。</a:t>
            </a:r>
            <a:endParaRPr lang="en-US" altLang="zh-CN" sz="2400" dirty="0">
              <a:latin typeface="Arial" panose="020B0604020202020204" pitchFamily="34" charset="0"/>
            </a:endParaRPr>
          </a:p>
          <a:p>
            <a:pPr marL="0" indent="0">
              <a:lnSpc>
                <a:spcPct val="150000"/>
              </a:lnSpc>
              <a:spcBef>
                <a:spcPts val="1200"/>
              </a:spcBef>
              <a:buNone/>
            </a:pPr>
            <a:r>
              <a:rPr lang="zh-CN" altLang="en-US" sz="22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latin typeface="Arial" panose="020B0604020202020204" pitchFamily="34" charset="0"/>
              </a:rPr>
              <a:t>例如：</a:t>
            </a:r>
            <a:r>
              <a:rPr lang="zh-CN" altLang="zh-CN" sz="2200" dirty="0">
                <a:latin typeface="Arial" panose="020B0604020202020204" pitchFamily="34" charset="0"/>
              </a:rPr>
              <a:t>假设一数组</a:t>
            </a:r>
            <a:r>
              <a:rPr lang="en-US" altLang="zh-CN" sz="2200" dirty="0">
                <a:latin typeface="Arial" panose="020B0604020202020204" pitchFamily="34" charset="0"/>
              </a:rPr>
              <a:t>a</a:t>
            </a:r>
            <a:r>
              <a:rPr lang="zh-CN" altLang="zh-CN" sz="2200" dirty="0">
                <a:latin typeface="Arial" panose="020B0604020202020204" pitchFamily="34" charset="0"/>
              </a:rPr>
              <a:t>，各元素存放数组</a:t>
            </a:r>
            <a:r>
              <a:rPr lang="en-US" altLang="zh-CN" sz="2200" dirty="0">
                <a:latin typeface="Arial" panose="020B0604020202020204" pitchFamily="34" charset="0"/>
              </a:rPr>
              <a:t>a[1]</a:t>
            </a:r>
            <a:r>
              <a:rPr lang="zh-CN" altLang="zh-CN" sz="2200" dirty="0">
                <a:latin typeface="Arial" panose="020B0604020202020204" pitchFamily="34" charset="0"/>
              </a:rPr>
              <a:t>，</a:t>
            </a:r>
            <a:r>
              <a:rPr lang="en-US" altLang="zh-CN" sz="2200" dirty="0">
                <a:latin typeface="Arial" panose="020B0604020202020204" pitchFamily="34" charset="0"/>
              </a:rPr>
              <a:t>a[2]</a:t>
            </a:r>
            <a:r>
              <a:rPr lang="zh-CN" altLang="zh-CN" sz="2200" dirty="0">
                <a:latin typeface="Arial" panose="020B0604020202020204" pitchFamily="34" charset="0"/>
              </a:rPr>
              <a:t>，</a:t>
            </a:r>
            <a:r>
              <a:rPr lang="en-US" altLang="zh-CN" sz="2200" dirty="0">
                <a:latin typeface="Arial" panose="020B0604020202020204" pitchFamily="34" charset="0"/>
              </a:rPr>
              <a:t>a[3]</a:t>
            </a:r>
            <a:r>
              <a:rPr lang="zh-CN" altLang="zh-CN" sz="2200" dirty="0">
                <a:latin typeface="Arial" panose="020B0604020202020204" pitchFamily="34" charset="0"/>
              </a:rPr>
              <a:t>，…</a:t>
            </a:r>
            <a:r>
              <a:rPr lang="en-US" altLang="zh-CN" sz="2200" dirty="0">
                <a:latin typeface="Arial" panose="020B0604020202020204" pitchFamily="34" charset="0"/>
              </a:rPr>
              <a:t>a[n]</a:t>
            </a:r>
            <a:r>
              <a:rPr lang="zh-CN" altLang="zh-CN" sz="2200" dirty="0">
                <a:latin typeface="Arial" panose="020B0604020202020204" pitchFamily="34" charset="0"/>
              </a:rPr>
              <a:t>中，要从中查找关键字为</a:t>
            </a:r>
            <a:r>
              <a:rPr lang="en-US" altLang="zh-CN" sz="2200" dirty="0">
                <a:latin typeface="Arial" panose="020B0604020202020204" pitchFamily="34" charset="0"/>
              </a:rPr>
              <a:t>key</a:t>
            </a:r>
            <a:r>
              <a:rPr lang="zh-CN" altLang="zh-CN" sz="2200" dirty="0">
                <a:latin typeface="Arial" panose="020B0604020202020204" pitchFamily="34" charset="0"/>
              </a:rPr>
              <a:t>的元素。</a:t>
            </a:r>
            <a:endParaRPr lang="en-US" altLang="zh-CN" sz="2200" dirty="0">
              <a:latin typeface="Arial" panose="020B0604020202020204" pitchFamily="34" charset="0"/>
            </a:endParaRPr>
          </a:p>
          <a:p>
            <a:pPr marL="0" indent="0">
              <a:lnSpc>
                <a:spcPct val="150000"/>
              </a:lnSpc>
              <a:spcBef>
                <a:spcPts val="0"/>
              </a:spcBef>
              <a:buNone/>
            </a:pPr>
            <a:r>
              <a:rPr lang="en-US" altLang="zh-CN" sz="22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200" dirty="0">
                <a:latin typeface="Arial" panose="020B0604020202020204" pitchFamily="34" charset="0"/>
              </a:rPr>
              <a:t>算法</a:t>
            </a:r>
            <a:r>
              <a:rPr lang="zh-CN" altLang="en-US" sz="2200" dirty="0">
                <a:latin typeface="Arial" panose="020B0604020202020204" pitchFamily="34" charset="0"/>
              </a:rPr>
              <a:t>伪代码：</a:t>
            </a:r>
            <a:endParaRPr lang="en-US" altLang="zh-CN" sz="2200" dirty="0">
              <a:latin typeface="Arial" panose="020B0604020202020204" pitchFamily="34" charset="0"/>
            </a:endParaRPr>
          </a:p>
          <a:p>
            <a:pPr marL="914400" lvl="2" indent="0">
              <a:lnSpc>
                <a:spcPct val="150000"/>
              </a:lnSpc>
              <a:spcBef>
                <a:spcPts val="0"/>
              </a:spcBef>
              <a:buNone/>
            </a:pP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109</a:t>
            </a:fld>
            <a:endParaRPr lang="en-US" altLang="zh-CN"/>
          </a:p>
        </p:txBody>
      </p:sp>
      <p:pic>
        <p:nvPicPr>
          <p:cNvPr id="5" name="图片 4">
            <a:extLst>
              <a:ext uri="{FF2B5EF4-FFF2-40B4-BE49-F238E27FC236}">
                <a16:creationId xmlns:a16="http://schemas.microsoft.com/office/drawing/2014/main" xmlns="" id="{A8025A1C-6726-4D2E-8FE0-BA358C12DEB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7296746" y="1532028"/>
            <a:ext cx="3479774" cy="3995296"/>
          </a:xfrm>
          <a:prstGeom prst="rect">
            <a:avLst/>
          </a:prstGeom>
        </p:spPr>
      </p:pic>
    </p:spTree>
    <p:extLst>
      <p:ext uri="{BB962C8B-B14F-4D97-AF65-F5344CB8AC3E}">
        <p14:creationId xmlns:p14="http://schemas.microsoft.com/office/powerpoint/2010/main" val="290759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0115">
                                            <p:txEl>
                                              <p:pRg st="3" end="3"/>
                                            </p:txEl>
                                          </p:spTgt>
                                        </p:tgtEl>
                                        <p:attrNameLst>
                                          <p:attrName>style.visibility</p:attrName>
                                        </p:attrNameLst>
                                      </p:cBhvr>
                                      <p:to>
                                        <p:strVal val="visible"/>
                                      </p:to>
                                    </p:set>
                                    <p:anim calcmode="lin" valueType="num">
                                      <p:cBhvr additive="base">
                                        <p:cTn id="11" dur="500" fill="hold"/>
                                        <p:tgtEl>
                                          <p:spTgt spid="9011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01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1040" y="1061720"/>
            <a:ext cx="10341610" cy="5323840"/>
          </a:xfrm>
        </p:spPr>
        <p:txBody>
          <a:bodyPr/>
          <a:lstStyle/>
          <a:p>
            <a:pPr marL="342900" indent="-342900" latinLnBrk="0">
              <a:buClr>
                <a:schemeClr val="hlink"/>
              </a:buClr>
            </a:pPr>
            <a:r>
              <a:rPr lang="zh-CN" altLang="en-US" sz="3200" b="1" dirty="0">
                <a:solidFill>
                  <a:schemeClr val="tx1">
                    <a:lumMod val="60000"/>
                    <a:lumOff val="40000"/>
                  </a:schemeClr>
                </a:solidFill>
              </a:rPr>
              <a:t>量子计算机</a:t>
            </a:r>
          </a:p>
          <a:p>
            <a:pPr lvl="1" latinLnBrk="0">
              <a:lnSpc>
                <a:spcPct val="90000"/>
              </a:lnSpc>
            </a:pPr>
            <a:r>
              <a:rPr lang="zh-CN" altLang="en-US" dirty="0"/>
              <a:t>量子计算机是一类遵循量子力学规律高速地进行数学和逻辑运算、存储及处理量子信息的物理装置。当某个装置处理和计算的是量子信息,运行的是量子算法时,它就是量子计算机。</a:t>
            </a:r>
          </a:p>
          <a:p>
            <a:pPr marL="342900" lvl="0" indent="-342900" latinLnBrk="0">
              <a:buClr>
                <a:schemeClr val="hlink"/>
              </a:buClr>
            </a:pPr>
            <a:r>
              <a:rPr lang="zh-CN" altLang="en-US" sz="3200" b="1" dirty="0">
                <a:solidFill>
                  <a:schemeClr val="tx1">
                    <a:lumMod val="60000"/>
                    <a:lumOff val="40000"/>
                  </a:schemeClr>
                </a:solidFill>
              </a:rPr>
              <a:t>生物计算机</a:t>
            </a:r>
          </a:p>
          <a:p>
            <a:pPr lvl="1" latinLnBrk="0">
              <a:lnSpc>
                <a:spcPct val="90000"/>
              </a:lnSpc>
            </a:pPr>
            <a:r>
              <a:rPr lang="zh-CN" altLang="en-US" dirty="0"/>
              <a:t>生物计算机是以生物芯片取代在半导体硅片上集成数以亿计的晶体管制成的计算机。它利用卷积蛋白质有开关的特性，用蛋白质分子做元件从而制成的生物芯片</a:t>
            </a:r>
          </a:p>
          <a:p>
            <a:pPr marL="342900" indent="-342900" latinLnBrk="0">
              <a:buClr>
                <a:schemeClr val="hlink"/>
              </a:buClr>
            </a:pPr>
            <a:r>
              <a:rPr lang="zh-CN" altLang="en-US" sz="3200" b="1" dirty="0">
                <a:solidFill>
                  <a:schemeClr val="tx1">
                    <a:lumMod val="60000"/>
                    <a:lumOff val="40000"/>
                  </a:schemeClr>
                </a:solidFill>
              </a:rPr>
              <a:t>光子计算机</a:t>
            </a:r>
          </a:p>
          <a:p>
            <a:pPr lvl="1" latinLnBrk="0">
              <a:lnSpc>
                <a:spcPct val="90000"/>
              </a:lnSpc>
            </a:pPr>
            <a:r>
              <a:rPr lang="zh-CN" altLang="en-US" dirty="0"/>
              <a:t>光子计算机是一种由光信号进行数字运算、逻辑操作、信息存储和处理的新型计算机。</a:t>
            </a:r>
          </a:p>
        </p:txBody>
      </p:sp>
      <p:sp>
        <p:nvSpPr>
          <p:cNvPr id="2" name="文本框 1"/>
          <p:cNvSpPr txBox="1"/>
          <p:nvPr/>
        </p:nvSpPr>
        <p:spPr>
          <a:xfrm>
            <a:off x="215328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1.1.5 </a:t>
            </a:r>
            <a:r>
              <a:rPr lang="zh-CN" altLang="en-US" sz="3600" b="1">
                <a:solidFill>
                  <a:srgbClr val="FFFFFF"/>
                </a:solidFill>
                <a:latin typeface="+mj-lt"/>
                <a:ea typeface="+mj-ea"/>
                <a:cs typeface="+mj-cs"/>
              </a:rPr>
              <a:t>未</a:t>
            </a:r>
            <a:r>
              <a:rPr lang="zh-CN" altLang="en-US" sz="3600" b="1" dirty="0">
                <a:solidFill>
                  <a:srgbClr val="FFFFFF"/>
                </a:solidFill>
                <a:latin typeface="+mj-lt"/>
                <a:ea typeface="+mj-ea"/>
                <a:cs typeface="+mj-cs"/>
              </a:rPr>
              <a:t>来计算机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Autofit/>
          </a:bodyPr>
          <a:lstStyle/>
          <a:p>
            <a:r>
              <a:rPr lang="zh-CN" altLang="zh-CN" sz="3200" dirty="0"/>
              <a:t>二分查找（</a:t>
            </a:r>
            <a:r>
              <a:rPr lang="en-US" altLang="zh-CN" sz="3200" dirty="0"/>
              <a:t>Binary Search</a:t>
            </a:r>
            <a:r>
              <a:rPr lang="zh-CN" altLang="zh-CN" sz="3200" dirty="0"/>
              <a:t>）</a:t>
            </a:r>
          </a:p>
        </p:txBody>
      </p:sp>
      <p:sp>
        <p:nvSpPr>
          <p:cNvPr id="90115" name="Rectangle 3"/>
          <p:cNvSpPr>
            <a:spLocks noGrp="1" noChangeArrowheads="1"/>
          </p:cNvSpPr>
          <p:nvPr>
            <p:ph idx="1"/>
          </p:nvPr>
        </p:nvSpPr>
        <p:spPr>
          <a:xfrm>
            <a:off x="263352" y="843210"/>
            <a:ext cx="11521280" cy="3546226"/>
          </a:xfrm>
        </p:spPr>
        <p:txBody>
          <a:bodyPr/>
          <a:lstStyle/>
          <a:p>
            <a:pPr indent="266700" algn="just">
              <a:lnSpc>
                <a:spcPct val="150000"/>
              </a:lnSpc>
              <a:spcBef>
                <a:spcPts val="0"/>
              </a:spcBef>
              <a:spcAft>
                <a:spcPts val="0"/>
              </a:spcAft>
            </a:pPr>
            <a:r>
              <a:rPr lang="zh-CN" altLang="zh-CN" sz="2800" dirty="0">
                <a:latin typeface="Arial" panose="020B0604020202020204" pitchFamily="34" charset="0"/>
              </a:rPr>
              <a:t>二分查找</a:t>
            </a:r>
            <a:r>
              <a:rPr lang="zh-CN" altLang="en-US" sz="2800" dirty="0">
                <a:latin typeface="Arial" panose="020B0604020202020204" pitchFamily="34" charset="0"/>
              </a:rPr>
              <a:t>，</a:t>
            </a:r>
            <a:r>
              <a:rPr lang="zh-CN" altLang="zh-CN" sz="2800" dirty="0">
                <a:latin typeface="Arial" panose="020B0604020202020204" pitchFamily="34" charset="0"/>
              </a:rPr>
              <a:t>又称为折半查找</a:t>
            </a:r>
            <a:r>
              <a:rPr lang="zh-CN" altLang="en-US" sz="2800" dirty="0">
                <a:latin typeface="Arial" panose="020B0604020202020204" pitchFamily="34" charset="0"/>
              </a:rPr>
              <a:t>，</a:t>
            </a:r>
            <a:r>
              <a:rPr lang="zh-CN" altLang="zh-CN" sz="2800" dirty="0">
                <a:latin typeface="Arial" panose="020B0604020202020204" pitchFamily="34" charset="0"/>
              </a:rPr>
              <a:t>属于有序查找</a:t>
            </a:r>
          </a:p>
          <a:p>
            <a:pPr marL="800100" indent="-457200" algn="just">
              <a:lnSpc>
                <a:spcPts val="3500"/>
              </a:lnSpc>
              <a:spcBef>
                <a:spcPts val="0"/>
              </a:spcBef>
              <a:spcAft>
                <a:spcPts val="0"/>
              </a:spcAft>
              <a:buFont typeface="Wingdings" panose="05000000000000000000" pitchFamily="2" charset="2"/>
              <a:buChar char="Ø"/>
            </a:pPr>
            <a:r>
              <a:rPr lang="zh-CN" altLang="zh-CN" sz="3200" b="1" dirty="0">
                <a:solidFill>
                  <a:schemeClr val="tx1">
                    <a:lumMod val="60000"/>
                    <a:lumOff val="40000"/>
                  </a:schemeClr>
                </a:solidFill>
              </a:rPr>
              <a:t>基本思路</a:t>
            </a:r>
            <a:r>
              <a:rPr lang="zh-CN" altLang="zh-CN" sz="2200" kern="1050" dirty="0">
                <a:effectLst/>
                <a:latin typeface="Times New Roman" panose="02020603050405020304" pitchFamily="18" charset="0"/>
                <a:ea typeface="宋体" panose="02010600030101010101" pitchFamily="2" charset="-122"/>
              </a:rPr>
              <a:t>：</a:t>
            </a:r>
            <a:r>
              <a:rPr lang="zh-CN" altLang="zh-CN" sz="2200" dirty="0">
                <a:latin typeface="Arial" panose="020B0604020202020204" pitchFamily="34" charset="0"/>
              </a:rPr>
              <a:t>在有序</a:t>
            </a:r>
            <a:r>
              <a:rPr lang="en-US" altLang="zh-CN" sz="2200" dirty="0">
                <a:latin typeface="Arial" panose="020B0604020202020204" pitchFamily="34" charset="0"/>
              </a:rPr>
              <a:t>(</a:t>
            </a:r>
            <a:r>
              <a:rPr lang="zh-CN" altLang="en-US" sz="2200" dirty="0">
                <a:latin typeface="Arial" panose="020B0604020202020204" pitchFamily="34" charset="0"/>
              </a:rPr>
              <a:t>升</a:t>
            </a:r>
            <a:r>
              <a:rPr lang="zh-CN" altLang="zh-CN" sz="2200" dirty="0">
                <a:latin typeface="Arial" panose="020B0604020202020204" pitchFamily="34" charset="0"/>
              </a:rPr>
              <a:t>序</a:t>
            </a:r>
            <a:r>
              <a:rPr lang="en-US" altLang="zh-CN" sz="2200" dirty="0">
                <a:latin typeface="Arial" panose="020B0604020202020204" pitchFamily="34" charset="0"/>
              </a:rPr>
              <a:t>)</a:t>
            </a:r>
            <a:r>
              <a:rPr lang="zh-CN" altLang="zh-CN" sz="2200" dirty="0">
                <a:latin typeface="Arial" panose="020B0604020202020204" pitchFamily="34" charset="0"/>
              </a:rPr>
              <a:t>列表中，从中间元素开始比较，若正是要找元素，则查找成功；若待查元素小于中间元素，则在中间元素的左半区继续查找，反之在中间元素的右半区继续查找。重复上述过程，直到查找成功，或查找区域不存在，查找失败止。</a:t>
            </a:r>
            <a:endParaRPr lang="en-US" altLang="zh-CN" sz="2200" dirty="0">
              <a:latin typeface="Arial" panose="020B0604020202020204" pitchFamily="34" charset="0"/>
            </a:endParaRPr>
          </a:p>
          <a:p>
            <a:pPr indent="0" algn="just">
              <a:lnSpc>
                <a:spcPct val="150000"/>
              </a:lnSpc>
              <a:spcBef>
                <a:spcPts val="0"/>
              </a:spcBef>
              <a:spcAft>
                <a:spcPts val="0"/>
              </a:spcAft>
              <a:buNone/>
            </a:pPr>
            <a:r>
              <a:rPr lang="en-US" altLang="zh-CN" sz="2200" dirty="0">
                <a:latin typeface="Arial" panose="020B0604020202020204" pitchFamily="34" charset="0"/>
              </a:rPr>
              <a:t>	     </a:t>
            </a:r>
            <a:r>
              <a:rPr lang="zh-CN" altLang="en-US" sz="2200" dirty="0">
                <a:latin typeface="Arial" panose="020B0604020202020204" pitchFamily="34" charset="0"/>
              </a:rPr>
              <a:t>例如：</a:t>
            </a:r>
            <a:r>
              <a:rPr lang="zh-CN" altLang="zh-CN" sz="2200" dirty="0">
                <a:latin typeface="Arial" panose="020B0604020202020204" pitchFamily="34" charset="0"/>
              </a:rPr>
              <a:t>数列</a:t>
            </a:r>
            <a:r>
              <a:rPr lang="en-US" altLang="zh-CN" sz="2200" dirty="0">
                <a:latin typeface="Arial" panose="020B0604020202020204" pitchFamily="34" charset="0"/>
              </a:rPr>
              <a:t>{ 6,15,18,22,39,58,63,85,89,93 }</a:t>
            </a:r>
            <a:r>
              <a:rPr lang="zh-CN" altLang="zh-CN" sz="2200" dirty="0">
                <a:latin typeface="Arial" panose="020B0604020202020204" pitchFamily="34" charset="0"/>
              </a:rPr>
              <a:t>，查找关键字</a:t>
            </a:r>
            <a:r>
              <a:rPr lang="en-US" altLang="zh-CN" sz="2200" dirty="0">
                <a:latin typeface="Arial" panose="020B0604020202020204" pitchFamily="34" charset="0"/>
              </a:rPr>
              <a:t>89</a:t>
            </a:r>
            <a:endParaRPr lang="zh-CN" altLang="zh-CN" sz="2200" dirty="0">
              <a:latin typeface="Arial" panose="020B0604020202020204" pitchFamily="34" charset="0"/>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110</a:t>
            </a:fld>
            <a:endParaRPr lang="en-US" altLang="zh-CN"/>
          </a:p>
        </p:txBody>
      </p:sp>
      <p:sp>
        <p:nvSpPr>
          <p:cNvPr id="9" name="Rectangle 5">
            <a:extLst>
              <a:ext uri="{FF2B5EF4-FFF2-40B4-BE49-F238E27FC236}">
                <a16:creationId xmlns:a16="http://schemas.microsoft.com/office/drawing/2014/main" xmlns="" id="{1E7FCD9F-4BBF-4E92-AC27-EAD7ECE2B016}"/>
              </a:ext>
            </a:extLst>
          </p:cNvPr>
          <p:cNvSpPr>
            <a:spLocks noChangeArrowheads="1"/>
          </p:cNvSpPr>
          <p:nvPr/>
        </p:nvSpPr>
        <p:spPr bwMode="auto">
          <a:xfrm>
            <a:off x="875420" y="4477336"/>
            <a:ext cx="1044116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2865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27650" name="Picture 2">
            <a:extLst>
              <a:ext uri="{FF2B5EF4-FFF2-40B4-BE49-F238E27FC236}">
                <a16:creationId xmlns:a16="http://schemas.microsoft.com/office/drawing/2014/main" xmlns="" id="{B0C8DD42-8B03-4CE7-89F5-12048B99F3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1" t="7120" r="2500" b="2951"/>
          <a:stretch/>
        </p:blipFill>
        <p:spPr bwMode="auto">
          <a:xfrm>
            <a:off x="2495599" y="3501008"/>
            <a:ext cx="6480721" cy="308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08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0"/>
                                        </p:tgtEl>
                                        <p:attrNameLst>
                                          <p:attrName>style.visibility</p:attrName>
                                        </p:attrNameLst>
                                      </p:cBhvr>
                                      <p:to>
                                        <p:strVal val="visible"/>
                                      </p:to>
                                    </p:set>
                                    <p:anim calcmode="lin" valueType="num">
                                      <p:cBhvr additive="base">
                                        <p:cTn id="13" dur="500" fill="hold"/>
                                        <p:tgtEl>
                                          <p:spTgt spid="27650"/>
                                        </p:tgtEl>
                                        <p:attrNameLst>
                                          <p:attrName>ppt_x</p:attrName>
                                        </p:attrNameLst>
                                      </p:cBhvr>
                                      <p:tavLst>
                                        <p:tav tm="0">
                                          <p:val>
                                            <p:strVal val="#ppt_x"/>
                                          </p:val>
                                        </p:tav>
                                        <p:tav tm="100000">
                                          <p:val>
                                            <p:strVal val="#ppt_x"/>
                                          </p:val>
                                        </p:tav>
                                      </p:tavLst>
                                    </p:anim>
                                    <p:anim calcmode="lin" valueType="num">
                                      <p:cBhvr additive="base">
                                        <p:cTn id="14" dur="500" fill="hold"/>
                                        <p:tgtEl>
                                          <p:spTgt spid="276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Autofit/>
          </a:bodyPr>
          <a:lstStyle/>
          <a:p>
            <a:r>
              <a:rPr lang="zh-CN" altLang="zh-CN" sz="3200" dirty="0"/>
              <a:t>二分查找（</a:t>
            </a:r>
            <a:r>
              <a:rPr lang="en-US" altLang="zh-CN" sz="3200" dirty="0"/>
              <a:t>Binary Search</a:t>
            </a:r>
            <a:r>
              <a:rPr lang="zh-CN" altLang="zh-CN" sz="3200" dirty="0"/>
              <a:t>）</a:t>
            </a:r>
          </a:p>
        </p:txBody>
      </p:sp>
      <p:sp>
        <p:nvSpPr>
          <p:cNvPr id="90115" name="Rectangle 3"/>
          <p:cNvSpPr>
            <a:spLocks noGrp="1" noChangeArrowheads="1"/>
          </p:cNvSpPr>
          <p:nvPr>
            <p:ph idx="1"/>
          </p:nvPr>
        </p:nvSpPr>
        <p:spPr>
          <a:xfrm>
            <a:off x="1271464" y="979634"/>
            <a:ext cx="9937104" cy="5257677"/>
          </a:xfrm>
        </p:spPr>
        <p:txBody>
          <a:bodyPr/>
          <a:lstStyle/>
          <a:p>
            <a:pPr indent="0" algn="just">
              <a:lnSpc>
                <a:spcPct val="150000"/>
              </a:lnSpc>
              <a:spcBef>
                <a:spcPts val="0"/>
              </a:spcBef>
              <a:spcAft>
                <a:spcPts val="0"/>
              </a:spcAft>
              <a:buNone/>
            </a:pPr>
            <a:r>
              <a:rPr kumimoji="1" lang="zh-CN" altLang="zh-CN" sz="3200" b="1" dirty="0">
                <a:latin typeface="Times New Roman" panose="02020603050405020304" pitchFamily="18" charset="0"/>
              </a:rPr>
              <a:t>算法描述</a:t>
            </a:r>
            <a:r>
              <a:rPr kumimoji="1" lang="en-US" altLang="zh-CN" sz="3200" b="1" dirty="0">
                <a:latin typeface="Times New Roman" panose="02020603050405020304" pitchFamily="18" charset="0"/>
              </a:rPr>
              <a:t> </a:t>
            </a:r>
            <a:r>
              <a:rPr kumimoji="1" lang="zh-CN" altLang="en-US" sz="2200" b="1" kern="1050" dirty="0">
                <a:latin typeface="Times New Roman" panose="02020603050405020304" pitchFamily="18" charset="0"/>
                <a:ea typeface="宋体" panose="02010600030101010101" pitchFamily="2" charset="-122"/>
                <a:sym typeface="Wingdings" panose="05000000000000000000" pitchFamily="2" charset="2"/>
              </a:rPr>
              <a:t>（</a:t>
            </a:r>
            <a:r>
              <a:rPr lang="zh-CN" altLang="zh-CN" sz="2200" dirty="0">
                <a:latin typeface="Arial" panose="020B0604020202020204" pitchFamily="34" charset="0"/>
              </a:rPr>
              <a:t>数列</a:t>
            </a:r>
            <a:r>
              <a:rPr lang="en-US" altLang="zh-CN" sz="2200" dirty="0">
                <a:latin typeface="Arial" panose="020B0604020202020204" pitchFamily="34" charset="0"/>
              </a:rPr>
              <a:t>A[n]</a:t>
            </a:r>
            <a:r>
              <a:rPr lang="zh-CN" altLang="zh-CN" sz="2200" dirty="0">
                <a:latin typeface="Arial" panose="020B0604020202020204" pitchFamily="34" charset="0"/>
              </a:rPr>
              <a:t>，查找关键字</a:t>
            </a:r>
            <a:r>
              <a:rPr lang="en-US" altLang="zh-CN" sz="2200" dirty="0">
                <a:latin typeface="Arial" panose="020B0604020202020204" pitchFamily="34" charset="0"/>
              </a:rPr>
              <a:t>K</a:t>
            </a:r>
            <a:r>
              <a:rPr lang="zh-CN" altLang="en-US" sz="2200" dirty="0">
                <a:latin typeface="Arial" panose="020B0604020202020204" pitchFamily="34" charset="0"/>
              </a:rPr>
              <a:t>）</a:t>
            </a:r>
            <a:endParaRPr lang="zh-CN" altLang="zh-CN" sz="2200" kern="1050" dirty="0">
              <a:effectLst/>
              <a:latin typeface="Times New Roman" panose="02020603050405020304" pitchFamily="18" charset="0"/>
              <a:ea typeface="宋体" panose="02010600030101010101" pitchFamily="2" charset="-122"/>
            </a:endParaRPr>
          </a:p>
          <a:p>
            <a:pPr indent="0" algn="just">
              <a:lnSpc>
                <a:spcPct val="150000"/>
              </a:lnSpc>
              <a:spcBef>
                <a:spcPts val="0"/>
              </a:spcBef>
              <a:spcAft>
                <a:spcPts val="0"/>
              </a:spcAft>
              <a:buNone/>
            </a:pPr>
            <a:r>
              <a:rPr lang="zh-CN" altLang="zh-CN" sz="2400" dirty="0">
                <a:latin typeface="Arial" panose="020B0604020202020204" pitchFamily="34" charset="0"/>
              </a:rPr>
              <a:t>第</a:t>
            </a:r>
            <a:r>
              <a:rPr lang="en-US" altLang="zh-CN" sz="2400" dirty="0">
                <a:latin typeface="Arial" panose="020B0604020202020204" pitchFamily="34" charset="0"/>
              </a:rPr>
              <a:t>1</a:t>
            </a:r>
            <a:r>
              <a:rPr lang="zh-CN" altLang="zh-CN" sz="2400" dirty="0">
                <a:latin typeface="Arial" panose="020B0604020202020204" pitchFamily="34" charset="0"/>
              </a:rPr>
              <a:t>步：赋值</a:t>
            </a:r>
            <a:r>
              <a:rPr lang="en-US" altLang="zh-CN" sz="2400" dirty="0">
                <a:latin typeface="Arial" panose="020B0604020202020204" pitchFamily="34" charset="0"/>
              </a:rPr>
              <a:t>L</a:t>
            </a:r>
            <a:r>
              <a:rPr lang="zh-CN" altLang="zh-CN" sz="2400" dirty="0">
                <a:latin typeface="Arial" panose="020B0604020202020204" pitchFamily="34" charset="0"/>
              </a:rPr>
              <a:t>←</a:t>
            </a:r>
            <a:r>
              <a:rPr lang="en-US" altLang="zh-CN" sz="2400" dirty="0">
                <a:latin typeface="Arial" panose="020B0604020202020204" pitchFamily="34" charset="0"/>
              </a:rPr>
              <a:t>1</a:t>
            </a:r>
            <a:r>
              <a:rPr lang="zh-CN" altLang="zh-CN" sz="2400" dirty="0">
                <a:latin typeface="Arial" panose="020B0604020202020204" pitchFamily="34" charset="0"/>
              </a:rPr>
              <a:t>，</a:t>
            </a:r>
            <a:r>
              <a:rPr lang="en-US" altLang="zh-CN" sz="2400" dirty="0">
                <a:latin typeface="Arial" panose="020B0604020202020204" pitchFamily="34" charset="0"/>
              </a:rPr>
              <a:t>R</a:t>
            </a:r>
            <a:r>
              <a:rPr lang="zh-CN" altLang="zh-CN" sz="2400" dirty="0">
                <a:latin typeface="Arial" panose="020B0604020202020204" pitchFamily="34" charset="0"/>
              </a:rPr>
              <a:t>←</a:t>
            </a:r>
            <a:r>
              <a:rPr lang="en-US" altLang="zh-CN" sz="2400" dirty="0">
                <a:latin typeface="Arial" panose="020B0604020202020204" pitchFamily="34" charset="0"/>
              </a:rPr>
              <a:t>n</a:t>
            </a:r>
            <a:r>
              <a:rPr lang="zh-CN" altLang="zh-CN" sz="2400" dirty="0">
                <a:latin typeface="Arial" panose="020B0604020202020204" pitchFamily="34" charset="0"/>
              </a:rPr>
              <a:t>；</a:t>
            </a:r>
            <a:r>
              <a:rPr lang="en-US" altLang="zh-CN" sz="2400" dirty="0">
                <a:latin typeface="Arial" panose="020B0604020202020204" pitchFamily="34" charset="0"/>
              </a:rPr>
              <a:t>		// </a:t>
            </a:r>
            <a:r>
              <a:rPr lang="zh-CN" altLang="zh-CN" sz="2200" dirty="0">
                <a:latin typeface="Arial" panose="020B0604020202020204" pitchFamily="34" charset="0"/>
              </a:rPr>
              <a:t>设置初始查找区间</a:t>
            </a:r>
          </a:p>
          <a:p>
            <a:pPr indent="0" algn="just">
              <a:lnSpc>
                <a:spcPct val="150000"/>
              </a:lnSpc>
              <a:spcBef>
                <a:spcPts val="0"/>
              </a:spcBef>
              <a:spcAft>
                <a:spcPts val="0"/>
              </a:spcAft>
              <a:buNone/>
            </a:pPr>
            <a:r>
              <a:rPr lang="zh-CN" altLang="zh-CN" sz="2400" dirty="0">
                <a:latin typeface="Arial" panose="020B0604020202020204" pitchFamily="34" charset="0"/>
              </a:rPr>
              <a:t>第</a:t>
            </a:r>
            <a:r>
              <a:rPr lang="en-US" altLang="zh-CN" sz="2400" dirty="0">
                <a:latin typeface="Arial" panose="020B0604020202020204" pitchFamily="34" charset="0"/>
              </a:rPr>
              <a:t>2</a:t>
            </a:r>
            <a:r>
              <a:rPr lang="zh-CN" altLang="zh-CN" sz="2400" dirty="0">
                <a:latin typeface="Arial" panose="020B0604020202020204" pitchFamily="34" charset="0"/>
              </a:rPr>
              <a:t>步：测试查找区间</a:t>
            </a:r>
            <a:r>
              <a:rPr lang="en-US" altLang="zh-CN" sz="2400" dirty="0">
                <a:latin typeface="Arial" panose="020B0604020202020204" pitchFamily="34" charset="0"/>
              </a:rPr>
              <a:t>[L</a:t>
            </a:r>
            <a:r>
              <a:rPr lang="zh-CN" altLang="zh-CN" sz="2400" dirty="0">
                <a:latin typeface="Arial" panose="020B0604020202020204" pitchFamily="34" charset="0"/>
              </a:rPr>
              <a:t>，</a:t>
            </a:r>
            <a:r>
              <a:rPr lang="en-US" altLang="zh-CN" sz="2400" dirty="0">
                <a:latin typeface="Arial" panose="020B0604020202020204" pitchFamily="34" charset="0"/>
              </a:rPr>
              <a:t>R]</a:t>
            </a:r>
            <a:r>
              <a:rPr lang="zh-CN" altLang="zh-CN" sz="2400" dirty="0">
                <a:latin typeface="Arial" panose="020B0604020202020204" pitchFamily="34" charset="0"/>
              </a:rPr>
              <a:t>是否存在（</a:t>
            </a:r>
            <a:r>
              <a:rPr lang="en-US" altLang="zh-CN" sz="2400" dirty="0">
                <a:latin typeface="Arial" panose="020B0604020202020204" pitchFamily="34" charset="0"/>
              </a:rPr>
              <a:t>L&lt;=R</a:t>
            </a:r>
            <a:r>
              <a:rPr lang="zh-CN" altLang="zh-CN" sz="2400" dirty="0">
                <a:latin typeface="Arial" panose="020B0604020202020204" pitchFamily="34" charset="0"/>
              </a:rPr>
              <a:t>）：</a:t>
            </a:r>
          </a:p>
          <a:p>
            <a:pPr marL="0" indent="0">
              <a:lnSpc>
                <a:spcPct val="150000"/>
              </a:lnSpc>
              <a:spcBef>
                <a:spcPts val="0"/>
              </a:spcBef>
              <a:spcAft>
                <a:spcPts val="0"/>
              </a:spcAft>
              <a:buNone/>
            </a:pPr>
            <a:r>
              <a:rPr lang="en-US" altLang="zh-CN" sz="2400" kern="10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2200" dirty="0">
                <a:latin typeface="Arial" panose="020B0604020202020204" pitchFamily="34" charset="0"/>
              </a:rPr>
              <a:t>若不存在，则查找失败，结束；</a:t>
            </a:r>
          </a:p>
          <a:p>
            <a:pPr marL="0" indent="0">
              <a:lnSpc>
                <a:spcPct val="150000"/>
              </a:lnSpc>
              <a:spcBef>
                <a:spcPts val="0"/>
              </a:spcBef>
              <a:spcAft>
                <a:spcPts val="0"/>
              </a:spcAft>
              <a:buNone/>
            </a:pPr>
            <a:r>
              <a:rPr lang="en-US" altLang="zh-CN" sz="2200" dirty="0">
                <a:latin typeface="Arial" panose="020B0604020202020204" pitchFamily="34" charset="0"/>
              </a:rPr>
              <a:t>	</a:t>
            </a:r>
            <a:r>
              <a:rPr lang="zh-CN" altLang="zh-CN" sz="2200" dirty="0">
                <a:latin typeface="Arial" panose="020B0604020202020204" pitchFamily="34" charset="0"/>
              </a:rPr>
              <a:t>若存在，则进入下一步。</a:t>
            </a:r>
          </a:p>
          <a:p>
            <a:pPr indent="0" algn="just">
              <a:lnSpc>
                <a:spcPct val="150000"/>
              </a:lnSpc>
              <a:spcBef>
                <a:spcPts val="0"/>
              </a:spcBef>
              <a:spcAft>
                <a:spcPts val="0"/>
              </a:spcAft>
              <a:buNone/>
            </a:pPr>
            <a:r>
              <a:rPr lang="zh-CN" altLang="zh-CN" sz="2400" dirty="0">
                <a:latin typeface="Arial" panose="020B0604020202020204" pitchFamily="34" charset="0"/>
              </a:rPr>
              <a:t>第</a:t>
            </a:r>
            <a:r>
              <a:rPr lang="en-US" altLang="zh-CN" sz="2400" dirty="0">
                <a:latin typeface="Arial" panose="020B0604020202020204" pitchFamily="34" charset="0"/>
              </a:rPr>
              <a:t>3</a:t>
            </a:r>
            <a:r>
              <a:rPr lang="zh-CN" altLang="zh-CN" sz="2400" dirty="0">
                <a:latin typeface="Arial" panose="020B0604020202020204" pitchFamily="34" charset="0"/>
              </a:rPr>
              <a:t>步：取中间点</a:t>
            </a:r>
            <a:r>
              <a:rPr lang="en-US" altLang="zh-CN" sz="2400" dirty="0">
                <a:latin typeface="Arial" panose="020B0604020202020204" pitchFamily="34" charset="0"/>
              </a:rPr>
              <a:t>mid</a:t>
            </a:r>
            <a:r>
              <a:rPr lang="zh-CN" altLang="zh-CN" sz="2400" dirty="0">
                <a:latin typeface="Arial" panose="020B0604020202020204" pitchFamily="34" charset="0"/>
              </a:rPr>
              <a:t>←</a:t>
            </a:r>
            <a:r>
              <a:rPr lang="en-US" altLang="zh-CN" sz="2400" dirty="0">
                <a:latin typeface="Arial" panose="020B0604020202020204" pitchFamily="34" charset="0"/>
              </a:rPr>
              <a:t>(L+R)/2</a:t>
            </a:r>
            <a:r>
              <a:rPr lang="zh-CN" altLang="zh-CN" sz="2400" dirty="0">
                <a:latin typeface="Arial" panose="020B0604020202020204" pitchFamily="34" charset="0"/>
              </a:rPr>
              <a:t>，比较</a:t>
            </a:r>
            <a:r>
              <a:rPr lang="en-US" altLang="zh-CN" sz="2400" dirty="0">
                <a:latin typeface="Arial" panose="020B0604020202020204" pitchFamily="34" charset="0"/>
              </a:rPr>
              <a:t>K</a:t>
            </a:r>
            <a:r>
              <a:rPr lang="zh-CN" altLang="zh-CN" sz="2400" dirty="0">
                <a:latin typeface="Arial" panose="020B0604020202020204" pitchFamily="34" charset="0"/>
              </a:rPr>
              <a:t>与</a:t>
            </a:r>
            <a:r>
              <a:rPr lang="en-US" altLang="zh-CN" sz="2400" dirty="0">
                <a:latin typeface="Arial" panose="020B0604020202020204" pitchFamily="34" charset="0"/>
              </a:rPr>
              <a:t>A[mid]</a:t>
            </a:r>
            <a:r>
              <a:rPr lang="zh-CN" altLang="zh-CN" sz="2400" dirty="0">
                <a:latin typeface="Arial" panose="020B0604020202020204" pitchFamily="34" charset="0"/>
              </a:rPr>
              <a:t>，有以下</a:t>
            </a:r>
            <a:r>
              <a:rPr lang="en-US" altLang="zh-CN" sz="2400" dirty="0">
                <a:latin typeface="Arial" panose="020B0604020202020204" pitchFamily="34" charset="0"/>
              </a:rPr>
              <a:t>3</a:t>
            </a:r>
            <a:r>
              <a:rPr lang="zh-CN" altLang="zh-CN" sz="2400" dirty="0">
                <a:latin typeface="Arial" panose="020B0604020202020204" pitchFamily="34" charset="0"/>
              </a:rPr>
              <a:t>种情况：</a:t>
            </a:r>
          </a:p>
          <a:p>
            <a:pPr marL="800100" lvl="2" indent="0">
              <a:lnSpc>
                <a:spcPct val="150000"/>
              </a:lnSpc>
              <a:spcBef>
                <a:spcPts val="0"/>
              </a:spcBef>
              <a:spcAft>
                <a:spcPts val="0"/>
              </a:spcAft>
              <a:buNone/>
            </a:pPr>
            <a:r>
              <a:rPr lang="en-US" altLang="zh-CN" sz="2200" kern="10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2200" dirty="0"/>
              <a:t>如果</a:t>
            </a:r>
            <a:r>
              <a:rPr lang="en-US" altLang="zh-CN" sz="2200" dirty="0"/>
              <a:t>K &gt;A[mid]</a:t>
            </a:r>
            <a:r>
              <a:rPr lang="zh-CN" altLang="zh-CN" sz="2200" dirty="0"/>
              <a:t>，则</a:t>
            </a:r>
            <a:r>
              <a:rPr lang="en-US" altLang="zh-CN" sz="2200" dirty="0"/>
              <a:t>L</a:t>
            </a:r>
            <a:r>
              <a:rPr lang="zh-CN" altLang="zh-CN" sz="2200" dirty="0"/>
              <a:t>←</a:t>
            </a:r>
            <a:r>
              <a:rPr lang="en-US" altLang="zh-CN" sz="2200" dirty="0"/>
              <a:t>mid+1</a:t>
            </a:r>
            <a:r>
              <a:rPr lang="zh-CN" altLang="zh-CN" sz="2200" dirty="0"/>
              <a:t>，查找在右半区进行，重复第</a:t>
            </a:r>
            <a:r>
              <a:rPr lang="en-US" altLang="zh-CN" sz="2200" dirty="0"/>
              <a:t>2</a:t>
            </a:r>
            <a:r>
              <a:rPr lang="zh-CN" altLang="zh-CN" sz="2200" dirty="0"/>
              <a:t>步</a:t>
            </a:r>
            <a:r>
              <a:rPr lang="zh-CN" altLang="zh-CN" sz="2200" kern="105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zh-CN" altLang="zh-CN" sz="2200" kern="1050" dirty="0">
              <a:effectLst/>
              <a:latin typeface="宋体" panose="02010600030101010101" pitchFamily="2" charset="-122"/>
              <a:ea typeface="Times New Roman" panose="02020603050405020304" pitchFamily="18" charset="0"/>
              <a:cs typeface="宋体" panose="02010600030101010101" pitchFamily="2" charset="-122"/>
            </a:endParaRPr>
          </a:p>
          <a:p>
            <a:pPr marL="800100" lvl="2" indent="0">
              <a:lnSpc>
                <a:spcPct val="150000"/>
              </a:lnSpc>
              <a:spcBef>
                <a:spcPts val="0"/>
              </a:spcBef>
              <a:spcAft>
                <a:spcPts val="0"/>
              </a:spcAft>
              <a:buNone/>
            </a:pPr>
            <a:r>
              <a:rPr lang="en-US" altLang="zh-CN" sz="2200" kern="10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2200" dirty="0"/>
              <a:t>如果</a:t>
            </a:r>
            <a:r>
              <a:rPr lang="en-US" altLang="zh-CN" sz="2200" dirty="0"/>
              <a:t>K &lt;A[mid]</a:t>
            </a:r>
            <a:r>
              <a:rPr lang="zh-CN" altLang="zh-CN" sz="2200" dirty="0"/>
              <a:t>，则</a:t>
            </a:r>
            <a:r>
              <a:rPr lang="en-US" altLang="zh-CN" sz="2200" dirty="0"/>
              <a:t>R</a:t>
            </a:r>
            <a:r>
              <a:rPr lang="zh-CN" altLang="zh-CN" sz="2200" dirty="0"/>
              <a:t>←</a:t>
            </a:r>
            <a:r>
              <a:rPr lang="en-US" altLang="zh-CN" sz="2200" dirty="0"/>
              <a:t>mid–1</a:t>
            </a:r>
            <a:r>
              <a:rPr lang="zh-CN" altLang="zh-CN" sz="2200" dirty="0"/>
              <a:t>，查找在左半区进行，重复第</a:t>
            </a:r>
            <a:r>
              <a:rPr lang="en-US" altLang="zh-CN" sz="2200" dirty="0"/>
              <a:t>2</a:t>
            </a:r>
            <a:r>
              <a:rPr lang="zh-CN" altLang="zh-CN" sz="2200" dirty="0"/>
              <a:t>步；</a:t>
            </a:r>
            <a:endParaRPr lang="en-US" altLang="zh-CN" sz="2200" dirty="0"/>
          </a:p>
          <a:p>
            <a:pPr marL="800100" lvl="2" indent="0">
              <a:lnSpc>
                <a:spcPct val="150000"/>
              </a:lnSpc>
              <a:spcBef>
                <a:spcPts val="0"/>
              </a:spcBef>
              <a:spcAft>
                <a:spcPts val="0"/>
              </a:spcAft>
              <a:buNone/>
            </a:pPr>
            <a:r>
              <a:rPr lang="en-US" altLang="zh-CN" sz="2200" dirty="0"/>
              <a:t> </a:t>
            </a:r>
            <a:r>
              <a:rPr lang="zh-CN" altLang="zh-CN" sz="2200" dirty="0"/>
              <a:t>如果</a:t>
            </a:r>
            <a:r>
              <a:rPr lang="en-US" altLang="zh-CN" sz="2200" dirty="0"/>
              <a:t>K =A[mid]</a:t>
            </a:r>
            <a:r>
              <a:rPr lang="zh-CN" altLang="zh-CN" sz="2200" dirty="0"/>
              <a:t>，则查找成功，返回位置</a:t>
            </a:r>
            <a:r>
              <a:rPr lang="en-US" altLang="zh-CN" sz="2200" dirty="0"/>
              <a:t>mid</a:t>
            </a:r>
            <a:r>
              <a:rPr lang="zh-CN" altLang="zh-CN" sz="2200" dirty="0"/>
              <a:t>，结束。</a:t>
            </a:r>
          </a:p>
          <a:p>
            <a:pPr marL="914400" lvl="2" indent="0">
              <a:lnSpc>
                <a:spcPct val="150000"/>
              </a:lnSpc>
              <a:spcBef>
                <a:spcPts val="0"/>
              </a:spcBef>
              <a:buNone/>
            </a:pP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111</a:t>
            </a:fld>
            <a:endParaRPr lang="en-US" altLang="zh-CN"/>
          </a:p>
        </p:txBody>
      </p:sp>
      <p:sp>
        <p:nvSpPr>
          <p:cNvPr id="9" name="Rectangle 5">
            <a:extLst>
              <a:ext uri="{FF2B5EF4-FFF2-40B4-BE49-F238E27FC236}">
                <a16:creationId xmlns:a16="http://schemas.microsoft.com/office/drawing/2014/main" xmlns="" id="{1E7FCD9F-4BBF-4E92-AC27-EAD7ECE2B016}"/>
              </a:ext>
            </a:extLst>
          </p:cNvPr>
          <p:cNvSpPr>
            <a:spLocks noChangeArrowheads="1"/>
          </p:cNvSpPr>
          <p:nvPr/>
        </p:nvSpPr>
        <p:spPr bwMode="auto">
          <a:xfrm>
            <a:off x="875420" y="4477336"/>
            <a:ext cx="1044116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62865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60859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sz="quarter"/>
          </p:nvPr>
        </p:nvSpPr>
        <p:spPr>
          <a:xfrm>
            <a:off x="1055440" y="2708920"/>
            <a:ext cx="6984776" cy="1012825"/>
          </a:xfrm>
        </p:spPr>
        <p:txBody>
          <a:bodyPr>
            <a:noAutofit/>
          </a:bodyPr>
          <a:lstStyle/>
          <a:p>
            <a:r>
              <a:rPr lang="zh-CN" altLang="zh-CN" sz="4400" dirty="0"/>
              <a:t>第</a:t>
            </a:r>
            <a:r>
              <a:rPr lang="en-US" altLang="zh-CN" sz="4400" dirty="0"/>
              <a:t>7</a:t>
            </a:r>
            <a:r>
              <a:rPr lang="zh-CN" altLang="zh-CN" sz="4400" dirty="0"/>
              <a:t>章</a:t>
            </a:r>
            <a:r>
              <a:rPr lang="en-US" altLang="zh-CN" sz="4400" dirty="0"/>
              <a:t>  </a:t>
            </a:r>
            <a:r>
              <a:rPr lang="zh-CN" altLang="zh-CN" sz="4400" dirty="0"/>
              <a:t>互联网技术及应用</a:t>
            </a:r>
            <a:endParaRPr lang="en-US" altLang="zh-CN" sz="4400" dirty="0">
              <a:ea typeface="宋体" panose="02010600030101010101" pitchFamily="2" charset="-122"/>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696" y="-99392"/>
            <a:ext cx="1964116" cy="1728192"/>
          </a:xfrm>
          <a:prstGeom prst="rect">
            <a:avLst/>
          </a:prstGeom>
        </p:spPr>
      </p:pic>
    </p:spTree>
    <p:extLst>
      <p:ext uri="{BB962C8B-B14F-4D97-AF65-F5344CB8AC3E}">
        <p14:creationId xmlns:p14="http://schemas.microsoft.com/office/powerpoint/2010/main" val="20605332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815117" y="107964"/>
            <a:ext cx="8151652" cy="563563"/>
          </a:xfrm>
        </p:spPr>
        <p:txBody>
          <a:bodyPr>
            <a:normAutofit fontScale="90000"/>
          </a:bodyPr>
          <a:lstStyle/>
          <a:p>
            <a:r>
              <a:rPr lang="en-US" altLang="zh-CN" dirty="0"/>
              <a:t>7.1  </a:t>
            </a:r>
            <a:r>
              <a:rPr lang="zh-CN" altLang="zh-CN" dirty="0"/>
              <a:t>网络基础</a:t>
            </a:r>
          </a:p>
        </p:txBody>
      </p:sp>
      <p:sp>
        <p:nvSpPr>
          <p:cNvPr id="90115" name="Rectangle 3"/>
          <p:cNvSpPr>
            <a:spLocks noGrp="1" noChangeArrowheads="1"/>
          </p:cNvSpPr>
          <p:nvPr>
            <p:ph idx="1"/>
          </p:nvPr>
        </p:nvSpPr>
        <p:spPr>
          <a:xfrm>
            <a:off x="418335" y="997277"/>
            <a:ext cx="10945216" cy="5084375"/>
          </a:xfrm>
        </p:spPr>
        <p:txBody>
          <a:bodyPr/>
          <a:lstStyle/>
          <a:p>
            <a:pPr>
              <a:lnSpc>
                <a:spcPct val="80000"/>
              </a:lnSpc>
            </a:pPr>
            <a:r>
              <a:rPr kumimoji="1" lang="zh-CN" altLang="en-US" sz="3200" b="1" dirty="0">
                <a:latin typeface="Times New Roman" panose="02020603050405020304" pitchFamily="18" charset="0"/>
              </a:rPr>
              <a:t>什么是</a:t>
            </a:r>
            <a:r>
              <a:rPr lang="zh-CN" altLang="en-US" sz="3200" b="1" dirty="0">
                <a:solidFill>
                  <a:schemeClr val="tx1">
                    <a:lumMod val="60000"/>
                    <a:lumOff val="40000"/>
                  </a:schemeClr>
                </a:solidFill>
              </a:rPr>
              <a:t>计算机网络</a:t>
            </a:r>
            <a:endParaRPr lang="en-US" altLang="zh-CN" sz="3200" b="1" dirty="0">
              <a:solidFill>
                <a:schemeClr val="tx1">
                  <a:lumMod val="60000"/>
                  <a:lumOff val="40000"/>
                </a:schemeClr>
              </a:solidFill>
            </a:endParaRPr>
          </a:p>
          <a:p>
            <a:pPr marL="400041" lvl="1" indent="0">
              <a:lnSpc>
                <a:spcPts val="3000"/>
              </a:lnSpc>
              <a:spcAft>
                <a:spcPts val="1800"/>
              </a:spcAft>
              <a:buNone/>
            </a:pPr>
            <a:r>
              <a:rPr lang="zh-CN" altLang="zh-CN" sz="2400" dirty="0"/>
              <a:t>将分布在不同地点，具有独立功能的多台计算机，通过通信设备和</a:t>
            </a:r>
            <a:r>
              <a:rPr lang="zh-CN" altLang="en-US" sz="2400" dirty="0"/>
              <a:t>传输介质</a:t>
            </a:r>
            <a:r>
              <a:rPr lang="zh-CN" altLang="zh-CN" sz="2400" dirty="0"/>
              <a:t>连接起来，在功能完善的网络软件支持下，实现资源共享和信息传递的系统。</a:t>
            </a:r>
            <a:endParaRPr lang="en-US" altLang="zh-CN" sz="2400" dirty="0"/>
          </a:p>
          <a:p>
            <a:pPr>
              <a:lnSpc>
                <a:spcPct val="80000"/>
              </a:lnSpc>
            </a:pPr>
            <a:r>
              <a:rPr kumimoji="1" lang="zh-CN" altLang="zh-CN" sz="3200" b="1" dirty="0">
                <a:latin typeface="Times New Roman" panose="02020603050405020304" pitchFamily="18" charset="0"/>
              </a:rPr>
              <a:t>网络的功能</a:t>
            </a:r>
            <a:endParaRPr kumimoji="1" lang="en-US" altLang="zh-CN" sz="3200" b="1" dirty="0">
              <a:latin typeface="Times New Roman" panose="02020603050405020304" pitchFamily="18" charset="0"/>
            </a:endParaRPr>
          </a:p>
          <a:p>
            <a:pPr marL="800080" lvl="3" indent="-342891">
              <a:lnSpc>
                <a:spcPts val="3000"/>
              </a:lnSpc>
              <a:buClr>
                <a:schemeClr val="hlink"/>
              </a:buClr>
              <a:buFont typeface="Wingdings" panose="05000000000000000000" pitchFamily="2" charset="2"/>
              <a:buChar char="Ø"/>
            </a:pPr>
            <a:r>
              <a:rPr lang="zh-CN" altLang="zh-CN" sz="2800" dirty="0">
                <a:solidFill>
                  <a:srgbClr val="0070C0"/>
                </a:solidFill>
              </a:rPr>
              <a:t>数据通信</a:t>
            </a:r>
            <a:r>
              <a:rPr lang="zh-CN" altLang="en-US" sz="2800" dirty="0"/>
              <a:t>  </a:t>
            </a:r>
            <a:r>
              <a:rPr kumimoji="1" lang="zh-CN" altLang="zh-CN" sz="2800" dirty="0">
                <a:latin typeface="Times New Roman" panose="02020603050405020304" pitchFamily="18" charset="0"/>
                <a:ea typeface="楷体_GB2312" pitchFamily="49" charset="-122"/>
              </a:rPr>
              <a:t>实现不同地理位置计算机之间数据信息的快速传送</a:t>
            </a:r>
            <a:endParaRPr kumimoji="1" lang="en-US" altLang="zh-CN" sz="2800" dirty="0">
              <a:latin typeface="Times New Roman" panose="02020603050405020304" pitchFamily="18" charset="0"/>
              <a:ea typeface="楷体_GB2312" pitchFamily="49" charset="-122"/>
            </a:endParaRPr>
          </a:p>
          <a:p>
            <a:pPr marL="800080" lvl="3" indent="-342891">
              <a:lnSpc>
                <a:spcPts val="3000"/>
              </a:lnSpc>
              <a:buClr>
                <a:schemeClr val="hlink"/>
              </a:buClr>
              <a:buFont typeface="Wingdings" panose="05000000000000000000" pitchFamily="2" charset="2"/>
              <a:buChar char="Ø"/>
            </a:pPr>
            <a:r>
              <a:rPr lang="zh-CN" altLang="zh-CN" sz="2800" dirty="0">
                <a:solidFill>
                  <a:srgbClr val="0070C0"/>
                </a:solidFill>
              </a:rPr>
              <a:t>资源共享</a:t>
            </a:r>
            <a:r>
              <a:rPr lang="zh-CN" altLang="en-US" sz="2800" dirty="0">
                <a:solidFill>
                  <a:srgbClr val="0070C0"/>
                </a:solidFill>
              </a:rPr>
              <a:t>  </a:t>
            </a:r>
            <a:r>
              <a:rPr kumimoji="1" lang="zh-CN" altLang="en-US" sz="2800" dirty="0">
                <a:latin typeface="Times New Roman" panose="02020603050405020304" pitchFamily="18" charset="0"/>
                <a:ea typeface="楷体_GB2312" pitchFamily="49" charset="-122"/>
              </a:rPr>
              <a:t>包括硬件、软件和数据资源的共享</a:t>
            </a:r>
            <a:endParaRPr lang="en-US" altLang="zh-CN" sz="2800" dirty="0"/>
          </a:p>
          <a:p>
            <a:pPr marL="800080" lvl="3" indent="-342891">
              <a:lnSpc>
                <a:spcPts val="3000"/>
              </a:lnSpc>
              <a:buClr>
                <a:schemeClr val="hlink"/>
              </a:buClr>
              <a:buFont typeface="Wingdings" panose="05000000000000000000" pitchFamily="2" charset="2"/>
              <a:buChar char="Ø"/>
            </a:pPr>
            <a:r>
              <a:rPr lang="zh-CN" altLang="zh-CN" sz="2800" dirty="0">
                <a:solidFill>
                  <a:srgbClr val="0070C0"/>
                </a:solidFill>
              </a:rPr>
              <a:t>分布处理</a:t>
            </a:r>
            <a:r>
              <a:rPr lang="zh-CN" altLang="en-US" sz="2800" dirty="0">
                <a:solidFill>
                  <a:srgbClr val="0070C0"/>
                </a:solidFill>
              </a:rPr>
              <a:t>  </a:t>
            </a:r>
            <a:r>
              <a:rPr kumimoji="1" lang="zh-CN" altLang="en-US" sz="2800" dirty="0">
                <a:latin typeface="Times New Roman" panose="02020603050405020304" pitchFamily="18" charset="0"/>
                <a:ea typeface="楷体_GB2312" pitchFamily="49" charset="-122"/>
              </a:rPr>
              <a:t>多</a:t>
            </a:r>
            <a:r>
              <a:rPr kumimoji="1" lang="zh-CN" altLang="zh-CN" sz="2800" dirty="0">
                <a:latin typeface="Times New Roman" panose="02020603050405020304" pitchFamily="18" charset="0"/>
                <a:ea typeface="楷体_GB2312" pitchFamily="49" charset="-122"/>
              </a:rPr>
              <a:t>个计算机</a:t>
            </a:r>
            <a:r>
              <a:rPr kumimoji="1" lang="en-US" altLang="zh-CN" sz="2800" dirty="0">
                <a:latin typeface="Times New Roman" panose="02020603050405020304" pitchFamily="18" charset="0"/>
                <a:ea typeface="楷体_GB2312" pitchFamily="49" charset="-122"/>
              </a:rPr>
              <a:t> </a:t>
            </a:r>
            <a:r>
              <a:rPr kumimoji="1" lang="zh-CN" altLang="en-US" sz="2800" dirty="0">
                <a:latin typeface="Times New Roman" panose="02020603050405020304" pitchFamily="18" charset="0"/>
                <a:ea typeface="楷体_GB2312" pitchFamily="49" charset="-122"/>
              </a:rPr>
              <a:t>相互协作，共同完成任务</a:t>
            </a:r>
            <a:endParaRPr kumimoji="1" lang="en-US" altLang="zh-CN" sz="2800" dirty="0">
              <a:latin typeface="Times New Roman" panose="02020603050405020304" pitchFamily="18" charset="0"/>
              <a:ea typeface="楷体_GB2312" pitchFamily="49" charset="-122"/>
            </a:endParaRPr>
          </a:p>
          <a:p>
            <a:pPr marL="800089" lvl="3" indent="-342900">
              <a:lnSpc>
                <a:spcPts val="3000"/>
              </a:lnSpc>
              <a:buClr>
                <a:schemeClr val="hlink"/>
              </a:buClr>
              <a:buFont typeface="Wingdings" panose="05000000000000000000" pitchFamily="2" charset="2"/>
              <a:buChar char="p"/>
            </a:pPr>
            <a:r>
              <a:rPr lang="zh-CN" altLang="zh-CN" sz="2800" dirty="0">
                <a:solidFill>
                  <a:srgbClr val="0070C0"/>
                </a:solidFill>
              </a:rPr>
              <a:t>均衡负荷</a:t>
            </a:r>
            <a:r>
              <a:rPr lang="zh-CN" altLang="en-US" sz="2800" dirty="0">
                <a:solidFill>
                  <a:srgbClr val="0070C0"/>
                </a:solidFill>
              </a:rPr>
              <a:t>  </a:t>
            </a:r>
            <a:r>
              <a:rPr kumimoji="1" lang="zh-CN" altLang="en-US" sz="2800" dirty="0">
                <a:latin typeface="Times New Roman" panose="02020603050405020304" pitchFamily="18" charset="0"/>
                <a:ea typeface="楷体_GB2312" pitchFamily="49" charset="-122"/>
              </a:rPr>
              <a:t>网络工作均匀地分配给各计算机，改善可伸缩性</a:t>
            </a:r>
            <a:endParaRPr kumimoji="1" lang="en-US" altLang="zh-CN" sz="2800" dirty="0">
              <a:latin typeface="Times New Roman" panose="02020603050405020304" pitchFamily="18" charset="0"/>
              <a:ea typeface="楷体_GB2312" pitchFamily="49" charset="-122"/>
            </a:endParaRPr>
          </a:p>
          <a:p>
            <a:pPr marL="800089" lvl="3" indent="-342900">
              <a:lnSpc>
                <a:spcPts val="3000"/>
              </a:lnSpc>
              <a:buClr>
                <a:schemeClr val="hlink"/>
              </a:buClr>
              <a:buFont typeface="Wingdings" panose="05000000000000000000" pitchFamily="2" charset="2"/>
              <a:buChar char="p"/>
            </a:pPr>
            <a:r>
              <a:rPr lang="zh-CN" altLang="zh-CN" sz="2800" dirty="0">
                <a:solidFill>
                  <a:srgbClr val="0070C0"/>
                </a:solidFill>
              </a:rPr>
              <a:t>系统安全可靠性</a:t>
            </a:r>
            <a:r>
              <a:rPr lang="zh-CN" altLang="en-US" sz="2800" dirty="0">
                <a:solidFill>
                  <a:srgbClr val="0070C0"/>
                </a:solidFill>
              </a:rPr>
              <a:t> </a:t>
            </a:r>
            <a:r>
              <a:rPr kumimoji="1" lang="zh-CN" altLang="zh-CN" sz="2800" dirty="0">
                <a:latin typeface="Times New Roman" panose="02020603050405020304" pitchFamily="18" charset="0"/>
                <a:ea typeface="楷体_GB2312" pitchFamily="49" charset="-122"/>
              </a:rPr>
              <a:t>对于军事、金融等部门极为重要</a:t>
            </a:r>
            <a:r>
              <a:rPr lang="en-US" altLang="zh-CN" sz="2000" dirty="0">
                <a:ea typeface="宋体" panose="02010600030101010101" pitchFamily="2" charset="-122"/>
              </a:rPr>
              <a:t/>
            </a:r>
            <a:br>
              <a:rPr lang="en-US" altLang="zh-CN" sz="2000" dirty="0">
                <a:ea typeface="宋体" panose="02010600030101010101" pitchFamily="2" charset="-122"/>
              </a:rPr>
            </a:br>
            <a:endParaRPr lang="en-US" altLang="zh-CN" sz="2000" dirty="0">
              <a:ea typeface="宋体" panose="02010600030101010101" pitchFamily="2" charset="-122"/>
            </a:endParaRPr>
          </a:p>
          <a:p>
            <a:pPr marL="457189" lvl="1" indent="0">
              <a:lnSpc>
                <a:spcPct val="80000"/>
              </a:lnSpc>
              <a:buNone/>
            </a:pPr>
            <a:endParaRPr lang="en-US" altLang="zh-CN" sz="2900" dirty="0">
              <a:ea typeface="宋体" panose="02010600030101010101" pitchFamily="2" charset="-122"/>
            </a:endParaRPr>
          </a:p>
        </p:txBody>
      </p:sp>
      <p:pic>
        <p:nvPicPr>
          <p:cNvPr id="6" name="Picture 2">
            <a:extLst>
              <a:ext uri="{FF2B5EF4-FFF2-40B4-BE49-F238E27FC236}">
                <a16:creationId xmlns:a16="http://schemas.microsoft.com/office/drawing/2014/main" xmlns="" id="{F58E52A0-3F4E-4CF0-A253-5DEE866E267A}"/>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5814" t="10466" r="15125" b="8354"/>
          <a:stretch/>
        </p:blipFill>
        <p:spPr bwMode="auto">
          <a:xfrm>
            <a:off x="10200456" y="4651489"/>
            <a:ext cx="1715786"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1">
            <a:extLst>
              <a:ext uri="{FF2B5EF4-FFF2-40B4-BE49-F238E27FC236}">
                <a16:creationId xmlns:a16="http://schemas.microsoft.com/office/drawing/2014/main" xmlns="" id="{5E3BDE76-BEA1-49DA-823F-0C8305763717}"/>
              </a:ext>
            </a:extLst>
          </p:cNvPr>
          <p:cNvSpPr>
            <a:spLocks noGrp="1"/>
          </p:cNvSpPr>
          <p:nvPr>
            <p:ph type="sldNum" sz="quarter" idx="12"/>
          </p:nvPr>
        </p:nvSpPr>
        <p:spPr>
          <a:xfrm>
            <a:off x="9202023" y="6347038"/>
            <a:ext cx="2844800" cy="320675"/>
          </a:xfrm>
        </p:spPr>
        <p:txBody>
          <a:bodyPr/>
          <a:lstStyle/>
          <a:p>
            <a:fld id="{9CA331A9-1DD5-4C34-BAC9-1026D4AF2589}" type="slidenum">
              <a:rPr lang="en-US" altLang="zh-CN" smtClean="0"/>
              <a:pPr/>
              <a:t>113</a:t>
            </a:fld>
            <a:endParaRPr lang="en-US" altLang="zh-CN" dirty="0"/>
          </a:p>
        </p:txBody>
      </p:sp>
    </p:spTree>
    <p:extLst>
      <p:ext uri="{BB962C8B-B14F-4D97-AF65-F5344CB8AC3E}">
        <p14:creationId xmlns:p14="http://schemas.microsoft.com/office/powerpoint/2010/main" val="66741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544371" y="116645"/>
            <a:ext cx="8151652" cy="563563"/>
          </a:xfrm>
        </p:spPr>
        <p:txBody>
          <a:bodyPr>
            <a:normAutofit fontScale="90000"/>
          </a:bodyPr>
          <a:lstStyle/>
          <a:p>
            <a:r>
              <a:rPr lang="zh-CN" altLang="zh-CN" dirty="0"/>
              <a:t>网络的分类</a:t>
            </a:r>
            <a:r>
              <a:rPr lang="en-US" altLang="zh-CN" dirty="0"/>
              <a:t>——</a:t>
            </a:r>
            <a:r>
              <a:rPr kumimoji="1" lang="zh-CN" altLang="zh-CN" dirty="0">
                <a:latin typeface="Times New Roman" panose="02020603050405020304" pitchFamily="18" charset="0"/>
              </a:rPr>
              <a:t>按网络覆盖范围分类</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191344" y="1124744"/>
            <a:ext cx="11809312" cy="5184567"/>
          </a:xfrm>
        </p:spPr>
        <p:txBody>
          <a:bodyPr>
            <a:normAutofit fontScale="25000" lnSpcReduction="20000"/>
          </a:bodyPr>
          <a:lstStyle/>
          <a:p>
            <a:pPr marL="800080" lvl="3" indent="-342891">
              <a:lnSpc>
                <a:spcPts val="3000"/>
              </a:lnSpc>
              <a:spcAft>
                <a:spcPts val="1200"/>
              </a:spcAft>
              <a:buClr>
                <a:schemeClr val="hlink"/>
              </a:buClr>
              <a:buFont typeface="Wingdings" panose="05000000000000000000" pitchFamily="2" charset="2"/>
              <a:buChar char="Ø"/>
            </a:pPr>
            <a:r>
              <a:rPr lang="zh-CN" altLang="zh-CN" sz="9600" b="1" dirty="0"/>
              <a:t>局域网</a:t>
            </a:r>
            <a:r>
              <a:rPr lang="zh-CN" altLang="zh-CN" sz="9600" dirty="0"/>
              <a:t>（</a:t>
            </a:r>
            <a:r>
              <a:rPr lang="en-US" altLang="zh-CN" sz="9600" dirty="0"/>
              <a:t>Local Area Network</a:t>
            </a:r>
            <a:r>
              <a:rPr lang="zh-CN" altLang="zh-CN" sz="9600" dirty="0"/>
              <a:t>，</a:t>
            </a:r>
            <a:r>
              <a:rPr lang="en-US" altLang="zh-CN" sz="9600" dirty="0"/>
              <a:t>LAN</a:t>
            </a:r>
            <a:r>
              <a:rPr lang="zh-CN" altLang="zh-CN" sz="9600" dirty="0"/>
              <a:t>）</a:t>
            </a:r>
            <a:endParaRPr lang="en-US" altLang="zh-CN" sz="9600" dirty="0"/>
          </a:p>
          <a:p>
            <a:pPr marL="457189" lvl="3" indent="0">
              <a:lnSpc>
                <a:spcPts val="2000"/>
              </a:lnSpc>
              <a:spcAft>
                <a:spcPts val="1200"/>
              </a:spcAft>
              <a:buClr>
                <a:schemeClr val="hlink"/>
              </a:buClr>
              <a:buNone/>
            </a:pPr>
            <a:r>
              <a:rPr lang="en-US" altLang="zh-CN" sz="8800" dirty="0"/>
              <a:t>      </a:t>
            </a:r>
            <a:r>
              <a:rPr lang="zh-CN" altLang="zh-CN" sz="8800" dirty="0"/>
              <a:t>有限的地理范围内</a:t>
            </a:r>
            <a:r>
              <a:rPr lang="zh-CN" altLang="en-US" sz="8800" dirty="0"/>
              <a:t>，</a:t>
            </a:r>
            <a:r>
              <a:rPr lang="zh-CN" altLang="zh-CN" sz="8800" dirty="0"/>
              <a:t>覆盖的地理范围通常在几米到几千米之间</a:t>
            </a:r>
            <a:endParaRPr lang="en-US" altLang="zh-CN" sz="8800" dirty="0"/>
          </a:p>
          <a:p>
            <a:pPr marL="457189" lvl="3" indent="0">
              <a:lnSpc>
                <a:spcPts val="2000"/>
              </a:lnSpc>
              <a:spcAft>
                <a:spcPts val="1200"/>
              </a:spcAft>
              <a:buClr>
                <a:schemeClr val="hlink"/>
              </a:buClr>
              <a:buNone/>
            </a:pPr>
            <a:r>
              <a:rPr lang="zh-CN" altLang="zh-CN" sz="8800" dirty="0"/>
              <a:t>例如，在</a:t>
            </a:r>
            <a:r>
              <a:rPr lang="en-US" altLang="zh-CN" sz="8800" dirty="0"/>
              <a:t>1</a:t>
            </a:r>
            <a:r>
              <a:rPr lang="zh-CN" altLang="zh-CN" sz="8800" dirty="0"/>
              <a:t>个宿舍、</a:t>
            </a:r>
            <a:r>
              <a:rPr lang="en-US" altLang="zh-CN" sz="8800" dirty="0"/>
              <a:t>1</a:t>
            </a:r>
            <a:r>
              <a:rPr lang="zh-CN" altLang="zh-CN" sz="8800" dirty="0"/>
              <a:t>个办公室、</a:t>
            </a:r>
            <a:r>
              <a:rPr lang="en-US" altLang="zh-CN" sz="8800" dirty="0"/>
              <a:t>1</a:t>
            </a:r>
            <a:r>
              <a:rPr lang="zh-CN" altLang="zh-CN" sz="8800" dirty="0"/>
              <a:t>栋楼、</a:t>
            </a:r>
            <a:r>
              <a:rPr lang="en-US" altLang="zh-CN" sz="8800" dirty="0"/>
              <a:t>1</a:t>
            </a:r>
            <a:r>
              <a:rPr lang="zh-CN" altLang="zh-CN" sz="8800" dirty="0"/>
              <a:t>个校园或者</a:t>
            </a:r>
            <a:r>
              <a:rPr lang="en-US" altLang="zh-CN" sz="8800" dirty="0"/>
              <a:t>1</a:t>
            </a:r>
            <a:r>
              <a:rPr lang="zh-CN" altLang="zh-CN" sz="8800" dirty="0"/>
              <a:t>个企业内</a:t>
            </a:r>
            <a:endParaRPr lang="en-US" altLang="zh-CN" sz="8800" dirty="0"/>
          </a:p>
          <a:p>
            <a:pPr marL="800080" lvl="3" indent="-342891">
              <a:lnSpc>
                <a:spcPts val="3000"/>
              </a:lnSpc>
              <a:spcAft>
                <a:spcPts val="1200"/>
              </a:spcAft>
              <a:buClr>
                <a:schemeClr val="hlink"/>
              </a:buClr>
              <a:buFont typeface="Wingdings" panose="05000000000000000000" pitchFamily="2" charset="2"/>
              <a:buChar char="Ø"/>
            </a:pPr>
            <a:r>
              <a:rPr lang="zh-CN" altLang="zh-CN" sz="9600" b="1" dirty="0"/>
              <a:t>广域网</a:t>
            </a:r>
            <a:r>
              <a:rPr lang="zh-CN" altLang="zh-CN" sz="9600" dirty="0"/>
              <a:t>（</a:t>
            </a:r>
            <a:r>
              <a:rPr lang="en-US" altLang="zh-CN" sz="9600" dirty="0"/>
              <a:t>Wide Area Network</a:t>
            </a:r>
            <a:r>
              <a:rPr lang="zh-CN" altLang="zh-CN" sz="9600" dirty="0"/>
              <a:t>，</a:t>
            </a:r>
            <a:r>
              <a:rPr lang="en-US" altLang="zh-CN" sz="9600" dirty="0"/>
              <a:t>WAN</a:t>
            </a:r>
            <a:r>
              <a:rPr lang="zh-CN" altLang="zh-CN" sz="9600" dirty="0"/>
              <a:t>）</a:t>
            </a:r>
          </a:p>
          <a:p>
            <a:pPr marL="457189" lvl="3" indent="0">
              <a:lnSpc>
                <a:spcPts val="2000"/>
              </a:lnSpc>
              <a:spcAft>
                <a:spcPts val="1200"/>
              </a:spcAft>
              <a:buClr>
                <a:schemeClr val="hlink"/>
              </a:buClr>
              <a:buNone/>
            </a:pPr>
            <a:r>
              <a:rPr lang="en-US" altLang="zh-CN" sz="9600" dirty="0"/>
              <a:t>      </a:t>
            </a:r>
            <a:r>
              <a:rPr lang="zh-CN" altLang="zh-CN" sz="8800" dirty="0"/>
              <a:t>在一个广阔地理区域内</a:t>
            </a:r>
            <a:r>
              <a:rPr lang="zh-CN" altLang="en-US" sz="8800" dirty="0"/>
              <a:t>，</a:t>
            </a:r>
            <a:r>
              <a:rPr lang="zh-CN" altLang="zh-CN" sz="8800" dirty="0"/>
              <a:t>可以覆盖</a:t>
            </a:r>
            <a:r>
              <a:rPr lang="en-US" altLang="zh-CN" sz="8800" dirty="0"/>
              <a:t>1</a:t>
            </a:r>
            <a:r>
              <a:rPr lang="zh-CN" altLang="zh-CN" sz="8800" dirty="0"/>
              <a:t>个城市、</a:t>
            </a:r>
            <a:r>
              <a:rPr lang="en-US" altLang="zh-CN" sz="8800" dirty="0"/>
              <a:t>1</a:t>
            </a:r>
            <a:r>
              <a:rPr lang="zh-CN" altLang="zh-CN" sz="8800" dirty="0"/>
              <a:t>个国家甚至</a:t>
            </a:r>
            <a:r>
              <a:rPr lang="zh-CN" altLang="zh-CN" sz="8800" dirty="0" smtClean="0"/>
              <a:t>全</a:t>
            </a:r>
            <a:r>
              <a:rPr lang="zh-CN" altLang="en-US" sz="8800" dirty="0" smtClean="0"/>
              <a:t>世界形成国际性的远程网络</a:t>
            </a:r>
            <a:endParaRPr lang="en-US" altLang="zh-CN" sz="8800" dirty="0"/>
          </a:p>
          <a:p>
            <a:pPr marL="457189" lvl="3" indent="0">
              <a:lnSpc>
                <a:spcPts val="2900"/>
              </a:lnSpc>
              <a:spcAft>
                <a:spcPts val="1200"/>
              </a:spcAft>
              <a:buClr>
                <a:schemeClr val="hlink"/>
              </a:buClr>
              <a:buNone/>
            </a:pPr>
            <a:r>
              <a:rPr lang="zh-CN" altLang="zh-CN" sz="8800" dirty="0"/>
              <a:t>例如，</a:t>
            </a:r>
            <a:r>
              <a:rPr lang="en-US" altLang="zh-CN" sz="8800" dirty="0"/>
              <a:t>1</a:t>
            </a:r>
            <a:r>
              <a:rPr lang="zh-CN" altLang="zh-CN" sz="8800" dirty="0"/>
              <a:t>个大企业将散布在各地区，甚至海外分公司的计算机以专线方式连接起来</a:t>
            </a:r>
            <a:endParaRPr lang="en-US" altLang="zh-CN" sz="8800" dirty="0"/>
          </a:p>
          <a:p>
            <a:pPr marL="800080" lvl="3" indent="-342891">
              <a:lnSpc>
                <a:spcPts val="3000"/>
              </a:lnSpc>
              <a:spcAft>
                <a:spcPts val="1200"/>
              </a:spcAft>
              <a:buClr>
                <a:schemeClr val="hlink"/>
              </a:buClr>
              <a:buFont typeface="Wingdings" panose="05000000000000000000" pitchFamily="2" charset="2"/>
              <a:buChar char="Ø"/>
            </a:pPr>
            <a:r>
              <a:rPr lang="zh-CN" altLang="zh-CN" sz="9600" b="1" dirty="0"/>
              <a:t>城域网</a:t>
            </a:r>
            <a:r>
              <a:rPr lang="zh-CN" altLang="zh-CN" sz="9600" dirty="0"/>
              <a:t>（</a:t>
            </a:r>
            <a:r>
              <a:rPr lang="en-US" altLang="zh-CN" sz="9600" dirty="0"/>
              <a:t>Metropolitan Area Network</a:t>
            </a:r>
            <a:r>
              <a:rPr lang="zh-CN" altLang="zh-CN" sz="9600" dirty="0"/>
              <a:t>，</a:t>
            </a:r>
            <a:r>
              <a:rPr lang="en-US" altLang="zh-CN" sz="9600" dirty="0"/>
              <a:t>MAN)</a:t>
            </a:r>
          </a:p>
          <a:p>
            <a:pPr marL="457189" lvl="3" indent="0">
              <a:spcAft>
                <a:spcPts val="1200"/>
              </a:spcAft>
              <a:buClr>
                <a:schemeClr val="hlink"/>
              </a:buClr>
              <a:buNone/>
            </a:pPr>
            <a:r>
              <a:rPr lang="en-US" altLang="zh-CN" sz="8800" dirty="0"/>
              <a:t>       </a:t>
            </a:r>
            <a:r>
              <a:rPr lang="zh-CN" altLang="zh-CN" sz="8800" dirty="0"/>
              <a:t>覆盖范围介于局域网和广域网之间，一般为几千米至几万米</a:t>
            </a:r>
            <a:endParaRPr lang="en-US" altLang="zh-CN" sz="8800" dirty="0"/>
          </a:p>
          <a:p>
            <a:pPr marL="457189" lvl="3" indent="0">
              <a:spcAft>
                <a:spcPts val="1200"/>
              </a:spcAft>
              <a:buClr>
                <a:schemeClr val="hlink"/>
              </a:buClr>
              <a:buNone/>
            </a:pPr>
            <a:r>
              <a:rPr lang="zh-CN" altLang="zh-CN" sz="8800" dirty="0"/>
              <a:t>例如，在同一个城市，将多个学校、企事业单位或医院的局域网互相连接</a:t>
            </a:r>
            <a:endParaRPr lang="en-US" altLang="zh-CN" sz="8800" dirty="0"/>
          </a:p>
          <a:p>
            <a:pPr marL="457189" lvl="1" indent="0">
              <a:lnSpc>
                <a:spcPct val="80000"/>
              </a:lnSpc>
              <a:buNone/>
            </a:pPr>
            <a:endParaRPr lang="en-US" altLang="zh-CN" sz="2900" dirty="0">
              <a:ea typeface="宋体" panose="02010600030101010101" pitchFamily="2" charset="-122"/>
            </a:endParaRPr>
          </a:p>
        </p:txBody>
      </p:sp>
      <p:pic>
        <p:nvPicPr>
          <p:cNvPr id="8" name="图片 7">
            <a:extLst>
              <a:ext uri="{FF2B5EF4-FFF2-40B4-BE49-F238E27FC236}">
                <a16:creationId xmlns:a16="http://schemas.microsoft.com/office/drawing/2014/main" xmlns="" id="{55CF0410-C379-4C6F-B9D7-8CC34984F7DE}"/>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368993" y="1087017"/>
            <a:ext cx="2062694" cy="1036665"/>
          </a:xfrm>
          <a:prstGeom prst="rect">
            <a:avLst/>
          </a:prstGeom>
        </p:spPr>
      </p:pic>
      <p:sp>
        <p:nvSpPr>
          <p:cNvPr id="6" name="Slide Number Placeholder 1">
            <a:extLst>
              <a:ext uri="{FF2B5EF4-FFF2-40B4-BE49-F238E27FC236}">
                <a16:creationId xmlns:a16="http://schemas.microsoft.com/office/drawing/2014/main" xmlns="" id="{751D539B-6B9F-4143-91E6-E2A6AC7AB3AD}"/>
              </a:ext>
            </a:extLst>
          </p:cNvPr>
          <p:cNvSpPr>
            <a:spLocks noGrp="1"/>
          </p:cNvSpPr>
          <p:nvPr>
            <p:ph type="sldNum" sz="quarter" idx="12"/>
          </p:nvPr>
        </p:nvSpPr>
        <p:spPr>
          <a:xfrm>
            <a:off x="9202023" y="6347038"/>
            <a:ext cx="2844800" cy="320675"/>
          </a:xfrm>
        </p:spPr>
        <p:txBody>
          <a:bodyPr/>
          <a:lstStyle/>
          <a:p>
            <a:fld id="{9CA331A9-1DD5-4C34-BAC9-1026D4AF2589}" type="slidenum">
              <a:rPr lang="en-US" altLang="zh-CN" smtClean="0"/>
              <a:pPr/>
              <a:t>114</a:t>
            </a:fld>
            <a:endParaRPr lang="en-US" altLang="zh-CN" dirty="0"/>
          </a:p>
        </p:txBody>
      </p:sp>
    </p:spTree>
    <p:extLst>
      <p:ext uri="{BB962C8B-B14F-4D97-AF65-F5344CB8AC3E}">
        <p14:creationId xmlns:p14="http://schemas.microsoft.com/office/powerpoint/2010/main" val="4264825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xmlns="" id="{19EF1FAB-F45C-4C45-B352-7B3ECEED6040}"/>
              </a:ext>
            </a:extLst>
          </p:cNvPr>
          <p:cNvSpPr>
            <a:spLocks noGrp="1" noChangeArrowheads="1"/>
          </p:cNvSpPr>
          <p:nvPr>
            <p:ph type="title"/>
          </p:nvPr>
        </p:nvSpPr>
        <p:spPr>
          <a:xfrm>
            <a:off x="1544371" y="44637"/>
            <a:ext cx="8151652" cy="563563"/>
          </a:xfrm>
        </p:spPr>
        <p:txBody>
          <a:bodyPr>
            <a:normAutofit fontScale="90000"/>
          </a:bodyPr>
          <a:lstStyle/>
          <a:p>
            <a:r>
              <a:rPr lang="zh-CN" altLang="zh-CN" dirty="0"/>
              <a:t>网络的分类</a:t>
            </a:r>
            <a:r>
              <a:rPr lang="en-US" altLang="zh-CN" dirty="0"/>
              <a:t>——</a:t>
            </a:r>
            <a:r>
              <a:rPr kumimoji="1" lang="zh-CN" altLang="zh-CN" dirty="0">
                <a:latin typeface="Times New Roman" panose="02020603050405020304" pitchFamily="18" charset="0"/>
              </a:rPr>
              <a:t>按网络拓扑结构分类</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1403545" y="1318082"/>
            <a:ext cx="9073008" cy="5386669"/>
          </a:xfrm>
        </p:spPr>
        <p:txBody>
          <a:bodyPr/>
          <a:lstStyle/>
          <a:p>
            <a:pPr>
              <a:lnSpc>
                <a:spcPct val="80000"/>
              </a:lnSpc>
              <a:spcAft>
                <a:spcPts val="1800"/>
              </a:spcAft>
            </a:pPr>
            <a:r>
              <a:rPr lang="zh-CN" altLang="zh-CN" sz="2800" b="1" dirty="0">
                <a:latin typeface="Arial" panose="020B0604020202020204" pitchFamily="34" charset="0"/>
              </a:rPr>
              <a:t>网络拓扑结构</a:t>
            </a:r>
            <a:r>
              <a:rPr lang="zh-CN" altLang="zh-CN" sz="2800" dirty="0">
                <a:latin typeface="Arial" panose="020B0604020202020204" pitchFamily="34" charset="0"/>
              </a:rPr>
              <a:t>是指用传输介质互联各种设备的物理布局</a:t>
            </a:r>
            <a:endParaRPr lang="en-US" altLang="zh-CN" sz="2800" dirty="0">
              <a:latin typeface="Arial" panose="020B0604020202020204" pitchFamily="34" charset="0"/>
            </a:endParaRPr>
          </a:p>
          <a:p>
            <a:pPr marL="457189" lvl="3" indent="0">
              <a:lnSpc>
                <a:spcPts val="3000"/>
              </a:lnSpc>
              <a:buClr>
                <a:schemeClr val="hlink"/>
              </a:buClr>
              <a:buNone/>
            </a:pPr>
            <a:r>
              <a:rPr lang="en-US" altLang="zh-CN" sz="1700" dirty="0">
                <a:ea typeface="宋体" panose="02010600030101010101" pitchFamily="2" charset="-122"/>
              </a:rPr>
              <a:t/>
            </a:r>
            <a:br>
              <a:rPr lang="en-US" altLang="zh-CN" sz="1700" dirty="0">
                <a:ea typeface="宋体" panose="02010600030101010101" pitchFamily="2" charset="-122"/>
              </a:rPr>
            </a:br>
            <a:endParaRPr lang="en-US" altLang="zh-CN" sz="1700" dirty="0">
              <a:ea typeface="宋体" panose="02010600030101010101" pitchFamily="2" charset="-122"/>
            </a:endParaRPr>
          </a:p>
          <a:p>
            <a:pPr marL="457189" lvl="1" indent="0">
              <a:lnSpc>
                <a:spcPct val="80000"/>
              </a:lnSpc>
              <a:buNone/>
            </a:pPr>
            <a:endParaRPr lang="en-US" altLang="zh-CN" sz="2900" dirty="0">
              <a:ea typeface="宋体" panose="02010600030101010101" pitchFamily="2" charset="-122"/>
            </a:endParaRPr>
          </a:p>
        </p:txBody>
      </p:sp>
      <p:pic>
        <p:nvPicPr>
          <p:cNvPr id="3074" name="Picture 2">
            <a:extLst>
              <a:ext uri="{FF2B5EF4-FFF2-40B4-BE49-F238E27FC236}">
                <a16:creationId xmlns:a16="http://schemas.microsoft.com/office/drawing/2014/main" xmlns="" id="{A7CE3E33-3D5F-436E-9ECD-F9B01DBA9B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5447" y="1929538"/>
            <a:ext cx="8495369" cy="416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xmlns="" id="{2D121908-124D-42F8-9A28-DC11B3B7209B}"/>
              </a:ext>
            </a:extLst>
          </p:cNvPr>
          <p:cNvSpPr txBox="1">
            <a:spLocks/>
          </p:cNvSpPr>
          <p:nvPr/>
        </p:nvSpPr>
        <p:spPr bwMode="auto">
          <a:xfrm>
            <a:off x="9202023" y="6347038"/>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1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9CA331A9-1DD5-4C34-BAC9-1026D4AF2589}" type="slidenum">
              <a:rPr lang="en-US" altLang="zh-CN" smtClean="0"/>
              <a:pPr/>
              <a:t>115</a:t>
            </a:fld>
            <a:endParaRPr lang="en-US" altLang="zh-CN"/>
          </a:p>
        </p:txBody>
      </p:sp>
    </p:spTree>
    <p:extLst>
      <p:ext uri="{BB962C8B-B14F-4D97-AF65-F5344CB8AC3E}">
        <p14:creationId xmlns:p14="http://schemas.microsoft.com/office/powerpoint/2010/main" val="31379059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xmlns="" id="{19EF1FAB-F45C-4C45-B352-7B3ECEED6040}"/>
              </a:ext>
            </a:extLst>
          </p:cNvPr>
          <p:cNvSpPr>
            <a:spLocks noGrp="1" noChangeArrowheads="1"/>
          </p:cNvSpPr>
          <p:nvPr>
            <p:ph type="title"/>
          </p:nvPr>
        </p:nvSpPr>
        <p:spPr>
          <a:xfrm>
            <a:off x="2207568" y="44637"/>
            <a:ext cx="7850832" cy="563563"/>
          </a:xfrm>
        </p:spPr>
        <p:txBody>
          <a:bodyPr>
            <a:normAutofit fontScale="90000"/>
          </a:bodyPr>
          <a:lstStyle/>
          <a:p>
            <a:r>
              <a:rPr lang="zh-CN" altLang="zh-CN" dirty="0"/>
              <a:t>网络的分类</a:t>
            </a:r>
            <a:r>
              <a:rPr lang="en-US" altLang="zh-CN" dirty="0"/>
              <a:t>——</a:t>
            </a:r>
            <a:r>
              <a:rPr kumimoji="1" lang="zh-CN" altLang="zh-CN" dirty="0">
                <a:latin typeface="Times New Roman" panose="02020603050405020304" pitchFamily="18" charset="0"/>
              </a:rPr>
              <a:t>按服务模式分类</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sz="half" idx="1"/>
          </p:nvPr>
        </p:nvSpPr>
        <p:spPr>
          <a:xfrm>
            <a:off x="1055440" y="1232147"/>
            <a:ext cx="5256584" cy="5153645"/>
          </a:xfrm>
          <a:solidFill>
            <a:schemeClr val="accent3"/>
          </a:solidFill>
        </p:spPr>
        <p:txBody>
          <a:bodyPr/>
          <a:lstStyle/>
          <a:p>
            <a:pPr marL="0" indent="0">
              <a:lnSpc>
                <a:spcPts val="3500"/>
              </a:lnSpc>
              <a:spcBef>
                <a:spcPts val="0"/>
              </a:spcBef>
              <a:spcAft>
                <a:spcPts val="0"/>
              </a:spcAft>
              <a:buNone/>
            </a:pPr>
            <a:r>
              <a:rPr lang="en-US" altLang="zh-CN" sz="2800" dirty="0"/>
              <a:t> </a:t>
            </a:r>
            <a:r>
              <a:rPr lang="zh-CN" altLang="zh-CN" sz="2800" b="1" dirty="0">
                <a:latin typeface="Arial" panose="020B0604020202020204" pitchFamily="34" charset="0"/>
              </a:rPr>
              <a:t>客户机</a:t>
            </a:r>
            <a:r>
              <a:rPr lang="en-US" altLang="zh-CN" sz="2800" b="1" dirty="0">
                <a:latin typeface="Arial" panose="020B0604020202020204" pitchFamily="34" charset="0"/>
              </a:rPr>
              <a:t>/</a:t>
            </a:r>
            <a:r>
              <a:rPr lang="zh-CN" altLang="zh-CN" sz="2800" b="1" dirty="0">
                <a:latin typeface="Arial" panose="020B0604020202020204" pitchFamily="34" charset="0"/>
              </a:rPr>
              <a:t>服务器</a:t>
            </a:r>
            <a:r>
              <a:rPr lang="en-US" altLang="zh-CN" sz="2400" dirty="0"/>
              <a:t>(Client-Server, </a:t>
            </a:r>
            <a:r>
              <a:rPr lang="en-US" altLang="zh-CN" sz="2400" b="1" dirty="0"/>
              <a:t>C/S</a:t>
            </a:r>
            <a:r>
              <a:rPr lang="en-US" altLang="zh-CN" sz="2400" dirty="0"/>
              <a:t>)</a:t>
            </a:r>
            <a:r>
              <a:rPr lang="zh-CN" altLang="zh-CN" sz="2400" dirty="0"/>
              <a:t>网络模式</a:t>
            </a:r>
            <a:endParaRPr lang="en-US" altLang="zh-CN" sz="2400" dirty="0"/>
          </a:p>
          <a:p>
            <a:pPr marL="0" indent="0">
              <a:lnSpc>
                <a:spcPct val="150000"/>
              </a:lnSpc>
              <a:spcBef>
                <a:spcPts val="0"/>
              </a:spcBef>
              <a:spcAft>
                <a:spcPts val="0"/>
              </a:spcAft>
              <a:buNone/>
            </a:pPr>
            <a:r>
              <a:rPr lang="en-US" altLang="zh-CN" sz="2000" dirty="0">
                <a:latin typeface="Arial" charset="0"/>
                <a:ea typeface="宋体" pitchFamily="2" charset="-122"/>
              </a:rPr>
              <a:t>       </a:t>
            </a:r>
            <a:r>
              <a:rPr lang="zh-CN" altLang="zh-CN" sz="2000" dirty="0"/>
              <a:t>服务器处于中心位置，</a:t>
            </a:r>
            <a:r>
              <a:rPr lang="zh-CN" altLang="en-US" sz="2000" dirty="0"/>
              <a:t>由</a:t>
            </a:r>
            <a:r>
              <a:rPr lang="zh-CN" altLang="zh-CN" sz="2000" dirty="0"/>
              <a:t>高性能计算机或专用设备来协调和提供服务给网络中的节点</a:t>
            </a:r>
            <a:endParaRPr lang="en-US" altLang="zh-CN" sz="2000" dirty="0"/>
          </a:p>
          <a:p>
            <a:pPr marL="457189" lvl="1" indent="0">
              <a:lnSpc>
                <a:spcPct val="80000"/>
              </a:lnSpc>
              <a:buNone/>
            </a:pPr>
            <a:endParaRPr lang="en-US" altLang="zh-CN" sz="2900" dirty="0">
              <a:ea typeface="宋体" panose="02010600030101010101" pitchFamily="2" charset="-122"/>
            </a:endParaRPr>
          </a:p>
        </p:txBody>
      </p:sp>
      <p:sp>
        <p:nvSpPr>
          <p:cNvPr id="5" name="内容占位符 4">
            <a:extLst>
              <a:ext uri="{FF2B5EF4-FFF2-40B4-BE49-F238E27FC236}">
                <a16:creationId xmlns:a16="http://schemas.microsoft.com/office/drawing/2014/main" xmlns="" id="{4D4C0B56-51C0-40D6-9088-A5BE320DC4A6}"/>
              </a:ext>
            </a:extLst>
          </p:cNvPr>
          <p:cNvSpPr>
            <a:spLocks noGrp="1"/>
          </p:cNvSpPr>
          <p:nvPr>
            <p:ph sz="half" idx="2"/>
          </p:nvPr>
        </p:nvSpPr>
        <p:spPr>
          <a:xfrm>
            <a:off x="6528056" y="1232147"/>
            <a:ext cx="4824528" cy="5153645"/>
          </a:xfrm>
          <a:solidFill>
            <a:schemeClr val="accent3"/>
          </a:solidFill>
        </p:spPr>
        <p:txBody>
          <a:bodyPr/>
          <a:lstStyle/>
          <a:p>
            <a:pPr marL="0" indent="0">
              <a:lnSpc>
                <a:spcPts val="3500"/>
              </a:lnSpc>
              <a:spcBef>
                <a:spcPts val="0"/>
              </a:spcBef>
              <a:buNone/>
            </a:pPr>
            <a:r>
              <a:rPr lang="en-US" altLang="zh-CN" sz="2600" dirty="0"/>
              <a:t> </a:t>
            </a:r>
            <a:r>
              <a:rPr lang="zh-CN" altLang="zh-CN" sz="2800" b="1" dirty="0">
                <a:latin typeface="Arial" panose="020B0604020202020204" pitchFamily="34" charset="0"/>
              </a:rPr>
              <a:t>对等式</a:t>
            </a:r>
            <a:r>
              <a:rPr lang="zh-CN" altLang="en-US" sz="2600" dirty="0"/>
              <a:t>，</a:t>
            </a:r>
            <a:r>
              <a:rPr lang="zh-CN" altLang="zh-CN" sz="2400" dirty="0"/>
              <a:t>又称点对点</a:t>
            </a:r>
            <a:r>
              <a:rPr lang="zh-CN" altLang="en-US" sz="2400" dirty="0"/>
              <a:t> </a:t>
            </a:r>
            <a:r>
              <a:rPr lang="en-US" altLang="zh-CN" sz="2400" dirty="0"/>
              <a:t>(peer-to-peer,</a:t>
            </a:r>
            <a:r>
              <a:rPr lang="zh-CN" altLang="en-US" sz="2400" dirty="0"/>
              <a:t> </a:t>
            </a:r>
            <a:r>
              <a:rPr lang="en-US" altLang="zh-CN" sz="2400" b="1" dirty="0"/>
              <a:t>P2P</a:t>
            </a:r>
            <a:r>
              <a:rPr lang="en-US" altLang="zh-CN" sz="2400" dirty="0"/>
              <a:t>)</a:t>
            </a:r>
            <a:r>
              <a:rPr lang="zh-CN" altLang="zh-CN" sz="2400" dirty="0"/>
              <a:t>网络模式</a:t>
            </a:r>
            <a:endParaRPr lang="en-US" altLang="zh-CN" sz="2400" dirty="0"/>
          </a:p>
          <a:p>
            <a:pPr marL="0" indent="0">
              <a:lnSpc>
                <a:spcPct val="150000"/>
              </a:lnSpc>
              <a:spcBef>
                <a:spcPts val="0"/>
              </a:spcBef>
              <a:spcAft>
                <a:spcPts val="0"/>
              </a:spcAft>
              <a:buNone/>
            </a:pPr>
            <a:r>
              <a:rPr lang="en-US" altLang="zh-CN" sz="2200" dirty="0">
                <a:latin typeface="Arial" charset="0"/>
                <a:ea typeface="宋体" pitchFamily="2" charset="-122"/>
              </a:rPr>
              <a:t>       </a:t>
            </a:r>
            <a:r>
              <a:rPr lang="zh-CN" altLang="zh-CN" sz="2000" dirty="0"/>
              <a:t>无中心服务器，所有客户端都能提供资源</a:t>
            </a:r>
            <a:r>
              <a:rPr lang="zh-CN" altLang="en-US" sz="2000" dirty="0"/>
              <a:t>，</a:t>
            </a:r>
            <a:r>
              <a:rPr lang="zh-CN" altLang="zh-CN" sz="2000" dirty="0"/>
              <a:t>每个节点既是客户机也是服务器</a:t>
            </a:r>
            <a:endParaRPr lang="en-US" altLang="zh-CN" sz="2000" dirty="0"/>
          </a:p>
          <a:p>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116</a:t>
            </a:fld>
            <a:endParaRPr lang="en-US" altLang="zh-CN"/>
          </a:p>
        </p:txBody>
      </p:sp>
      <p:sp>
        <p:nvSpPr>
          <p:cNvPr id="4" name="文本框 3">
            <a:extLst>
              <a:ext uri="{FF2B5EF4-FFF2-40B4-BE49-F238E27FC236}">
                <a16:creationId xmlns:a16="http://schemas.microsoft.com/office/drawing/2014/main" xmlns="" id="{5DEF480D-513A-463B-8BB2-E090F71ACE3C}"/>
              </a:ext>
            </a:extLst>
          </p:cNvPr>
          <p:cNvSpPr txBox="1"/>
          <p:nvPr/>
        </p:nvSpPr>
        <p:spPr>
          <a:xfrm>
            <a:off x="3036037" y="6007496"/>
            <a:ext cx="1296144" cy="369332"/>
          </a:xfrm>
          <a:prstGeom prst="rect">
            <a:avLst/>
          </a:prstGeom>
          <a:noFill/>
        </p:spPr>
        <p:txBody>
          <a:bodyPr wrap="square" rtlCol="0">
            <a:spAutoFit/>
          </a:bodyPr>
          <a:lstStyle/>
          <a:p>
            <a:r>
              <a:rPr lang="en-US" altLang="zh-CN" dirty="0"/>
              <a:t>C/S</a:t>
            </a:r>
            <a:r>
              <a:rPr kumimoji="1" lang="zh-CN" altLang="zh-CN" dirty="0">
                <a:latin typeface="Times New Roman" panose="02020603050405020304" pitchFamily="18" charset="0"/>
              </a:rPr>
              <a:t>模式</a:t>
            </a:r>
            <a:endParaRPr lang="zh-CN" altLang="en-US" dirty="0"/>
          </a:p>
        </p:txBody>
      </p:sp>
      <p:sp>
        <p:nvSpPr>
          <p:cNvPr id="9" name="文本框 8">
            <a:extLst>
              <a:ext uri="{FF2B5EF4-FFF2-40B4-BE49-F238E27FC236}">
                <a16:creationId xmlns:a16="http://schemas.microsoft.com/office/drawing/2014/main" xmlns="" id="{9158E10D-36DD-4953-BA9F-25CD5AC6AFB7}"/>
              </a:ext>
            </a:extLst>
          </p:cNvPr>
          <p:cNvSpPr txBox="1"/>
          <p:nvPr/>
        </p:nvSpPr>
        <p:spPr>
          <a:xfrm>
            <a:off x="8472264" y="6007496"/>
            <a:ext cx="1296144" cy="369332"/>
          </a:xfrm>
          <a:prstGeom prst="rect">
            <a:avLst/>
          </a:prstGeom>
          <a:noFill/>
        </p:spPr>
        <p:txBody>
          <a:bodyPr wrap="square" rtlCol="0">
            <a:spAutoFit/>
          </a:bodyPr>
          <a:lstStyle/>
          <a:p>
            <a:r>
              <a:rPr lang="en-US" altLang="zh-CN" dirty="0"/>
              <a:t>P2P</a:t>
            </a:r>
            <a:r>
              <a:rPr kumimoji="1" lang="zh-CN" altLang="zh-CN" dirty="0">
                <a:latin typeface="Times New Roman" panose="02020603050405020304" pitchFamily="18" charset="0"/>
              </a:rPr>
              <a:t>模式</a:t>
            </a:r>
            <a:endParaRPr lang="zh-CN" altLang="en-US" dirty="0"/>
          </a:p>
        </p:txBody>
      </p:sp>
      <p:pic>
        <p:nvPicPr>
          <p:cNvPr id="8" name="图片 7">
            <a:extLst>
              <a:ext uri="{FF2B5EF4-FFF2-40B4-BE49-F238E27FC236}">
                <a16:creationId xmlns:a16="http://schemas.microsoft.com/office/drawing/2014/main" xmlns="" id="{76AF01A2-3122-4F0F-8BCF-AAA010E0AF4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1220"/>
          <a:stretch/>
        </p:blipFill>
        <p:spPr>
          <a:xfrm>
            <a:off x="2349477" y="3935181"/>
            <a:ext cx="2488818" cy="2269111"/>
          </a:xfrm>
          <a:prstGeom prst="rect">
            <a:avLst/>
          </a:prstGeom>
        </p:spPr>
      </p:pic>
      <p:pic>
        <p:nvPicPr>
          <p:cNvPr id="13" name="图片 12">
            <a:extLst>
              <a:ext uri="{FF2B5EF4-FFF2-40B4-BE49-F238E27FC236}">
                <a16:creationId xmlns:a16="http://schemas.microsoft.com/office/drawing/2014/main" xmlns="" id="{26ACA07C-9B73-40A3-A475-4641FB9050B9}"/>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5846"/>
          <a:stretch/>
        </p:blipFill>
        <p:spPr>
          <a:xfrm>
            <a:off x="7581559" y="3916293"/>
            <a:ext cx="2844800" cy="2336319"/>
          </a:xfrm>
          <a:prstGeom prst="rect">
            <a:avLst/>
          </a:prstGeom>
        </p:spPr>
      </p:pic>
    </p:spTree>
    <p:extLst>
      <p:ext uri="{BB962C8B-B14F-4D97-AF65-F5344CB8AC3E}">
        <p14:creationId xmlns:p14="http://schemas.microsoft.com/office/powerpoint/2010/main" val="687786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813380" y="151533"/>
            <a:ext cx="8151652" cy="563563"/>
          </a:xfrm>
        </p:spPr>
        <p:txBody>
          <a:bodyPr>
            <a:normAutofit fontScale="90000"/>
          </a:bodyPr>
          <a:lstStyle/>
          <a:p>
            <a:r>
              <a:rPr lang="en-US" altLang="zh-CN" dirty="0"/>
              <a:t>7.2  Internet</a:t>
            </a:r>
            <a:r>
              <a:rPr lang="zh-CN" altLang="zh-CN" dirty="0"/>
              <a:t>基础</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518012" y="1327388"/>
            <a:ext cx="10402523" cy="5084375"/>
          </a:xfrm>
        </p:spPr>
        <p:txBody>
          <a:bodyPr/>
          <a:lstStyle/>
          <a:p>
            <a:pPr>
              <a:lnSpc>
                <a:spcPct val="80000"/>
              </a:lnSpc>
              <a:spcAft>
                <a:spcPts val="600"/>
              </a:spcAft>
            </a:pPr>
            <a:r>
              <a:rPr lang="en-US" altLang="zh-CN" b="1" dirty="0"/>
              <a:t> </a:t>
            </a:r>
            <a:r>
              <a:rPr lang="zh-CN" altLang="zh-CN" sz="3200" b="1" dirty="0">
                <a:solidFill>
                  <a:schemeClr val="tx1">
                    <a:lumMod val="60000"/>
                    <a:lumOff val="40000"/>
                  </a:schemeClr>
                </a:solidFill>
              </a:rPr>
              <a:t>因特网与互联网</a:t>
            </a:r>
            <a:endParaRPr lang="en-US" altLang="zh-CN" sz="3200" b="1" dirty="0">
              <a:solidFill>
                <a:schemeClr val="tx1">
                  <a:lumMod val="60000"/>
                  <a:lumOff val="40000"/>
                </a:schemeClr>
              </a:solidFill>
            </a:endParaRPr>
          </a:p>
          <a:p>
            <a:pPr>
              <a:lnSpc>
                <a:spcPct val="80000"/>
              </a:lnSpc>
              <a:buFont typeface="Wingdings" panose="05000000000000000000" pitchFamily="2" charset="2"/>
              <a:buChar char="Ø"/>
            </a:pPr>
            <a:r>
              <a:rPr kumimoji="1" lang="zh-CN" altLang="en-US" sz="3200" b="1" dirty="0">
                <a:latin typeface="Times New Roman" panose="02020603050405020304" pitchFamily="18" charset="0"/>
              </a:rPr>
              <a:t> </a:t>
            </a:r>
            <a:r>
              <a:rPr kumimoji="1" lang="zh-CN" altLang="en-US" sz="2800" b="1" dirty="0">
                <a:latin typeface="Times New Roman" panose="02020603050405020304" pitchFamily="18" charset="0"/>
              </a:rPr>
              <a:t>什么是</a:t>
            </a:r>
            <a:r>
              <a:rPr kumimoji="1" lang="zh-CN" altLang="zh-CN" sz="2800" b="1" dirty="0">
                <a:latin typeface="Times New Roman" panose="02020603050405020304" pitchFamily="18" charset="0"/>
              </a:rPr>
              <a:t>互联网</a:t>
            </a:r>
            <a:r>
              <a:rPr kumimoji="1" lang="en-US" altLang="zh-CN" sz="2800" b="1" dirty="0">
                <a:latin typeface="Times New Roman" panose="02020603050405020304" pitchFamily="18" charset="0"/>
              </a:rPr>
              <a:t>__(internet,</a:t>
            </a:r>
            <a:r>
              <a:rPr kumimoji="1" lang="zh-CN" altLang="en-US" sz="2400" b="1" dirty="0">
                <a:latin typeface="Times New Roman" panose="02020603050405020304" pitchFamily="18" charset="0"/>
              </a:rPr>
              <a:t>一个通用名词</a:t>
            </a:r>
            <a:r>
              <a:rPr kumimoji="1" lang="en-US" altLang="zh-CN" sz="2800" b="1" dirty="0">
                <a:latin typeface="Times New Roman" panose="02020603050405020304" pitchFamily="18" charset="0"/>
              </a:rPr>
              <a:t>)</a:t>
            </a:r>
          </a:p>
          <a:p>
            <a:pPr marL="400041" lvl="1" indent="0">
              <a:lnSpc>
                <a:spcPts val="3000"/>
              </a:lnSpc>
              <a:spcAft>
                <a:spcPts val="1800"/>
              </a:spcAft>
              <a:buNone/>
            </a:pPr>
            <a:r>
              <a:rPr lang="zh-CN" altLang="en-US" sz="2200" dirty="0"/>
              <a:t>“</a:t>
            </a:r>
            <a:r>
              <a:rPr lang="zh-CN" altLang="zh-CN" sz="2200" dirty="0"/>
              <a:t>指由若干计算机网络相互连接而成的网络</a:t>
            </a:r>
            <a:r>
              <a:rPr lang="zh-CN" altLang="en-US" sz="2200" dirty="0"/>
              <a:t>” </a:t>
            </a:r>
            <a:r>
              <a:rPr lang="zh-CN" altLang="zh-CN" sz="2200" dirty="0"/>
              <a:t>统称为互联网。</a:t>
            </a:r>
            <a:endParaRPr lang="en-US" altLang="zh-CN" sz="2200" dirty="0"/>
          </a:p>
          <a:p>
            <a:pPr>
              <a:lnSpc>
                <a:spcPct val="80000"/>
              </a:lnSpc>
              <a:buFont typeface="Wingdings" panose="05000000000000000000" pitchFamily="2" charset="2"/>
              <a:buChar char="Ø"/>
            </a:pPr>
            <a:r>
              <a:rPr kumimoji="1" lang="zh-CN" altLang="en-US" sz="3200" b="1" dirty="0">
                <a:latin typeface="Times New Roman" panose="02020603050405020304" pitchFamily="18" charset="0"/>
              </a:rPr>
              <a:t> </a:t>
            </a:r>
            <a:r>
              <a:rPr kumimoji="1" lang="zh-CN" altLang="en-US" sz="2800" b="1" dirty="0">
                <a:latin typeface="Times New Roman" panose="02020603050405020304" pitchFamily="18" charset="0"/>
              </a:rPr>
              <a:t>什么是</a:t>
            </a:r>
            <a:r>
              <a:rPr kumimoji="1" lang="zh-CN" altLang="zh-CN" sz="2800" b="1" dirty="0">
                <a:latin typeface="Times New Roman" panose="02020603050405020304" pitchFamily="18" charset="0"/>
              </a:rPr>
              <a:t>因特网</a:t>
            </a:r>
            <a:r>
              <a:rPr kumimoji="1" lang="en-US" altLang="zh-CN" sz="2800" b="1" dirty="0">
                <a:latin typeface="Times New Roman" panose="02020603050405020304" pitchFamily="18" charset="0"/>
              </a:rPr>
              <a:t>__(Internet,</a:t>
            </a:r>
            <a:r>
              <a:rPr kumimoji="1" lang="zh-CN" altLang="en-US" sz="2400" b="1" dirty="0">
                <a:latin typeface="Times New Roman" panose="02020603050405020304" pitchFamily="18" charset="0"/>
              </a:rPr>
              <a:t>一个专有名词</a:t>
            </a:r>
            <a:r>
              <a:rPr kumimoji="1" lang="en-US" altLang="zh-CN" sz="2800" b="1" dirty="0">
                <a:latin typeface="Times New Roman" panose="02020603050405020304" pitchFamily="18" charset="0"/>
              </a:rPr>
              <a:t>)</a:t>
            </a:r>
          </a:p>
          <a:p>
            <a:pPr marL="457189" lvl="3" indent="0">
              <a:lnSpc>
                <a:spcPct val="150000"/>
              </a:lnSpc>
              <a:spcBef>
                <a:spcPts val="0"/>
              </a:spcBef>
              <a:buClr>
                <a:schemeClr val="hlink"/>
              </a:buClr>
              <a:buNone/>
            </a:pPr>
            <a:r>
              <a:rPr lang="zh-CN" altLang="zh-CN" sz="2200" dirty="0"/>
              <a:t>“目前全球最大的一个电子计算机互联网，是由美国的</a:t>
            </a:r>
            <a:r>
              <a:rPr lang="en-US" altLang="zh-CN" sz="2200" dirty="0"/>
              <a:t>ARPA</a:t>
            </a:r>
            <a:r>
              <a:rPr lang="zh-CN" altLang="zh-CN" sz="2200" dirty="0"/>
              <a:t>网发展演变而来的”</a:t>
            </a:r>
            <a:r>
              <a:rPr lang="zh-CN" altLang="en-US" sz="2200" dirty="0"/>
              <a:t>。</a:t>
            </a:r>
            <a:endParaRPr lang="en-US" altLang="zh-CN" sz="2200" dirty="0"/>
          </a:p>
          <a:p>
            <a:pPr marL="457189" lvl="3" indent="0">
              <a:lnSpc>
                <a:spcPct val="150000"/>
              </a:lnSpc>
              <a:spcBef>
                <a:spcPts val="0"/>
              </a:spcBef>
              <a:buClr>
                <a:schemeClr val="hlink"/>
              </a:buClr>
              <a:buNone/>
            </a:pPr>
            <a:r>
              <a:rPr lang="en-US" altLang="zh-CN" sz="2200" dirty="0"/>
              <a:t>Internet</a:t>
            </a:r>
            <a:r>
              <a:rPr lang="zh-CN" altLang="zh-CN" sz="2200" dirty="0"/>
              <a:t>已经超越了一个网络的含义，可以说</a:t>
            </a:r>
            <a:r>
              <a:rPr lang="en-US" altLang="zh-CN" sz="2200" dirty="0"/>
              <a:t>Internet</a:t>
            </a:r>
            <a:r>
              <a:rPr lang="zh-CN" altLang="zh-CN" sz="2200" dirty="0"/>
              <a:t>既是一个多媒体的通信媒介，又是一个无限的全球信息资源总汇。它已成为一个信息社会的缩影无所不在</a:t>
            </a:r>
            <a:r>
              <a:rPr lang="zh-CN" altLang="en-US" sz="2200" dirty="0" smtClean="0"/>
              <a:t>。</a:t>
            </a:r>
            <a:endParaRPr lang="en-US" altLang="zh-CN" sz="2200" dirty="0" smtClean="0"/>
          </a:p>
          <a:p>
            <a:pPr marL="457189" lvl="3" indent="0">
              <a:lnSpc>
                <a:spcPct val="150000"/>
              </a:lnSpc>
              <a:spcBef>
                <a:spcPts val="0"/>
              </a:spcBef>
              <a:buClr>
                <a:schemeClr val="hlink"/>
              </a:buClr>
              <a:buNone/>
            </a:pPr>
            <a:r>
              <a:rPr lang="en-US" altLang="zh-CN" sz="2200" dirty="0" smtClean="0">
                <a:ea typeface="宋体" panose="02010600030101010101" pitchFamily="2" charset="-122"/>
              </a:rPr>
              <a:t>Internet</a:t>
            </a:r>
            <a:r>
              <a:rPr lang="zh-CN" altLang="en-US" sz="2200" dirty="0" smtClean="0">
                <a:ea typeface="宋体" panose="02010600030101010101" pitchFamily="2" charset="-122"/>
              </a:rPr>
              <a:t>是由成千上万个各种类型的网络通过路由器相互连接在一起，主要采用</a:t>
            </a:r>
            <a:r>
              <a:rPr lang="en-US" altLang="zh-CN" sz="2200" dirty="0" smtClean="0">
                <a:ea typeface="宋体" panose="02010600030101010101" pitchFamily="2" charset="-122"/>
              </a:rPr>
              <a:t>TCP/IP,</a:t>
            </a:r>
            <a:r>
              <a:rPr lang="zh-CN" altLang="en-US" sz="2200" dirty="0" smtClean="0">
                <a:ea typeface="宋体" panose="02010600030101010101" pitchFamily="2" charset="-122"/>
              </a:rPr>
              <a:t>构成世界范围的全球性网络</a:t>
            </a:r>
            <a:endParaRPr lang="en-US" altLang="zh-CN" sz="22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117</a:t>
            </a:fld>
            <a:endParaRPr lang="en-US" altLang="zh-CN"/>
          </a:p>
        </p:txBody>
      </p:sp>
      <p:pic>
        <p:nvPicPr>
          <p:cNvPr id="5" name="图片 4">
            <a:extLst>
              <a:ext uri="{FF2B5EF4-FFF2-40B4-BE49-F238E27FC236}">
                <a16:creationId xmlns:a16="http://schemas.microsoft.com/office/drawing/2014/main" xmlns="" id="{1893A604-0C72-417C-94BC-8B9EB12A0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184232" y="980728"/>
            <a:ext cx="3489755" cy="2300322"/>
          </a:xfrm>
          <a:prstGeom prst="ellipse">
            <a:avLst/>
          </a:prstGeom>
          <a:ln>
            <a:noFill/>
          </a:ln>
          <a:effectLst>
            <a:softEdge rad="112500"/>
          </a:effectLst>
        </p:spPr>
      </p:pic>
    </p:spTree>
    <p:extLst>
      <p:ext uri="{BB962C8B-B14F-4D97-AF65-F5344CB8AC3E}">
        <p14:creationId xmlns:p14="http://schemas.microsoft.com/office/powerpoint/2010/main" val="22124506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8653B186-39CB-4BED-BF9C-1398209C9F53}"/>
              </a:ext>
            </a:extLst>
          </p:cNvPr>
          <p:cNvPicPr>
            <a:picLocks noChangeAspect="1"/>
          </p:cNvPicPr>
          <p:nvPr/>
        </p:nvPicPr>
        <p:blipFill rotWithShape="1">
          <a:blip r:embed="rId2" cstate="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saturation sat="15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4"/>
              </a:ext>
            </a:extLst>
          </a:blip>
          <a:srcRect l="24423" t="32176" r="23905" b="34187"/>
          <a:stretch/>
        </p:blipFill>
        <p:spPr>
          <a:xfrm>
            <a:off x="10054150" y="1199471"/>
            <a:ext cx="1130838" cy="621908"/>
          </a:xfrm>
          <a:prstGeom prst="rect">
            <a:avLst/>
          </a:prstGeom>
        </p:spPr>
      </p:pic>
      <p:sp>
        <p:nvSpPr>
          <p:cNvPr id="90114" name="Rectangle 2"/>
          <p:cNvSpPr>
            <a:spLocks noGrp="1" noChangeArrowheads="1"/>
          </p:cNvSpPr>
          <p:nvPr>
            <p:ph type="title"/>
          </p:nvPr>
        </p:nvSpPr>
        <p:spPr>
          <a:xfrm>
            <a:off x="1719256" y="92013"/>
            <a:ext cx="8151652" cy="563563"/>
          </a:xfrm>
        </p:spPr>
        <p:txBody>
          <a:bodyPr>
            <a:normAutofit fontScale="90000"/>
          </a:bodyPr>
          <a:lstStyle/>
          <a:p>
            <a:r>
              <a:rPr lang="en-US" altLang="zh-CN" dirty="0"/>
              <a:t>TCP/IP</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519435" y="1097262"/>
            <a:ext cx="9537005" cy="5084375"/>
          </a:xfrm>
        </p:spPr>
        <p:txBody>
          <a:bodyPr/>
          <a:lstStyle/>
          <a:p>
            <a:pPr>
              <a:lnSpc>
                <a:spcPct val="80000"/>
              </a:lnSpc>
            </a:pPr>
            <a:r>
              <a:rPr lang="zh-CN" altLang="zh-CN" sz="3200" b="1" dirty="0">
                <a:solidFill>
                  <a:schemeClr val="tx1">
                    <a:lumMod val="60000"/>
                    <a:lumOff val="40000"/>
                  </a:schemeClr>
                </a:solidFill>
              </a:rPr>
              <a:t>网络协议</a:t>
            </a:r>
            <a:r>
              <a:rPr lang="zh-CN" altLang="zh-CN" sz="3200" dirty="0"/>
              <a:t>（</a:t>
            </a:r>
            <a:r>
              <a:rPr lang="en-US" altLang="zh-CN" sz="3200" dirty="0"/>
              <a:t>Network Protocol</a:t>
            </a:r>
            <a:r>
              <a:rPr lang="zh-CN" altLang="zh-CN" sz="3200" dirty="0"/>
              <a:t>）</a:t>
            </a:r>
            <a:endParaRPr lang="en-US" altLang="zh-CN" sz="3200" dirty="0"/>
          </a:p>
          <a:p>
            <a:pPr lvl="1" indent="-342900">
              <a:lnSpc>
                <a:spcPct val="80000"/>
              </a:lnSpc>
              <a:spcBef>
                <a:spcPts val="1200"/>
              </a:spcBef>
              <a:spcAft>
                <a:spcPts val="1200"/>
              </a:spcAft>
            </a:pPr>
            <a:r>
              <a:rPr lang="zh-CN" altLang="zh-CN" sz="2400" dirty="0"/>
              <a:t>计算机网络中进行数据交换而建立的规则、标准或约定的集合</a:t>
            </a:r>
            <a:endParaRPr lang="en-US" altLang="zh-CN" sz="2400" dirty="0"/>
          </a:p>
          <a:p>
            <a:r>
              <a:rPr kumimoji="1" lang="zh-CN" altLang="en-US" sz="3200" b="1" dirty="0">
                <a:latin typeface="Times New Roman" panose="02020603050405020304" pitchFamily="18" charset="0"/>
              </a:rPr>
              <a:t> </a:t>
            </a:r>
            <a:r>
              <a:rPr lang="en-US" altLang="zh-CN" sz="3200" b="1" dirty="0">
                <a:solidFill>
                  <a:schemeClr val="tx1">
                    <a:lumMod val="60000"/>
                    <a:lumOff val="40000"/>
                  </a:schemeClr>
                </a:solidFill>
              </a:rPr>
              <a:t>TCP/IP</a:t>
            </a:r>
            <a:r>
              <a:rPr lang="zh-CN" altLang="zh-CN" sz="3200" b="1" dirty="0">
                <a:solidFill>
                  <a:schemeClr val="tx1">
                    <a:lumMod val="60000"/>
                    <a:lumOff val="40000"/>
                  </a:schemeClr>
                </a:solidFill>
              </a:rPr>
              <a:t>协议</a:t>
            </a:r>
            <a:endParaRPr lang="en-US" altLang="zh-CN" sz="3200" b="1" dirty="0">
              <a:solidFill>
                <a:schemeClr val="tx1">
                  <a:lumMod val="60000"/>
                  <a:lumOff val="40000"/>
                </a:schemeClr>
              </a:solidFill>
            </a:endParaRPr>
          </a:p>
          <a:p>
            <a:pPr lvl="1"/>
            <a:r>
              <a:rPr lang="en-US" altLang="zh-CN" sz="2800" dirty="0"/>
              <a:t>TCP/IP</a:t>
            </a:r>
            <a:r>
              <a:rPr lang="zh-CN" altLang="zh-CN" sz="2800" dirty="0"/>
              <a:t>是</a:t>
            </a:r>
            <a:r>
              <a:rPr lang="en-US" altLang="zh-CN" sz="2800" dirty="0"/>
              <a:t>Internet</a:t>
            </a:r>
            <a:r>
              <a:rPr lang="zh-CN" altLang="zh-CN" sz="2800" dirty="0"/>
              <a:t>最基本的协议</a:t>
            </a:r>
            <a:endParaRPr lang="en-US" altLang="zh-CN" sz="2800" dirty="0"/>
          </a:p>
          <a:p>
            <a:pPr marL="0" indent="0">
              <a:lnSpc>
                <a:spcPts val="3500"/>
              </a:lnSpc>
              <a:spcBef>
                <a:spcPts val="600"/>
              </a:spcBef>
              <a:spcAft>
                <a:spcPts val="600"/>
              </a:spcAft>
              <a:buNone/>
            </a:pPr>
            <a:r>
              <a:rPr lang="en-US" altLang="zh-CN" sz="2400" dirty="0">
                <a:latin typeface="Arial" panose="020B0604020202020204" pitchFamily="34" charset="0"/>
              </a:rPr>
              <a:t>TCP/IP</a:t>
            </a:r>
            <a:r>
              <a:rPr lang="zh-CN" altLang="zh-CN" sz="2400" dirty="0">
                <a:latin typeface="Arial" panose="020B0604020202020204" pitchFamily="34" charset="0"/>
              </a:rPr>
              <a:t>不仅指</a:t>
            </a:r>
            <a:r>
              <a:rPr lang="en-US" altLang="zh-CN" sz="2400" dirty="0">
                <a:latin typeface="Arial" panose="020B0604020202020204" pitchFamily="34" charset="0"/>
              </a:rPr>
              <a:t>TCP</a:t>
            </a:r>
            <a:r>
              <a:rPr lang="zh-CN" altLang="zh-CN" sz="2400" dirty="0">
                <a:latin typeface="Arial" panose="020B0604020202020204" pitchFamily="34" charset="0"/>
              </a:rPr>
              <a:t>和</a:t>
            </a:r>
            <a:r>
              <a:rPr lang="en-US" altLang="zh-CN" sz="2400" dirty="0">
                <a:latin typeface="Arial" panose="020B0604020202020204" pitchFamily="34" charset="0"/>
              </a:rPr>
              <a:t>IP</a:t>
            </a:r>
            <a:r>
              <a:rPr lang="zh-CN" altLang="zh-CN" sz="2400" dirty="0">
                <a:latin typeface="Arial" panose="020B0604020202020204" pitchFamily="34" charset="0"/>
              </a:rPr>
              <a:t>两个协议，而是由</a:t>
            </a:r>
            <a:r>
              <a:rPr lang="en-US" altLang="zh-CN" sz="2400" dirty="0">
                <a:latin typeface="Arial" panose="020B0604020202020204" pitchFamily="34" charset="0"/>
              </a:rPr>
              <a:t>FTP</a:t>
            </a:r>
            <a:r>
              <a:rPr lang="zh-CN" altLang="zh-CN" sz="2400" dirty="0">
                <a:latin typeface="Arial" panose="020B0604020202020204" pitchFamily="34" charset="0"/>
              </a:rPr>
              <a:t>、</a:t>
            </a:r>
            <a:r>
              <a:rPr lang="en-US" altLang="zh-CN" sz="2400" dirty="0">
                <a:latin typeface="Arial" panose="020B0604020202020204" pitchFamily="34" charset="0"/>
              </a:rPr>
              <a:t>SMTP</a:t>
            </a:r>
            <a:r>
              <a:rPr lang="zh-CN" altLang="zh-CN" sz="2400" dirty="0">
                <a:latin typeface="Arial" panose="020B0604020202020204" pitchFamily="34" charset="0"/>
              </a:rPr>
              <a:t>、</a:t>
            </a:r>
            <a:r>
              <a:rPr lang="en-US" altLang="zh-CN" sz="2400" dirty="0">
                <a:latin typeface="Arial" panose="020B0604020202020204" pitchFamily="34" charset="0"/>
              </a:rPr>
              <a:t>TCP</a:t>
            </a:r>
            <a:r>
              <a:rPr lang="zh-CN" altLang="zh-CN" sz="2400" dirty="0">
                <a:latin typeface="Arial" panose="020B0604020202020204" pitchFamily="34" charset="0"/>
              </a:rPr>
              <a:t>、</a:t>
            </a:r>
            <a:r>
              <a:rPr lang="en-US" altLang="zh-CN" sz="2400" dirty="0">
                <a:latin typeface="Arial" panose="020B0604020202020204" pitchFamily="34" charset="0"/>
              </a:rPr>
              <a:t>UDP</a:t>
            </a:r>
            <a:r>
              <a:rPr lang="zh-CN" altLang="zh-CN" sz="2400" dirty="0">
                <a:latin typeface="Arial" panose="020B0604020202020204" pitchFamily="34" charset="0"/>
              </a:rPr>
              <a:t>、</a:t>
            </a:r>
            <a:r>
              <a:rPr lang="en-US" altLang="zh-CN" sz="2400" dirty="0">
                <a:latin typeface="Arial" panose="020B0604020202020204" pitchFamily="34" charset="0"/>
              </a:rPr>
              <a:t>IP</a:t>
            </a:r>
            <a:r>
              <a:rPr lang="zh-CN" altLang="zh-CN" sz="2400" dirty="0">
                <a:latin typeface="Arial" panose="020B0604020202020204" pitchFamily="34" charset="0"/>
              </a:rPr>
              <a:t>等系列协议构成的协议簇，</a:t>
            </a:r>
            <a:r>
              <a:rPr lang="en-US" altLang="zh-CN" sz="2400" dirty="0">
                <a:latin typeface="Arial" panose="020B0604020202020204" pitchFamily="34" charset="0"/>
              </a:rPr>
              <a:t>TCP</a:t>
            </a:r>
            <a:r>
              <a:rPr lang="zh-CN" altLang="zh-CN" sz="2400" dirty="0">
                <a:latin typeface="Arial" panose="020B0604020202020204" pitchFamily="34" charset="0"/>
              </a:rPr>
              <a:t>和</a:t>
            </a:r>
            <a:r>
              <a:rPr lang="en-US" altLang="zh-CN" sz="2400" dirty="0">
                <a:latin typeface="Arial" panose="020B0604020202020204" pitchFamily="34" charset="0"/>
              </a:rPr>
              <a:t>IP</a:t>
            </a:r>
            <a:r>
              <a:rPr lang="zh-CN" altLang="en-US" sz="2400" dirty="0">
                <a:latin typeface="Arial" panose="020B0604020202020204" pitchFamily="34" charset="0"/>
              </a:rPr>
              <a:t>在</a:t>
            </a:r>
            <a:r>
              <a:rPr lang="zh-CN" altLang="zh-CN" sz="2400" dirty="0">
                <a:latin typeface="Arial" panose="020B0604020202020204" pitchFamily="34" charset="0"/>
              </a:rPr>
              <a:t>协议簇中最具代表性，</a:t>
            </a:r>
            <a:r>
              <a:rPr lang="zh-CN" altLang="en-US" sz="2400" dirty="0">
                <a:latin typeface="Arial" panose="020B0604020202020204" pitchFamily="34" charset="0"/>
              </a:rPr>
              <a:t>故</a:t>
            </a:r>
            <a:r>
              <a:rPr lang="zh-CN" altLang="zh-CN" sz="2400" dirty="0">
                <a:latin typeface="Arial" panose="020B0604020202020204" pitchFamily="34" charset="0"/>
              </a:rPr>
              <a:t>称</a:t>
            </a:r>
            <a:r>
              <a:rPr lang="en-US" altLang="zh-CN" sz="2400" dirty="0">
                <a:latin typeface="Arial" panose="020B0604020202020204" pitchFamily="34" charset="0"/>
              </a:rPr>
              <a:t>TCP/IP</a:t>
            </a:r>
            <a:r>
              <a:rPr lang="zh-CN" altLang="zh-CN" sz="2400" dirty="0">
                <a:latin typeface="Arial" panose="020B0604020202020204" pitchFamily="34" charset="0"/>
              </a:rPr>
              <a:t>协议。</a:t>
            </a:r>
            <a:endParaRPr lang="en-US" altLang="zh-CN" sz="2400" dirty="0">
              <a:latin typeface="Arial" panose="020B0604020202020204" pitchFamily="34" charset="0"/>
            </a:endParaRPr>
          </a:p>
          <a:p>
            <a:pPr marL="0" indent="0">
              <a:lnSpc>
                <a:spcPts val="3500"/>
              </a:lnSpc>
              <a:spcBef>
                <a:spcPts val="0"/>
              </a:spcBef>
              <a:spcAft>
                <a:spcPts val="1200"/>
              </a:spcAft>
              <a:buNone/>
            </a:pPr>
            <a:r>
              <a:rPr lang="en-US" altLang="zh-CN" sz="2400" dirty="0">
                <a:latin typeface="Arial" panose="020B0604020202020204" pitchFamily="34" charset="0"/>
              </a:rPr>
              <a:t>    </a:t>
            </a:r>
            <a:r>
              <a:rPr lang="zh-CN" altLang="zh-CN" sz="2400" dirty="0">
                <a:latin typeface="Arial" panose="020B0604020202020204" pitchFamily="34" charset="0"/>
              </a:rPr>
              <a:t>现在不论是局域网还是广域网，</a:t>
            </a:r>
            <a:r>
              <a:rPr lang="en-US" altLang="zh-CN" sz="2400" dirty="0">
                <a:latin typeface="Arial" panose="020B0604020202020204" pitchFamily="34" charset="0"/>
              </a:rPr>
              <a:t>TCP/IP</a:t>
            </a:r>
            <a:r>
              <a:rPr lang="zh-CN" altLang="en-US" sz="2400" dirty="0">
                <a:latin typeface="Arial" panose="020B0604020202020204" pitchFamily="34" charset="0"/>
              </a:rPr>
              <a:t>已</a:t>
            </a:r>
            <a:r>
              <a:rPr lang="zh-CN" altLang="zh-CN" sz="2400" dirty="0">
                <a:latin typeface="Arial" panose="020B0604020202020204" pitchFamily="34" charset="0"/>
              </a:rPr>
              <a:t>广泛应用于各种网络。</a:t>
            </a:r>
          </a:p>
          <a:p>
            <a:pPr marL="400041" lvl="1" indent="0">
              <a:lnSpc>
                <a:spcPts val="3000"/>
              </a:lnSpc>
              <a:spcAft>
                <a:spcPts val="1800"/>
              </a:spcAft>
              <a:buNone/>
            </a:pP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118</a:t>
            </a:fld>
            <a:endParaRPr lang="en-US" altLang="zh-CN" dirty="0"/>
          </a:p>
        </p:txBody>
      </p:sp>
      <p:pic>
        <p:nvPicPr>
          <p:cNvPr id="17" name="图片 16">
            <a:extLst>
              <a:ext uri="{FF2B5EF4-FFF2-40B4-BE49-F238E27FC236}">
                <a16:creationId xmlns:a16="http://schemas.microsoft.com/office/drawing/2014/main" xmlns="" id="{F6198B63-62FE-4DE4-A829-3445BAAD67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3947" y="1923587"/>
            <a:ext cx="2028618" cy="1350299"/>
          </a:xfrm>
          <a:prstGeom prst="rect">
            <a:avLst/>
          </a:prstGeom>
        </p:spPr>
      </p:pic>
    </p:spTree>
    <p:extLst>
      <p:ext uri="{BB962C8B-B14F-4D97-AF65-F5344CB8AC3E}">
        <p14:creationId xmlns:p14="http://schemas.microsoft.com/office/powerpoint/2010/main" val="10603460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zh-CN" dirty="0"/>
              <a:t>TCP/IP</a:t>
            </a:r>
            <a:r>
              <a:rPr lang="zh-CN" altLang="zh-CN" dirty="0"/>
              <a:t>层次结构</a:t>
            </a:r>
            <a:endParaRPr lang="en-US" altLang="zh-CN" sz="20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119</a:t>
            </a:fld>
            <a:endParaRPr lang="en-US" altLang="zh-CN"/>
          </a:p>
        </p:txBody>
      </p:sp>
      <p:grpSp>
        <p:nvGrpSpPr>
          <p:cNvPr id="109598" name="Group 30"/>
          <p:cNvGrpSpPr>
            <a:grpSpLocks/>
          </p:cNvGrpSpPr>
          <p:nvPr/>
        </p:nvGrpSpPr>
        <p:grpSpPr bwMode="auto">
          <a:xfrm>
            <a:off x="1271464" y="2351230"/>
            <a:ext cx="10160537" cy="4160839"/>
            <a:chOff x="12" y="930"/>
            <a:chExt cx="6254" cy="2621"/>
          </a:xfrm>
        </p:grpSpPr>
        <p:sp>
          <p:nvSpPr>
            <p:cNvPr id="109571" name="Line 3"/>
            <p:cNvSpPr>
              <a:spLocks noChangeShapeType="1"/>
            </p:cNvSpPr>
            <p:nvPr/>
          </p:nvSpPr>
          <p:spPr bwMode="gray">
            <a:xfrm flipH="1">
              <a:off x="28" y="3541"/>
              <a:ext cx="1566" cy="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09572" name="Line 4"/>
            <p:cNvSpPr>
              <a:spLocks noChangeShapeType="1"/>
            </p:cNvSpPr>
            <p:nvPr/>
          </p:nvSpPr>
          <p:spPr bwMode="gray">
            <a:xfrm flipH="1" flipV="1">
              <a:off x="30" y="3003"/>
              <a:ext cx="2056" cy="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09573" name="Line 5"/>
            <p:cNvSpPr>
              <a:spLocks noChangeShapeType="1"/>
            </p:cNvSpPr>
            <p:nvPr/>
          </p:nvSpPr>
          <p:spPr bwMode="gray">
            <a:xfrm flipH="1">
              <a:off x="12" y="2490"/>
              <a:ext cx="2650" cy="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09574" name="Line 6"/>
            <p:cNvSpPr>
              <a:spLocks noChangeShapeType="1"/>
            </p:cNvSpPr>
            <p:nvPr/>
          </p:nvSpPr>
          <p:spPr bwMode="gray">
            <a:xfrm flipH="1" flipV="1">
              <a:off x="28" y="1938"/>
              <a:ext cx="3146" cy="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09575" name="Line 7"/>
            <p:cNvSpPr>
              <a:spLocks noChangeShapeType="1"/>
            </p:cNvSpPr>
            <p:nvPr/>
          </p:nvSpPr>
          <p:spPr bwMode="gray">
            <a:xfrm flipH="1">
              <a:off x="28" y="1438"/>
              <a:ext cx="3693" cy="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09580" name="Text Box 12"/>
            <p:cNvSpPr txBox="1">
              <a:spLocks noChangeArrowheads="1"/>
            </p:cNvSpPr>
            <p:nvPr/>
          </p:nvSpPr>
          <p:spPr bwMode="gray">
            <a:xfrm>
              <a:off x="14" y="1665"/>
              <a:ext cx="155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dirty="0">
                  <a:solidFill>
                    <a:schemeClr val="tx2"/>
                  </a:solidFill>
                  <a:latin typeface="Verdana" panose="020B0604030504040204" pitchFamily="34" charset="0"/>
                  <a:ea typeface="宋体" panose="02010600030101010101" pitchFamily="2" charset="-122"/>
                </a:rPr>
                <a:t>TCP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UDP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SCTP</a:t>
              </a:r>
            </a:p>
          </p:txBody>
        </p:sp>
        <p:sp>
          <p:nvSpPr>
            <p:cNvPr id="109581" name="Text Box 13"/>
            <p:cNvSpPr txBox="1">
              <a:spLocks noChangeArrowheads="1"/>
            </p:cNvSpPr>
            <p:nvPr/>
          </p:nvSpPr>
          <p:spPr bwMode="gray">
            <a:xfrm>
              <a:off x="12" y="2186"/>
              <a:ext cx="23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dirty="0">
                  <a:solidFill>
                    <a:schemeClr val="tx2"/>
                  </a:solidFill>
                  <a:latin typeface="Verdana" panose="020B0604030504040204" pitchFamily="34" charset="0"/>
                  <a:ea typeface="宋体" panose="02010600030101010101" pitchFamily="2" charset="-122"/>
                </a:rPr>
                <a:t>IP(IPv4)</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 IPv6</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ARP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RARP</a:t>
              </a:r>
            </a:p>
          </p:txBody>
        </p:sp>
        <p:sp>
          <p:nvSpPr>
            <p:cNvPr id="109582" name="Text Box 14"/>
            <p:cNvSpPr txBox="1">
              <a:spLocks noChangeArrowheads="1"/>
            </p:cNvSpPr>
            <p:nvPr/>
          </p:nvSpPr>
          <p:spPr bwMode="gray">
            <a:xfrm>
              <a:off x="12" y="2730"/>
              <a:ext cx="23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dirty="0">
                  <a:solidFill>
                    <a:schemeClr val="tx2"/>
                  </a:solidFill>
                  <a:latin typeface="Verdana" panose="020B0604030504040204" pitchFamily="34" charset="0"/>
                  <a:ea typeface="宋体" panose="02010600030101010101" pitchFamily="2" charset="-122"/>
                </a:rPr>
                <a:t>Ethernet</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Frame</a:t>
              </a:r>
              <a:r>
                <a:rPr lang="zh-CN" altLang="en-US" dirty="0">
                  <a:solidFill>
                    <a:schemeClr val="tx2"/>
                  </a:solidFill>
                  <a:latin typeface="Verdana" panose="020B0604030504040204" pitchFamily="34" charset="0"/>
                  <a:ea typeface="宋体" panose="02010600030101010101" pitchFamily="2" charset="-122"/>
                </a:rPr>
                <a:t>、</a:t>
              </a:r>
              <a:r>
                <a:rPr lang="en-US" altLang="zh-CN" dirty="0" err="1">
                  <a:solidFill>
                    <a:schemeClr val="tx2"/>
                  </a:solidFill>
                  <a:latin typeface="Verdana" panose="020B0604030504040204" pitchFamily="34" charset="0"/>
                  <a:ea typeface="宋体" panose="02010600030101010101" pitchFamily="2" charset="-122"/>
                </a:rPr>
                <a:t>WiFi</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ATM</a:t>
              </a:r>
            </a:p>
          </p:txBody>
        </p:sp>
        <p:sp>
          <p:nvSpPr>
            <p:cNvPr id="109583" name="Text Box 15"/>
            <p:cNvSpPr txBox="1">
              <a:spLocks noChangeArrowheads="1"/>
            </p:cNvSpPr>
            <p:nvPr/>
          </p:nvSpPr>
          <p:spPr bwMode="gray">
            <a:xfrm>
              <a:off x="312" y="3149"/>
              <a:ext cx="1293"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endParaRPr lang="en-US" altLang="zh-CN" dirty="0">
                <a:solidFill>
                  <a:schemeClr val="tx2"/>
                </a:solidFill>
                <a:latin typeface="Verdana" panose="020B0604030504040204" pitchFamily="34" charset="0"/>
                <a:ea typeface="宋体" panose="02010600030101010101" pitchFamily="2" charset="-122"/>
              </a:endParaRPr>
            </a:p>
          </p:txBody>
        </p:sp>
        <p:grpSp>
          <p:nvGrpSpPr>
            <p:cNvPr id="109584" name="Group 16"/>
            <p:cNvGrpSpPr>
              <a:grpSpLocks/>
            </p:cNvGrpSpPr>
            <p:nvPr/>
          </p:nvGrpSpPr>
          <p:grpSpPr bwMode="auto">
            <a:xfrm>
              <a:off x="1633" y="930"/>
              <a:ext cx="4633" cy="2608"/>
              <a:chOff x="1515" y="936"/>
              <a:chExt cx="4633" cy="2608"/>
            </a:xfrm>
          </p:grpSpPr>
          <p:sp>
            <p:nvSpPr>
              <p:cNvPr id="109585" name="Freeform 17"/>
              <p:cNvSpPr>
                <a:spLocks/>
              </p:cNvSpPr>
              <p:nvPr/>
            </p:nvSpPr>
            <p:spPr bwMode="gray">
              <a:xfrm>
                <a:off x="4817" y="14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09586" name="Freeform 18"/>
              <p:cNvSpPr>
                <a:spLocks/>
              </p:cNvSpPr>
              <p:nvPr/>
            </p:nvSpPr>
            <p:spPr bwMode="gray">
              <a:xfrm>
                <a:off x="3078" y="1446"/>
                <a:ext cx="2106" cy="341"/>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solidFill>
                <a:schemeClr val="accent2"/>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109587" name="Freeform 19"/>
              <p:cNvSpPr>
                <a:spLocks/>
              </p:cNvSpPr>
              <p:nvPr/>
            </p:nvSpPr>
            <p:spPr bwMode="gray">
              <a:xfrm>
                <a:off x="4452" y="1970"/>
                <a:ext cx="363" cy="53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09588" name="Freeform 20"/>
              <p:cNvSpPr>
                <a:spLocks/>
              </p:cNvSpPr>
              <p:nvPr/>
            </p:nvSpPr>
            <p:spPr bwMode="gray">
              <a:xfrm>
                <a:off x="2555" y="1970"/>
                <a:ext cx="2264" cy="340"/>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chemeClr va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109589" name="Freeform 21"/>
              <p:cNvSpPr>
                <a:spLocks/>
              </p:cNvSpPr>
              <p:nvPr/>
            </p:nvSpPr>
            <p:spPr bwMode="gray">
              <a:xfrm>
                <a:off x="4086" y="2494"/>
                <a:ext cx="361" cy="532"/>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09590" name="Freeform 22"/>
              <p:cNvSpPr>
                <a:spLocks/>
              </p:cNvSpPr>
              <p:nvPr/>
            </p:nvSpPr>
            <p:spPr bwMode="gray">
              <a:xfrm>
                <a:off x="3729" y="3009"/>
                <a:ext cx="364" cy="53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solidFill>
                <a:schemeClr val="bg2">
                  <a:lumMod val="75000"/>
                </a:schemeClr>
              </a:soli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09591" name="Freeform 23"/>
              <p:cNvSpPr>
                <a:spLocks/>
              </p:cNvSpPr>
              <p:nvPr/>
            </p:nvSpPr>
            <p:spPr bwMode="gray">
              <a:xfrm>
                <a:off x="1515" y="3022"/>
                <a:ext cx="2571" cy="340"/>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0" scaled="1"/>
                <a:tileRect/>
              </a:gra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109592" name="Freeform 24"/>
              <p:cNvSpPr>
                <a:spLocks/>
              </p:cNvSpPr>
              <p:nvPr/>
            </p:nvSpPr>
            <p:spPr bwMode="gray">
              <a:xfrm>
                <a:off x="4670" y="1430"/>
                <a:ext cx="1478" cy="2070"/>
              </a:xfrm>
              <a:custGeom>
                <a:avLst/>
                <a:gdLst>
                  <a:gd name="T0" fmla="*/ 12 w 1824"/>
                  <a:gd name="T1" fmla="*/ 2464 h 2648"/>
                  <a:gd name="T2" fmla="*/ 56 w 1824"/>
                  <a:gd name="T3" fmla="*/ 2120 h 2648"/>
                  <a:gd name="T4" fmla="*/ 124 w 1824"/>
                  <a:gd name="T5" fmla="*/ 1808 h 2648"/>
                  <a:gd name="T6" fmla="*/ 212 w 1824"/>
                  <a:gd name="T7" fmla="*/ 1524 h 2648"/>
                  <a:gd name="T8" fmla="*/ 316 w 1824"/>
                  <a:gd name="T9" fmla="*/ 1270 h 2648"/>
                  <a:gd name="T10" fmla="*/ 430 w 1824"/>
                  <a:gd name="T11" fmla="*/ 1044 h 2648"/>
                  <a:gd name="T12" fmla="*/ 550 w 1824"/>
                  <a:gd name="T13" fmla="*/ 846 h 2648"/>
                  <a:gd name="T14" fmla="*/ 672 w 1824"/>
                  <a:gd name="T15" fmla="*/ 674 h 2648"/>
                  <a:gd name="T16" fmla="*/ 792 w 1824"/>
                  <a:gd name="T17" fmla="*/ 528 h 2648"/>
                  <a:gd name="T18" fmla="*/ 906 w 1824"/>
                  <a:gd name="T19" fmla="*/ 408 h 2648"/>
                  <a:gd name="T20" fmla="*/ 1010 w 1824"/>
                  <a:gd name="T21" fmla="*/ 310 h 2648"/>
                  <a:gd name="T22" fmla="*/ 1096 w 1824"/>
                  <a:gd name="T23" fmla="*/ 236 h 2648"/>
                  <a:gd name="T24" fmla="*/ 1164 w 1824"/>
                  <a:gd name="T25" fmla="*/ 184 h 2648"/>
                  <a:gd name="T26" fmla="*/ 1208 w 1824"/>
                  <a:gd name="T27" fmla="*/ 154 h 2648"/>
                  <a:gd name="T28" fmla="*/ 1224 w 1824"/>
                  <a:gd name="T29" fmla="*/ 144 h 2648"/>
                  <a:gd name="T30" fmla="*/ 1728 w 1824"/>
                  <a:gd name="T31" fmla="*/ 56 h 2648"/>
                  <a:gd name="T32" fmla="*/ 1568 w 1824"/>
                  <a:gd name="T33" fmla="*/ 328 h 2648"/>
                  <a:gd name="T34" fmla="*/ 1554 w 1824"/>
                  <a:gd name="T35" fmla="*/ 332 h 2648"/>
                  <a:gd name="T36" fmla="*/ 1514 w 1824"/>
                  <a:gd name="T37" fmla="*/ 346 h 2648"/>
                  <a:gd name="T38" fmla="*/ 1452 w 1824"/>
                  <a:gd name="T39" fmla="*/ 370 h 2648"/>
                  <a:gd name="T40" fmla="*/ 1370 w 1824"/>
                  <a:gd name="T41" fmla="*/ 410 h 2648"/>
                  <a:gd name="T42" fmla="*/ 1270 w 1824"/>
                  <a:gd name="T43" fmla="*/ 466 h 2648"/>
                  <a:gd name="T44" fmla="*/ 1158 w 1824"/>
                  <a:gd name="T45" fmla="*/ 540 h 2648"/>
                  <a:gd name="T46" fmla="*/ 1034 w 1824"/>
                  <a:gd name="T47" fmla="*/ 636 h 2648"/>
                  <a:gd name="T48" fmla="*/ 904 w 1824"/>
                  <a:gd name="T49" fmla="*/ 756 h 2648"/>
                  <a:gd name="T50" fmla="*/ 770 w 1824"/>
                  <a:gd name="T51" fmla="*/ 900 h 2648"/>
                  <a:gd name="T52" fmla="*/ 632 w 1824"/>
                  <a:gd name="T53" fmla="*/ 1076 h 2648"/>
                  <a:gd name="T54" fmla="*/ 498 w 1824"/>
                  <a:gd name="T55" fmla="*/ 1280 h 2648"/>
                  <a:gd name="T56" fmla="*/ 370 w 1824"/>
                  <a:gd name="T57" fmla="*/ 1518 h 2648"/>
                  <a:gd name="T58" fmla="*/ 248 w 1824"/>
                  <a:gd name="T59" fmla="*/ 1792 h 2648"/>
                  <a:gd name="T60" fmla="*/ 138 w 1824"/>
                  <a:gd name="T61" fmla="*/ 2104 h 2648"/>
                  <a:gd name="T62" fmla="*/ 42 w 1824"/>
                  <a:gd name="T63" fmla="*/ 2456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a:noFill/>
              </a:ln>
              <a:extLst>
                <a:ext uri="{91240B29-F687-4F45-9708-019B960494DF}">
                  <a14:hiddenLine xmlns:a14="http://schemas.microsoft.com/office/drawing/2010/main" w="0">
                    <a:solidFill>
                      <a:srgbClr val="FACD69"/>
                    </a:solidFill>
                    <a:prstDash val="solid"/>
                    <a:round/>
                    <a:headEnd/>
                    <a:tailEnd/>
                  </a14:hiddenLine>
                </a:ext>
              </a:extLst>
            </p:spPr>
            <p:txBody>
              <a:bodyPr/>
              <a:lstStyle/>
              <a:p>
                <a:endParaRPr lang="zh-CN" altLang="en-US"/>
              </a:p>
            </p:txBody>
          </p:sp>
          <p:sp>
            <p:nvSpPr>
              <p:cNvPr id="109593" name="Rectangle 25"/>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solidFill>
                      <a:srgbClr val="FFFFFF"/>
                    </a:solidFill>
                    <a:latin typeface="黑体" panose="02010609060101010101" pitchFamily="49" charset="-122"/>
                    <a:ea typeface="黑体" panose="02010609060101010101" pitchFamily="49" charset="-122"/>
                  </a:rPr>
                  <a:t>传输层</a:t>
                </a:r>
                <a:endParaRPr lang="en-US" altLang="zh-CN" sz="2000" b="1" dirty="0">
                  <a:solidFill>
                    <a:srgbClr val="FFFFFF"/>
                  </a:solidFill>
                  <a:latin typeface="黑体" panose="02010609060101010101" pitchFamily="49" charset="-122"/>
                  <a:ea typeface="黑体" panose="02010609060101010101" pitchFamily="49" charset="-122"/>
                </a:endParaRPr>
              </a:p>
            </p:txBody>
          </p:sp>
          <p:sp>
            <p:nvSpPr>
              <p:cNvPr id="109594" name="Rectangle 26"/>
              <p:cNvSpPr>
                <a:spLocks noChangeArrowheads="1"/>
              </p:cNvSpPr>
              <p:nvPr/>
            </p:nvSpPr>
            <p:spPr bwMode="gray">
              <a:xfrm>
                <a:off x="2556" y="2310"/>
                <a:ext cx="1900" cy="188"/>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solidFill>
                      <a:srgbClr val="FFFFFF"/>
                    </a:solidFill>
                    <a:latin typeface="黑体" panose="02010609060101010101" pitchFamily="49" charset="-122"/>
                    <a:ea typeface="黑体" panose="02010609060101010101" pitchFamily="49" charset="-122"/>
                  </a:rPr>
                  <a:t>网络层</a:t>
                </a:r>
                <a:endParaRPr lang="en-US" altLang="zh-CN" sz="2000" b="1" dirty="0">
                  <a:solidFill>
                    <a:srgbClr val="FFFFFF"/>
                  </a:solidFill>
                  <a:latin typeface="黑体" panose="02010609060101010101" pitchFamily="49" charset="-122"/>
                  <a:ea typeface="黑体" panose="02010609060101010101" pitchFamily="49" charset="-122"/>
                </a:endParaRPr>
              </a:p>
            </p:txBody>
          </p:sp>
          <p:sp>
            <p:nvSpPr>
              <p:cNvPr id="109595" name="Freeform 27"/>
              <p:cNvSpPr>
                <a:spLocks/>
              </p:cNvSpPr>
              <p:nvPr/>
            </p:nvSpPr>
            <p:spPr bwMode="gray">
              <a:xfrm>
                <a:off x="2036" y="2494"/>
                <a:ext cx="2415" cy="343"/>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chemeClr val="fo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109596" name="Rectangle 28"/>
              <p:cNvSpPr>
                <a:spLocks noChangeArrowheads="1"/>
              </p:cNvSpPr>
              <p:nvPr/>
            </p:nvSpPr>
            <p:spPr bwMode="gray">
              <a:xfrm>
                <a:off x="2031" y="2835"/>
                <a:ext cx="2056" cy="188"/>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solidFill>
                      <a:srgbClr val="FFFFFF"/>
                    </a:solidFill>
                    <a:latin typeface="黑体" panose="02010609060101010101" pitchFamily="49" charset="-122"/>
                    <a:ea typeface="黑体" panose="02010609060101010101" pitchFamily="49" charset="-122"/>
                  </a:rPr>
                  <a:t>链路层</a:t>
                </a:r>
                <a:endParaRPr lang="en-US" altLang="zh-CN" sz="2000" b="1" dirty="0">
                  <a:solidFill>
                    <a:srgbClr val="FFFFFF"/>
                  </a:solidFill>
                  <a:latin typeface="黑体" panose="02010609060101010101" pitchFamily="49" charset="-122"/>
                  <a:ea typeface="黑体" panose="02010609060101010101" pitchFamily="49" charset="-122"/>
                </a:endParaRPr>
              </a:p>
            </p:txBody>
          </p:sp>
          <p:sp>
            <p:nvSpPr>
              <p:cNvPr id="109597" name="Rectangle 29"/>
              <p:cNvSpPr>
                <a:spLocks noChangeArrowheads="1"/>
              </p:cNvSpPr>
              <p:nvPr/>
            </p:nvSpPr>
            <p:spPr bwMode="gray">
              <a:xfrm>
                <a:off x="1516" y="3357"/>
                <a:ext cx="2213" cy="187"/>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solidFill>
                      <a:srgbClr val="FFFFFF"/>
                    </a:solidFill>
                    <a:latin typeface="黑体" panose="02010609060101010101" pitchFamily="49" charset="-122"/>
                    <a:ea typeface="黑体" panose="02010609060101010101" pitchFamily="49" charset="-122"/>
                  </a:rPr>
                  <a:t>物理层</a:t>
                </a:r>
                <a:endParaRPr lang="en-US" altLang="zh-CN" sz="2000" b="1" dirty="0">
                  <a:solidFill>
                    <a:srgbClr val="FFFFFF"/>
                  </a:solidFill>
                  <a:latin typeface="黑体" panose="02010609060101010101" pitchFamily="49" charset="-122"/>
                  <a:ea typeface="黑体" panose="02010609060101010101" pitchFamily="49" charset="-122"/>
                </a:endParaRPr>
              </a:p>
            </p:txBody>
          </p:sp>
          <p:sp>
            <p:nvSpPr>
              <p:cNvPr id="73" name="Freeform 17">
                <a:extLst>
                  <a:ext uri="{FF2B5EF4-FFF2-40B4-BE49-F238E27FC236}">
                    <a16:creationId xmlns:a16="http://schemas.microsoft.com/office/drawing/2014/main" xmlns="" id="{FC2EB316-7260-412B-925F-DA5900DC13DF}"/>
                  </a:ext>
                </a:extLst>
              </p:cNvPr>
              <p:cNvSpPr>
                <a:spLocks/>
              </p:cNvSpPr>
              <p:nvPr/>
            </p:nvSpPr>
            <p:spPr bwMode="gray">
              <a:xfrm>
                <a:off x="5164" y="9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solidFill>
                <a:srgbClr val="0070C0"/>
              </a:soli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dirty="0"/>
              </a:p>
            </p:txBody>
          </p:sp>
          <p:sp>
            <p:nvSpPr>
              <p:cNvPr id="74" name="Freeform 18">
                <a:extLst>
                  <a:ext uri="{FF2B5EF4-FFF2-40B4-BE49-F238E27FC236}">
                    <a16:creationId xmlns:a16="http://schemas.microsoft.com/office/drawing/2014/main" xmlns="" id="{684488DB-C2EB-4FB1-A450-2E43C29F8E64}"/>
                  </a:ext>
                </a:extLst>
              </p:cNvPr>
              <p:cNvSpPr>
                <a:spLocks/>
              </p:cNvSpPr>
              <p:nvPr/>
            </p:nvSpPr>
            <p:spPr bwMode="gray">
              <a:xfrm>
                <a:off x="3598" y="936"/>
                <a:ext cx="1935" cy="329"/>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75" name="Rectangle 25">
                <a:extLst>
                  <a:ext uri="{FF2B5EF4-FFF2-40B4-BE49-F238E27FC236}">
                    <a16:creationId xmlns:a16="http://schemas.microsoft.com/office/drawing/2014/main" xmlns="" id="{C86CA207-CC51-4D71-A34F-D015AECA3122}"/>
                  </a:ext>
                </a:extLst>
              </p:cNvPr>
              <p:cNvSpPr>
                <a:spLocks noChangeArrowheads="1"/>
              </p:cNvSpPr>
              <p:nvPr/>
            </p:nvSpPr>
            <p:spPr bwMode="gray">
              <a:xfrm>
                <a:off x="3596" y="1266"/>
                <a:ext cx="1586" cy="184"/>
              </a:xfrm>
              <a:prstGeom prst="rect">
                <a:avLst/>
              </a:prstGeom>
              <a:solidFill>
                <a:srgbClr val="007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solidFill>
                      <a:srgbClr val="FFFFFF"/>
                    </a:solidFill>
                    <a:latin typeface="黑体" panose="02010609060101010101" pitchFamily="49" charset="-122"/>
                    <a:ea typeface="黑体" panose="02010609060101010101" pitchFamily="49" charset="-122"/>
                  </a:rPr>
                  <a:t>应用层</a:t>
                </a:r>
                <a:endParaRPr lang="en-US" altLang="zh-CN" sz="2000" b="1" dirty="0">
                  <a:solidFill>
                    <a:srgbClr val="FFFFFF"/>
                  </a:solidFill>
                  <a:latin typeface="黑体" panose="02010609060101010101" pitchFamily="49" charset="-122"/>
                  <a:ea typeface="黑体" panose="02010609060101010101" pitchFamily="49" charset="-122"/>
                </a:endParaRPr>
              </a:p>
            </p:txBody>
          </p:sp>
        </p:grpSp>
        <p:sp>
          <p:nvSpPr>
            <p:cNvPr id="67" name="Text Box 12">
              <a:extLst>
                <a:ext uri="{FF2B5EF4-FFF2-40B4-BE49-F238E27FC236}">
                  <a16:creationId xmlns:a16="http://schemas.microsoft.com/office/drawing/2014/main" xmlns="" id="{77FF7DAB-000E-43C9-A996-6788435DC1CA}"/>
                </a:ext>
              </a:extLst>
            </p:cNvPr>
            <p:cNvSpPr txBox="1">
              <a:spLocks noChangeArrowheads="1"/>
            </p:cNvSpPr>
            <p:nvPr/>
          </p:nvSpPr>
          <p:spPr bwMode="gray">
            <a:xfrm>
              <a:off x="14" y="1164"/>
              <a:ext cx="343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dirty="0">
                  <a:solidFill>
                    <a:schemeClr val="tx2"/>
                  </a:solidFill>
                  <a:latin typeface="Verdana" panose="020B0604030504040204" pitchFamily="34" charset="0"/>
                  <a:ea typeface="宋体" panose="02010600030101010101" pitchFamily="2" charset="-122"/>
                </a:rPr>
                <a:t>HTTP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FTP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SMTP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DNS</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TELNET</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DHCP...</a:t>
              </a:r>
            </a:p>
          </p:txBody>
        </p:sp>
      </p:grpSp>
      <p:sp>
        <p:nvSpPr>
          <p:cNvPr id="77" name="Rectangle 3">
            <a:extLst>
              <a:ext uri="{FF2B5EF4-FFF2-40B4-BE49-F238E27FC236}">
                <a16:creationId xmlns:a16="http://schemas.microsoft.com/office/drawing/2014/main" xmlns="" id="{7281ABDD-4BF9-4043-AD59-106857E97C85}"/>
              </a:ext>
            </a:extLst>
          </p:cNvPr>
          <p:cNvSpPr>
            <a:spLocks noGrp="1" noChangeArrowheads="1"/>
          </p:cNvSpPr>
          <p:nvPr>
            <p:ph idx="1"/>
          </p:nvPr>
        </p:nvSpPr>
        <p:spPr>
          <a:xfrm>
            <a:off x="519032" y="897700"/>
            <a:ext cx="8448600" cy="1249969"/>
          </a:xfrm>
        </p:spPr>
        <p:txBody>
          <a:bodyPr/>
          <a:lstStyle/>
          <a:p>
            <a:pPr>
              <a:lnSpc>
                <a:spcPct val="150000"/>
              </a:lnSpc>
            </a:pPr>
            <a:r>
              <a:rPr lang="zh-CN" altLang="en-US" sz="2800" dirty="0"/>
              <a:t>计算机网络的体系结构是网络各层及其协议的集合。</a:t>
            </a:r>
            <a:r>
              <a:rPr lang="en-US" altLang="zh-CN" sz="2800" b="1" dirty="0"/>
              <a:t>TCP/IP</a:t>
            </a:r>
            <a:r>
              <a:rPr lang="zh-CN" altLang="en-US" sz="2800" b="1" dirty="0"/>
              <a:t>五层协议的体系结构</a:t>
            </a:r>
            <a:r>
              <a:rPr lang="zh-CN" altLang="en-US" sz="2800" dirty="0"/>
              <a:t>：</a:t>
            </a:r>
            <a:r>
              <a:rPr lang="en-US" altLang="zh-CN" sz="1700" dirty="0">
                <a:ea typeface="宋体" panose="02010600030101010101" pitchFamily="2" charset="-122"/>
              </a:rPr>
              <a:t/>
            </a:r>
            <a:br>
              <a:rPr lang="en-US" altLang="zh-CN" sz="1700" dirty="0">
                <a:ea typeface="宋体" panose="02010600030101010101" pitchFamily="2" charset="-122"/>
              </a:rPr>
            </a:br>
            <a:endParaRPr lang="en-US" altLang="zh-CN" sz="1700" dirty="0">
              <a:ea typeface="宋体" panose="02010600030101010101" pitchFamily="2" charset="-122"/>
            </a:endParaRPr>
          </a:p>
          <a:p>
            <a:pPr marL="457189" lvl="1" indent="0">
              <a:lnSpc>
                <a:spcPct val="80000"/>
              </a:lnSpc>
              <a:buNone/>
            </a:pPr>
            <a:endParaRPr lang="en-US" altLang="zh-CN" sz="2900" dirty="0">
              <a:ea typeface="宋体" panose="02010600030101010101" pitchFamily="2" charset="-122"/>
            </a:endParaRPr>
          </a:p>
        </p:txBody>
      </p:sp>
    </p:spTree>
    <p:extLst>
      <p:ext uri="{BB962C8B-B14F-4D97-AF65-F5344CB8AC3E}">
        <p14:creationId xmlns:p14="http://schemas.microsoft.com/office/powerpoint/2010/main" val="2105996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3228975" y="4807585"/>
            <a:ext cx="490220" cy="1964055"/>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高速缓冲存储器</a:t>
            </a:r>
          </a:p>
        </p:txBody>
      </p:sp>
      <p:grpSp>
        <p:nvGrpSpPr>
          <p:cNvPr id="16" name="组合 15"/>
          <p:cNvGrpSpPr/>
          <p:nvPr/>
        </p:nvGrpSpPr>
        <p:grpSpPr>
          <a:xfrm>
            <a:off x="241935" y="1358900"/>
            <a:ext cx="11318875" cy="4917440"/>
            <a:chOff x="381" y="2140"/>
            <a:chExt cx="17825" cy="7744"/>
          </a:xfrm>
        </p:grpSpPr>
        <p:sp>
          <p:nvSpPr>
            <p:cNvPr id="4066" name="Freeform 23"/>
            <p:cNvSpPr/>
            <p:nvPr/>
          </p:nvSpPr>
          <p:spPr bwMode="auto">
            <a:xfrm>
              <a:off x="5296" y="3108"/>
              <a:ext cx="789" cy="964"/>
            </a:xfrm>
            <a:custGeom>
              <a:avLst/>
              <a:gdLst>
                <a:gd name="T0" fmla="*/ 202 w 407"/>
                <a:gd name="T1" fmla="*/ 8 h 597"/>
                <a:gd name="T2" fmla="*/ 380 w 407"/>
                <a:gd name="T3" fmla="*/ 47 h 597"/>
                <a:gd name="T4" fmla="*/ 380 w 407"/>
                <a:gd name="T5" fmla="*/ 335 h 597"/>
                <a:gd name="T6" fmla="*/ 204 w 407"/>
                <a:gd name="T7" fmla="*/ 358 h 597"/>
                <a:gd name="T8" fmla="*/ 41 w 407"/>
                <a:gd name="T9" fmla="*/ 388 h 597"/>
                <a:gd name="T10" fmla="*/ 28 w 407"/>
                <a:gd name="T11" fmla="*/ 429 h 597"/>
                <a:gd name="T12" fmla="*/ 222 w 407"/>
                <a:gd name="T13" fmla="*/ 429 h 597"/>
                <a:gd name="T14" fmla="*/ 387 w 407"/>
                <a:gd name="T15" fmla="*/ 361 h 597"/>
                <a:gd name="T16" fmla="*/ 387 w 407"/>
                <a:gd name="T17" fmla="*/ 450 h 597"/>
                <a:gd name="T18" fmla="*/ 302 w 407"/>
                <a:gd name="T19" fmla="*/ 482 h 597"/>
                <a:gd name="T20" fmla="*/ 33 w 407"/>
                <a:gd name="T21" fmla="*/ 505 h 597"/>
                <a:gd name="T22" fmla="*/ 315 w 407"/>
                <a:gd name="T23" fmla="*/ 573 h 597"/>
                <a:gd name="T24" fmla="*/ 363 w 407"/>
                <a:gd name="T25" fmla="*/ 564 h 597"/>
                <a:gd name="T26" fmla="*/ 383 w 407"/>
                <a:gd name="T27" fmla="*/ 575 h 597"/>
                <a:gd name="T28" fmla="*/ 369 w 407"/>
                <a:gd name="T29" fmla="*/ 592 h 597"/>
                <a:gd name="T30" fmla="*/ 321 w 407"/>
                <a:gd name="T31" fmla="*/ 593 h 597"/>
                <a:gd name="T32" fmla="*/ 17 w 407"/>
                <a:gd name="T33" fmla="*/ 569 h 597"/>
                <a:gd name="T34" fmla="*/ 282 w 407"/>
                <a:gd name="T35" fmla="*/ 486 h 597"/>
                <a:gd name="T36" fmla="*/ 305 w 407"/>
                <a:gd name="T37" fmla="*/ 433 h 597"/>
                <a:gd name="T38" fmla="*/ 391 w 407"/>
                <a:gd name="T39" fmla="*/ 381 h 597"/>
                <a:gd name="T40" fmla="*/ 238 w 407"/>
                <a:gd name="T41" fmla="*/ 381 h 597"/>
                <a:gd name="T42" fmla="*/ 31 w 407"/>
                <a:gd name="T43" fmla="*/ 448 h 597"/>
                <a:gd name="T44" fmla="*/ 7 w 407"/>
                <a:gd name="T45" fmla="*/ 395 h 597"/>
                <a:gd name="T46" fmla="*/ 8 w 407"/>
                <a:gd name="T47" fmla="*/ 354 h 597"/>
                <a:gd name="T48" fmla="*/ 47 w 407"/>
                <a:gd name="T49" fmla="*/ 367 h 597"/>
                <a:gd name="T50" fmla="*/ 125 w 407"/>
                <a:gd name="T51" fmla="*/ 292 h 597"/>
                <a:gd name="T52" fmla="*/ 321 w 407"/>
                <a:gd name="T53" fmla="*/ 260 h 597"/>
                <a:gd name="T54" fmla="*/ 278 w 407"/>
                <a:gd name="T55" fmla="*/ 198 h 597"/>
                <a:gd name="T56" fmla="*/ 266 w 407"/>
                <a:gd name="T57" fmla="*/ 244 h 597"/>
                <a:gd name="T58" fmla="*/ 229 w 407"/>
                <a:gd name="T59" fmla="*/ 217 h 597"/>
                <a:gd name="T60" fmla="*/ 211 w 407"/>
                <a:gd name="T61" fmla="*/ 217 h 597"/>
                <a:gd name="T62" fmla="*/ 145 w 407"/>
                <a:gd name="T63" fmla="*/ 190 h 597"/>
                <a:gd name="T64" fmla="*/ 209 w 407"/>
                <a:gd name="T65" fmla="*/ 164 h 597"/>
                <a:gd name="T66" fmla="*/ 229 w 407"/>
                <a:gd name="T67" fmla="*/ 163 h 597"/>
                <a:gd name="T68" fmla="*/ 266 w 407"/>
                <a:gd name="T69" fmla="*/ 136 h 597"/>
                <a:gd name="T70" fmla="*/ 278 w 407"/>
                <a:gd name="T71" fmla="*/ 182 h 597"/>
                <a:gd name="T72" fmla="*/ 337 w 407"/>
                <a:gd name="T73" fmla="*/ 260 h 597"/>
                <a:gd name="T74" fmla="*/ 141 w 407"/>
                <a:gd name="T75" fmla="*/ 292 h 597"/>
                <a:gd name="T76" fmla="*/ 180 w 407"/>
                <a:gd name="T77" fmla="*/ 367 h 597"/>
                <a:gd name="T78" fmla="*/ 212 w 407"/>
                <a:gd name="T79" fmla="*/ 319 h 597"/>
                <a:gd name="T80" fmla="*/ 388 w 407"/>
                <a:gd name="T81" fmla="*/ 71 h 597"/>
                <a:gd name="T82" fmla="*/ 202 w 407"/>
                <a:gd name="T83" fmla="*/ 68 h 597"/>
                <a:gd name="T84" fmla="*/ 165 w 407"/>
                <a:gd name="T85" fmla="*/ 108 h 597"/>
                <a:gd name="T86" fmla="*/ 152 w 407"/>
                <a:gd name="T87" fmla="*/ 76 h 597"/>
                <a:gd name="T88" fmla="*/ 132 w 407"/>
                <a:gd name="T89" fmla="*/ 106 h 597"/>
                <a:gd name="T90" fmla="*/ 118 w 407"/>
                <a:gd name="T91" fmla="*/ 0 h 597"/>
                <a:gd name="T92" fmla="*/ 143 w 407"/>
                <a:gd name="T93" fmla="*/ 32 h 597"/>
                <a:gd name="T94" fmla="*/ 157 w 407"/>
                <a:gd name="T95" fmla="*/ 8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7" h="597">
                  <a:moveTo>
                    <a:pt x="165" y="0"/>
                  </a:moveTo>
                  <a:cubicBezTo>
                    <a:pt x="175" y="0"/>
                    <a:pt x="185" y="0"/>
                    <a:pt x="194" y="0"/>
                  </a:cubicBezTo>
                  <a:cubicBezTo>
                    <a:pt x="198" y="0"/>
                    <a:pt x="202" y="4"/>
                    <a:pt x="202" y="8"/>
                  </a:cubicBezTo>
                  <a:cubicBezTo>
                    <a:pt x="202" y="20"/>
                    <a:pt x="202" y="31"/>
                    <a:pt x="202" y="43"/>
                  </a:cubicBezTo>
                  <a:cubicBezTo>
                    <a:pt x="202" y="45"/>
                    <a:pt x="204" y="47"/>
                    <a:pt x="206" y="47"/>
                  </a:cubicBezTo>
                  <a:cubicBezTo>
                    <a:pt x="264" y="47"/>
                    <a:pt x="322" y="47"/>
                    <a:pt x="380" y="47"/>
                  </a:cubicBezTo>
                  <a:cubicBezTo>
                    <a:pt x="394" y="47"/>
                    <a:pt x="404" y="58"/>
                    <a:pt x="404" y="71"/>
                  </a:cubicBezTo>
                  <a:cubicBezTo>
                    <a:pt x="404" y="151"/>
                    <a:pt x="404" y="231"/>
                    <a:pt x="404" y="311"/>
                  </a:cubicBezTo>
                  <a:cubicBezTo>
                    <a:pt x="404" y="324"/>
                    <a:pt x="393" y="335"/>
                    <a:pt x="380" y="335"/>
                  </a:cubicBezTo>
                  <a:cubicBezTo>
                    <a:pt x="324" y="335"/>
                    <a:pt x="268" y="335"/>
                    <a:pt x="212" y="335"/>
                  </a:cubicBezTo>
                  <a:cubicBezTo>
                    <a:pt x="208" y="335"/>
                    <a:pt x="204" y="339"/>
                    <a:pt x="204" y="343"/>
                  </a:cubicBezTo>
                  <a:cubicBezTo>
                    <a:pt x="204" y="348"/>
                    <a:pt x="204" y="353"/>
                    <a:pt x="204" y="358"/>
                  </a:cubicBezTo>
                  <a:cubicBezTo>
                    <a:pt x="204" y="372"/>
                    <a:pt x="193" y="382"/>
                    <a:pt x="180" y="382"/>
                  </a:cubicBezTo>
                  <a:cubicBezTo>
                    <a:pt x="136" y="382"/>
                    <a:pt x="91" y="382"/>
                    <a:pt x="47" y="382"/>
                  </a:cubicBezTo>
                  <a:cubicBezTo>
                    <a:pt x="44" y="382"/>
                    <a:pt x="41" y="385"/>
                    <a:pt x="41" y="388"/>
                  </a:cubicBezTo>
                  <a:cubicBezTo>
                    <a:pt x="41" y="392"/>
                    <a:pt x="38" y="395"/>
                    <a:pt x="33" y="396"/>
                  </a:cubicBezTo>
                  <a:cubicBezTo>
                    <a:pt x="30" y="396"/>
                    <a:pt x="28" y="398"/>
                    <a:pt x="28" y="401"/>
                  </a:cubicBezTo>
                  <a:cubicBezTo>
                    <a:pt x="28" y="429"/>
                    <a:pt x="28" y="429"/>
                    <a:pt x="28" y="429"/>
                  </a:cubicBezTo>
                  <a:cubicBezTo>
                    <a:pt x="28" y="431"/>
                    <a:pt x="30" y="432"/>
                    <a:pt x="31" y="432"/>
                  </a:cubicBezTo>
                  <a:cubicBezTo>
                    <a:pt x="94" y="432"/>
                    <a:pt x="156" y="432"/>
                    <a:pt x="219" y="432"/>
                  </a:cubicBezTo>
                  <a:cubicBezTo>
                    <a:pt x="221" y="432"/>
                    <a:pt x="222" y="431"/>
                    <a:pt x="222" y="429"/>
                  </a:cubicBezTo>
                  <a:cubicBezTo>
                    <a:pt x="222" y="413"/>
                    <a:pt x="222" y="397"/>
                    <a:pt x="222" y="381"/>
                  </a:cubicBezTo>
                  <a:cubicBezTo>
                    <a:pt x="222" y="370"/>
                    <a:pt x="231" y="361"/>
                    <a:pt x="242" y="361"/>
                  </a:cubicBezTo>
                  <a:cubicBezTo>
                    <a:pt x="290" y="361"/>
                    <a:pt x="339" y="361"/>
                    <a:pt x="387" y="361"/>
                  </a:cubicBezTo>
                  <a:cubicBezTo>
                    <a:pt x="398" y="361"/>
                    <a:pt x="407" y="370"/>
                    <a:pt x="407" y="381"/>
                  </a:cubicBezTo>
                  <a:cubicBezTo>
                    <a:pt x="407" y="397"/>
                    <a:pt x="407" y="414"/>
                    <a:pt x="407" y="430"/>
                  </a:cubicBezTo>
                  <a:cubicBezTo>
                    <a:pt x="407" y="441"/>
                    <a:pt x="398" y="450"/>
                    <a:pt x="387" y="450"/>
                  </a:cubicBezTo>
                  <a:cubicBezTo>
                    <a:pt x="360" y="450"/>
                    <a:pt x="333" y="450"/>
                    <a:pt x="305" y="450"/>
                  </a:cubicBezTo>
                  <a:cubicBezTo>
                    <a:pt x="303" y="450"/>
                    <a:pt x="302" y="451"/>
                    <a:pt x="302" y="453"/>
                  </a:cubicBezTo>
                  <a:cubicBezTo>
                    <a:pt x="302" y="463"/>
                    <a:pt x="302" y="472"/>
                    <a:pt x="302" y="482"/>
                  </a:cubicBezTo>
                  <a:cubicBezTo>
                    <a:pt x="302" y="493"/>
                    <a:pt x="293" y="502"/>
                    <a:pt x="282" y="502"/>
                  </a:cubicBezTo>
                  <a:cubicBezTo>
                    <a:pt x="200" y="502"/>
                    <a:pt x="118" y="502"/>
                    <a:pt x="36" y="502"/>
                  </a:cubicBezTo>
                  <a:cubicBezTo>
                    <a:pt x="35" y="502"/>
                    <a:pt x="33" y="503"/>
                    <a:pt x="33" y="505"/>
                  </a:cubicBezTo>
                  <a:cubicBezTo>
                    <a:pt x="33" y="527"/>
                    <a:pt x="33" y="548"/>
                    <a:pt x="33" y="569"/>
                  </a:cubicBezTo>
                  <a:cubicBezTo>
                    <a:pt x="33" y="571"/>
                    <a:pt x="35" y="573"/>
                    <a:pt x="36" y="573"/>
                  </a:cubicBezTo>
                  <a:cubicBezTo>
                    <a:pt x="315" y="573"/>
                    <a:pt x="315" y="573"/>
                    <a:pt x="315" y="573"/>
                  </a:cubicBezTo>
                  <a:cubicBezTo>
                    <a:pt x="318" y="573"/>
                    <a:pt x="320" y="571"/>
                    <a:pt x="321" y="569"/>
                  </a:cubicBezTo>
                  <a:cubicBezTo>
                    <a:pt x="321" y="566"/>
                    <a:pt x="324" y="564"/>
                    <a:pt x="327" y="564"/>
                  </a:cubicBezTo>
                  <a:cubicBezTo>
                    <a:pt x="363" y="564"/>
                    <a:pt x="363" y="564"/>
                    <a:pt x="363" y="564"/>
                  </a:cubicBezTo>
                  <a:cubicBezTo>
                    <a:pt x="366" y="564"/>
                    <a:pt x="369" y="566"/>
                    <a:pt x="369" y="569"/>
                  </a:cubicBezTo>
                  <a:cubicBezTo>
                    <a:pt x="369" y="572"/>
                    <a:pt x="372" y="575"/>
                    <a:pt x="375" y="575"/>
                  </a:cubicBezTo>
                  <a:cubicBezTo>
                    <a:pt x="383" y="575"/>
                    <a:pt x="383" y="575"/>
                    <a:pt x="383" y="575"/>
                  </a:cubicBezTo>
                  <a:cubicBezTo>
                    <a:pt x="390" y="575"/>
                    <a:pt x="390" y="586"/>
                    <a:pt x="383" y="586"/>
                  </a:cubicBezTo>
                  <a:cubicBezTo>
                    <a:pt x="375" y="586"/>
                    <a:pt x="375" y="586"/>
                    <a:pt x="375" y="586"/>
                  </a:cubicBezTo>
                  <a:cubicBezTo>
                    <a:pt x="372" y="586"/>
                    <a:pt x="369" y="588"/>
                    <a:pt x="369" y="592"/>
                  </a:cubicBezTo>
                  <a:cubicBezTo>
                    <a:pt x="369" y="595"/>
                    <a:pt x="366" y="597"/>
                    <a:pt x="363" y="597"/>
                  </a:cubicBezTo>
                  <a:cubicBezTo>
                    <a:pt x="327" y="597"/>
                    <a:pt x="327" y="597"/>
                    <a:pt x="327" y="597"/>
                  </a:cubicBezTo>
                  <a:cubicBezTo>
                    <a:pt x="324" y="597"/>
                    <a:pt x="322" y="595"/>
                    <a:pt x="321" y="593"/>
                  </a:cubicBezTo>
                  <a:cubicBezTo>
                    <a:pt x="320" y="591"/>
                    <a:pt x="318" y="589"/>
                    <a:pt x="315" y="589"/>
                  </a:cubicBezTo>
                  <a:cubicBezTo>
                    <a:pt x="36" y="589"/>
                    <a:pt x="36" y="589"/>
                    <a:pt x="36" y="589"/>
                  </a:cubicBezTo>
                  <a:cubicBezTo>
                    <a:pt x="26" y="589"/>
                    <a:pt x="17" y="580"/>
                    <a:pt x="17" y="569"/>
                  </a:cubicBezTo>
                  <a:cubicBezTo>
                    <a:pt x="17" y="548"/>
                    <a:pt x="17" y="527"/>
                    <a:pt x="17" y="505"/>
                  </a:cubicBezTo>
                  <a:cubicBezTo>
                    <a:pt x="17" y="494"/>
                    <a:pt x="26" y="486"/>
                    <a:pt x="36" y="486"/>
                  </a:cubicBezTo>
                  <a:cubicBezTo>
                    <a:pt x="118" y="486"/>
                    <a:pt x="200" y="486"/>
                    <a:pt x="282" y="486"/>
                  </a:cubicBezTo>
                  <a:cubicBezTo>
                    <a:pt x="284" y="486"/>
                    <a:pt x="286" y="484"/>
                    <a:pt x="286" y="482"/>
                  </a:cubicBezTo>
                  <a:cubicBezTo>
                    <a:pt x="286" y="472"/>
                    <a:pt x="286" y="463"/>
                    <a:pt x="286" y="453"/>
                  </a:cubicBezTo>
                  <a:cubicBezTo>
                    <a:pt x="286" y="443"/>
                    <a:pt x="294" y="433"/>
                    <a:pt x="305" y="433"/>
                  </a:cubicBezTo>
                  <a:cubicBezTo>
                    <a:pt x="333" y="433"/>
                    <a:pt x="360" y="433"/>
                    <a:pt x="387" y="433"/>
                  </a:cubicBezTo>
                  <a:cubicBezTo>
                    <a:pt x="389" y="433"/>
                    <a:pt x="391" y="432"/>
                    <a:pt x="391" y="430"/>
                  </a:cubicBezTo>
                  <a:cubicBezTo>
                    <a:pt x="391" y="414"/>
                    <a:pt x="391" y="397"/>
                    <a:pt x="391" y="381"/>
                  </a:cubicBezTo>
                  <a:cubicBezTo>
                    <a:pt x="391" y="379"/>
                    <a:pt x="389" y="377"/>
                    <a:pt x="387" y="377"/>
                  </a:cubicBezTo>
                  <a:cubicBezTo>
                    <a:pt x="339" y="377"/>
                    <a:pt x="290" y="377"/>
                    <a:pt x="242" y="377"/>
                  </a:cubicBezTo>
                  <a:cubicBezTo>
                    <a:pt x="240" y="377"/>
                    <a:pt x="238" y="379"/>
                    <a:pt x="238" y="381"/>
                  </a:cubicBezTo>
                  <a:cubicBezTo>
                    <a:pt x="238" y="397"/>
                    <a:pt x="238" y="413"/>
                    <a:pt x="238" y="429"/>
                  </a:cubicBezTo>
                  <a:cubicBezTo>
                    <a:pt x="238" y="440"/>
                    <a:pt x="230" y="448"/>
                    <a:pt x="219" y="448"/>
                  </a:cubicBezTo>
                  <a:cubicBezTo>
                    <a:pt x="156" y="448"/>
                    <a:pt x="94" y="448"/>
                    <a:pt x="31" y="448"/>
                  </a:cubicBezTo>
                  <a:cubicBezTo>
                    <a:pt x="21" y="448"/>
                    <a:pt x="12" y="440"/>
                    <a:pt x="12" y="429"/>
                  </a:cubicBezTo>
                  <a:cubicBezTo>
                    <a:pt x="12" y="401"/>
                    <a:pt x="12" y="401"/>
                    <a:pt x="12" y="401"/>
                  </a:cubicBezTo>
                  <a:cubicBezTo>
                    <a:pt x="12" y="398"/>
                    <a:pt x="10" y="396"/>
                    <a:pt x="7" y="395"/>
                  </a:cubicBezTo>
                  <a:cubicBezTo>
                    <a:pt x="3" y="395"/>
                    <a:pt x="0" y="391"/>
                    <a:pt x="0" y="387"/>
                  </a:cubicBezTo>
                  <a:cubicBezTo>
                    <a:pt x="0" y="379"/>
                    <a:pt x="0" y="370"/>
                    <a:pt x="0" y="362"/>
                  </a:cubicBezTo>
                  <a:cubicBezTo>
                    <a:pt x="0" y="357"/>
                    <a:pt x="4" y="354"/>
                    <a:pt x="8" y="354"/>
                  </a:cubicBezTo>
                  <a:cubicBezTo>
                    <a:pt x="17" y="354"/>
                    <a:pt x="25" y="354"/>
                    <a:pt x="33" y="354"/>
                  </a:cubicBezTo>
                  <a:cubicBezTo>
                    <a:pt x="37" y="354"/>
                    <a:pt x="41" y="357"/>
                    <a:pt x="41" y="361"/>
                  </a:cubicBezTo>
                  <a:cubicBezTo>
                    <a:pt x="41" y="364"/>
                    <a:pt x="44" y="367"/>
                    <a:pt x="47" y="367"/>
                  </a:cubicBezTo>
                  <a:cubicBezTo>
                    <a:pt x="71" y="367"/>
                    <a:pt x="96" y="367"/>
                    <a:pt x="120" y="367"/>
                  </a:cubicBezTo>
                  <a:cubicBezTo>
                    <a:pt x="123" y="367"/>
                    <a:pt x="125" y="364"/>
                    <a:pt x="125" y="362"/>
                  </a:cubicBezTo>
                  <a:cubicBezTo>
                    <a:pt x="125" y="339"/>
                    <a:pt x="125" y="315"/>
                    <a:pt x="125" y="292"/>
                  </a:cubicBezTo>
                  <a:cubicBezTo>
                    <a:pt x="125" y="279"/>
                    <a:pt x="136" y="268"/>
                    <a:pt x="149" y="268"/>
                  </a:cubicBezTo>
                  <a:cubicBezTo>
                    <a:pt x="204" y="268"/>
                    <a:pt x="259" y="268"/>
                    <a:pt x="314" y="268"/>
                  </a:cubicBezTo>
                  <a:cubicBezTo>
                    <a:pt x="318" y="268"/>
                    <a:pt x="321" y="265"/>
                    <a:pt x="321" y="260"/>
                  </a:cubicBezTo>
                  <a:cubicBezTo>
                    <a:pt x="321" y="242"/>
                    <a:pt x="321" y="224"/>
                    <a:pt x="321" y="206"/>
                  </a:cubicBezTo>
                  <a:cubicBezTo>
                    <a:pt x="321" y="202"/>
                    <a:pt x="318" y="198"/>
                    <a:pt x="314" y="198"/>
                  </a:cubicBezTo>
                  <a:cubicBezTo>
                    <a:pt x="302" y="198"/>
                    <a:pt x="290" y="198"/>
                    <a:pt x="278" y="198"/>
                  </a:cubicBezTo>
                  <a:cubicBezTo>
                    <a:pt x="275" y="198"/>
                    <a:pt x="273" y="200"/>
                    <a:pt x="273" y="203"/>
                  </a:cubicBezTo>
                  <a:cubicBezTo>
                    <a:pt x="273" y="214"/>
                    <a:pt x="273" y="225"/>
                    <a:pt x="273" y="236"/>
                  </a:cubicBezTo>
                  <a:cubicBezTo>
                    <a:pt x="273" y="241"/>
                    <a:pt x="270" y="244"/>
                    <a:pt x="266" y="244"/>
                  </a:cubicBezTo>
                  <a:cubicBezTo>
                    <a:pt x="256" y="244"/>
                    <a:pt x="246" y="244"/>
                    <a:pt x="236" y="244"/>
                  </a:cubicBezTo>
                  <a:cubicBezTo>
                    <a:pt x="232" y="244"/>
                    <a:pt x="229" y="241"/>
                    <a:pt x="229" y="236"/>
                  </a:cubicBezTo>
                  <a:cubicBezTo>
                    <a:pt x="229" y="230"/>
                    <a:pt x="229" y="224"/>
                    <a:pt x="229" y="217"/>
                  </a:cubicBezTo>
                  <a:cubicBezTo>
                    <a:pt x="229" y="214"/>
                    <a:pt x="227" y="212"/>
                    <a:pt x="224" y="212"/>
                  </a:cubicBezTo>
                  <a:cubicBezTo>
                    <a:pt x="221" y="212"/>
                    <a:pt x="219" y="212"/>
                    <a:pt x="216" y="212"/>
                  </a:cubicBezTo>
                  <a:cubicBezTo>
                    <a:pt x="213" y="212"/>
                    <a:pt x="211" y="214"/>
                    <a:pt x="211" y="217"/>
                  </a:cubicBezTo>
                  <a:cubicBezTo>
                    <a:pt x="210" y="230"/>
                    <a:pt x="207" y="240"/>
                    <a:pt x="203" y="241"/>
                  </a:cubicBezTo>
                  <a:cubicBezTo>
                    <a:pt x="199" y="243"/>
                    <a:pt x="195" y="244"/>
                    <a:pt x="190" y="244"/>
                  </a:cubicBezTo>
                  <a:cubicBezTo>
                    <a:pt x="165" y="244"/>
                    <a:pt x="145" y="220"/>
                    <a:pt x="145" y="190"/>
                  </a:cubicBezTo>
                  <a:cubicBezTo>
                    <a:pt x="145" y="160"/>
                    <a:pt x="165" y="136"/>
                    <a:pt x="190" y="136"/>
                  </a:cubicBezTo>
                  <a:cubicBezTo>
                    <a:pt x="194" y="136"/>
                    <a:pt x="198" y="137"/>
                    <a:pt x="201" y="138"/>
                  </a:cubicBezTo>
                  <a:cubicBezTo>
                    <a:pt x="204" y="139"/>
                    <a:pt x="207" y="150"/>
                    <a:pt x="209" y="164"/>
                  </a:cubicBezTo>
                  <a:cubicBezTo>
                    <a:pt x="209" y="166"/>
                    <a:pt x="212" y="168"/>
                    <a:pt x="214" y="168"/>
                  </a:cubicBezTo>
                  <a:cubicBezTo>
                    <a:pt x="218" y="168"/>
                    <a:pt x="221" y="168"/>
                    <a:pt x="224" y="168"/>
                  </a:cubicBezTo>
                  <a:cubicBezTo>
                    <a:pt x="227" y="168"/>
                    <a:pt x="229" y="166"/>
                    <a:pt x="229" y="163"/>
                  </a:cubicBezTo>
                  <a:cubicBezTo>
                    <a:pt x="229" y="156"/>
                    <a:pt x="229" y="150"/>
                    <a:pt x="229" y="143"/>
                  </a:cubicBezTo>
                  <a:cubicBezTo>
                    <a:pt x="229" y="140"/>
                    <a:pt x="232" y="136"/>
                    <a:pt x="236" y="136"/>
                  </a:cubicBezTo>
                  <a:cubicBezTo>
                    <a:pt x="246" y="136"/>
                    <a:pt x="256" y="136"/>
                    <a:pt x="266" y="136"/>
                  </a:cubicBezTo>
                  <a:cubicBezTo>
                    <a:pt x="270" y="136"/>
                    <a:pt x="273" y="140"/>
                    <a:pt x="273" y="143"/>
                  </a:cubicBezTo>
                  <a:cubicBezTo>
                    <a:pt x="273" y="155"/>
                    <a:pt x="273" y="166"/>
                    <a:pt x="273" y="178"/>
                  </a:cubicBezTo>
                  <a:cubicBezTo>
                    <a:pt x="273" y="180"/>
                    <a:pt x="275" y="182"/>
                    <a:pt x="278" y="182"/>
                  </a:cubicBezTo>
                  <a:cubicBezTo>
                    <a:pt x="290" y="182"/>
                    <a:pt x="302" y="182"/>
                    <a:pt x="314" y="182"/>
                  </a:cubicBezTo>
                  <a:cubicBezTo>
                    <a:pt x="327" y="182"/>
                    <a:pt x="337" y="193"/>
                    <a:pt x="337" y="206"/>
                  </a:cubicBezTo>
                  <a:cubicBezTo>
                    <a:pt x="337" y="224"/>
                    <a:pt x="337" y="242"/>
                    <a:pt x="337" y="260"/>
                  </a:cubicBezTo>
                  <a:cubicBezTo>
                    <a:pt x="337" y="273"/>
                    <a:pt x="327" y="284"/>
                    <a:pt x="314" y="284"/>
                  </a:cubicBezTo>
                  <a:cubicBezTo>
                    <a:pt x="259" y="284"/>
                    <a:pt x="204" y="284"/>
                    <a:pt x="149" y="284"/>
                  </a:cubicBezTo>
                  <a:cubicBezTo>
                    <a:pt x="145" y="284"/>
                    <a:pt x="141" y="288"/>
                    <a:pt x="141" y="292"/>
                  </a:cubicBezTo>
                  <a:cubicBezTo>
                    <a:pt x="141" y="315"/>
                    <a:pt x="141" y="339"/>
                    <a:pt x="141" y="362"/>
                  </a:cubicBezTo>
                  <a:cubicBezTo>
                    <a:pt x="141" y="364"/>
                    <a:pt x="143" y="367"/>
                    <a:pt x="146" y="367"/>
                  </a:cubicBezTo>
                  <a:cubicBezTo>
                    <a:pt x="157" y="367"/>
                    <a:pt x="169" y="367"/>
                    <a:pt x="180" y="367"/>
                  </a:cubicBezTo>
                  <a:cubicBezTo>
                    <a:pt x="185" y="367"/>
                    <a:pt x="188" y="363"/>
                    <a:pt x="188" y="358"/>
                  </a:cubicBezTo>
                  <a:cubicBezTo>
                    <a:pt x="188" y="353"/>
                    <a:pt x="188" y="348"/>
                    <a:pt x="188" y="343"/>
                  </a:cubicBezTo>
                  <a:cubicBezTo>
                    <a:pt x="188" y="330"/>
                    <a:pt x="199" y="319"/>
                    <a:pt x="212" y="319"/>
                  </a:cubicBezTo>
                  <a:cubicBezTo>
                    <a:pt x="268" y="319"/>
                    <a:pt x="324" y="319"/>
                    <a:pt x="380" y="319"/>
                  </a:cubicBezTo>
                  <a:cubicBezTo>
                    <a:pt x="385" y="319"/>
                    <a:pt x="388" y="315"/>
                    <a:pt x="388" y="311"/>
                  </a:cubicBezTo>
                  <a:cubicBezTo>
                    <a:pt x="388" y="231"/>
                    <a:pt x="388" y="151"/>
                    <a:pt x="388" y="71"/>
                  </a:cubicBezTo>
                  <a:cubicBezTo>
                    <a:pt x="388" y="67"/>
                    <a:pt x="385" y="63"/>
                    <a:pt x="380" y="63"/>
                  </a:cubicBezTo>
                  <a:cubicBezTo>
                    <a:pt x="322" y="63"/>
                    <a:pt x="264" y="63"/>
                    <a:pt x="206" y="63"/>
                  </a:cubicBezTo>
                  <a:cubicBezTo>
                    <a:pt x="204" y="63"/>
                    <a:pt x="202" y="65"/>
                    <a:pt x="202" y="68"/>
                  </a:cubicBezTo>
                  <a:cubicBezTo>
                    <a:pt x="202" y="79"/>
                    <a:pt x="202" y="90"/>
                    <a:pt x="202" y="101"/>
                  </a:cubicBezTo>
                  <a:cubicBezTo>
                    <a:pt x="202" y="105"/>
                    <a:pt x="198" y="108"/>
                    <a:pt x="194" y="108"/>
                  </a:cubicBezTo>
                  <a:cubicBezTo>
                    <a:pt x="185" y="108"/>
                    <a:pt x="175" y="108"/>
                    <a:pt x="165" y="108"/>
                  </a:cubicBezTo>
                  <a:cubicBezTo>
                    <a:pt x="161" y="108"/>
                    <a:pt x="157" y="105"/>
                    <a:pt x="157" y="101"/>
                  </a:cubicBezTo>
                  <a:cubicBezTo>
                    <a:pt x="157" y="94"/>
                    <a:pt x="157" y="88"/>
                    <a:pt x="157" y="82"/>
                  </a:cubicBezTo>
                  <a:cubicBezTo>
                    <a:pt x="157" y="79"/>
                    <a:pt x="155" y="76"/>
                    <a:pt x="152" y="76"/>
                  </a:cubicBezTo>
                  <a:cubicBezTo>
                    <a:pt x="150" y="76"/>
                    <a:pt x="147" y="76"/>
                    <a:pt x="144" y="76"/>
                  </a:cubicBezTo>
                  <a:cubicBezTo>
                    <a:pt x="142" y="76"/>
                    <a:pt x="139" y="78"/>
                    <a:pt x="139" y="81"/>
                  </a:cubicBezTo>
                  <a:cubicBezTo>
                    <a:pt x="138" y="94"/>
                    <a:pt x="136" y="104"/>
                    <a:pt x="132" y="106"/>
                  </a:cubicBezTo>
                  <a:cubicBezTo>
                    <a:pt x="127" y="107"/>
                    <a:pt x="123" y="108"/>
                    <a:pt x="118" y="108"/>
                  </a:cubicBezTo>
                  <a:cubicBezTo>
                    <a:pt x="94" y="108"/>
                    <a:pt x="74" y="84"/>
                    <a:pt x="74" y="54"/>
                  </a:cubicBezTo>
                  <a:cubicBezTo>
                    <a:pt x="74" y="25"/>
                    <a:pt x="94" y="0"/>
                    <a:pt x="118" y="0"/>
                  </a:cubicBezTo>
                  <a:cubicBezTo>
                    <a:pt x="122" y="0"/>
                    <a:pt x="126" y="1"/>
                    <a:pt x="130" y="2"/>
                  </a:cubicBezTo>
                  <a:cubicBezTo>
                    <a:pt x="133" y="3"/>
                    <a:pt x="136" y="14"/>
                    <a:pt x="137" y="28"/>
                  </a:cubicBezTo>
                  <a:cubicBezTo>
                    <a:pt x="138" y="31"/>
                    <a:pt x="140" y="32"/>
                    <a:pt x="143" y="32"/>
                  </a:cubicBezTo>
                  <a:cubicBezTo>
                    <a:pt x="146" y="32"/>
                    <a:pt x="149" y="32"/>
                    <a:pt x="152" y="32"/>
                  </a:cubicBezTo>
                  <a:cubicBezTo>
                    <a:pt x="155" y="32"/>
                    <a:pt x="157" y="30"/>
                    <a:pt x="157" y="27"/>
                  </a:cubicBezTo>
                  <a:cubicBezTo>
                    <a:pt x="157" y="21"/>
                    <a:pt x="157" y="14"/>
                    <a:pt x="157" y="8"/>
                  </a:cubicBezTo>
                  <a:cubicBezTo>
                    <a:pt x="157" y="4"/>
                    <a:pt x="161" y="0"/>
                    <a:pt x="165" y="0"/>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7" name="Freeform 24"/>
            <p:cNvSpPr>
              <a:spLocks noEditPoints="1"/>
            </p:cNvSpPr>
            <p:nvPr/>
          </p:nvSpPr>
          <p:spPr bwMode="auto">
            <a:xfrm>
              <a:off x="14388" y="3060"/>
              <a:ext cx="1366" cy="1012"/>
            </a:xfrm>
            <a:custGeom>
              <a:avLst/>
              <a:gdLst>
                <a:gd name="T0" fmla="*/ 259 w 597"/>
                <a:gd name="T1" fmla="*/ 136 h 438"/>
                <a:gd name="T2" fmla="*/ 284 w 597"/>
                <a:gd name="T3" fmla="*/ 199 h 438"/>
                <a:gd name="T4" fmla="*/ 326 w 597"/>
                <a:gd name="T5" fmla="*/ 239 h 438"/>
                <a:gd name="T6" fmla="*/ 300 w 597"/>
                <a:gd name="T7" fmla="*/ 302 h 438"/>
                <a:gd name="T8" fmla="*/ 301 w 597"/>
                <a:gd name="T9" fmla="*/ 359 h 438"/>
                <a:gd name="T10" fmla="*/ 238 w 597"/>
                <a:gd name="T11" fmla="*/ 385 h 438"/>
                <a:gd name="T12" fmla="*/ 198 w 597"/>
                <a:gd name="T13" fmla="*/ 427 h 438"/>
                <a:gd name="T14" fmla="*/ 136 w 597"/>
                <a:gd name="T15" fmla="*/ 400 h 438"/>
                <a:gd name="T16" fmla="*/ 78 w 597"/>
                <a:gd name="T17" fmla="*/ 402 h 438"/>
                <a:gd name="T18" fmla="*/ 53 w 597"/>
                <a:gd name="T19" fmla="*/ 338 h 438"/>
                <a:gd name="T20" fmla="*/ 11 w 597"/>
                <a:gd name="T21" fmla="*/ 299 h 438"/>
                <a:gd name="T22" fmla="*/ 38 w 597"/>
                <a:gd name="T23" fmla="*/ 236 h 438"/>
                <a:gd name="T24" fmla="*/ 36 w 597"/>
                <a:gd name="T25" fmla="*/ 178 h 438"/>
                <a:gd name="T26" fmla="*/ 99 w 597"/>
                <a:gd name="T27" fmla="*/ 153 h 438"/>
                <a:gd name="T28" fmla="*/ 139 w 597"/>
                <a:gd name="T29" fmla="*/ 111 h 438"/>
                <a:gd name="T30" fmla="*/ 201 w 597"/>
                <a:gd name="T31" fmla="*/ 138 h 438"/>
                <a:gd name="T32" fmla="*/ 169 w 597"/>
                <a:gd name="T33" fmla="*/ 325 h 438"/>
                <a:gd name="T34" fmla="*/ 531 w 597"/>
                <a:gd name="T35" fmla="*/ 300 h 438"/>
                <a:gd name="T36" fmla="*/ 409 w 597"/>
                <a:gd name="T37" fmla="*/ 84 h 438"/>
                <a:gd name="T38" fmla="*/ 409 w 597"/>
                <a:gd name="T39" fmla="*/ 84 h 438"/>
                <a:gd name="T40" fmla="*/ 474 w 597"/>
                <a:gd name="T41" fmla="*/ 25 h 438"/>
                <a:gd name="T42" fmla="*/ 492 w 597"/>
                <a:gd name="T43" fmla="*/ 70 h 438"/>
                <a:gd name="T44" fmla="*/ 522 w 597"/>
                <a:gd name="T45" fmla="*/ 99 h 438"/>
                <a:gd name="T46" fmla="*/ 503 w 597"/>
                <a:gd name="T47" fmla="*/ 143 h 438"/>
                <a:gd name="T48" fmla="*/ 504 w 597"/>
                <a:gd name="T49" fmla="*/ 184 h 438"/>
                <a:gd name="T50" fmla="*/ 459 w 597"/>
                <a:gd name="T51" fmla="*/ 202 h 438"/>
                <a:gd name="T52" fmla="*/ 431 w 597"/>
                <a:gd name="T53" fmla="*/ 232 h 438"/>
                <a:gd name="T54" fmla="*/ 386 w 597"/>
                <a:gd name="T55" fmla="*/ 213 h 438"/>
                <a:gd name="T56" fmla="*/ 345 w 597"/>
                <a:gd name="T57" fmla="*/ 214 h 438"/>
                <a:gd name="T58" fmla="*/ 327 w 597"/>
                <a:gd name="T59" fmla="*/ 170 h 438"/>
                <a:gd name="T60" fmla="*/ 297 w 597"/>
                <a:gd name="T61" fmla="*/ 141 h 438"/>
                <a:gd name="T62" fmla="*/ 316 w 597"/>
                <a:gd name="T63" fmla="*/ 96 h 438"/>
                <a:gd name="T64" fmla="*/ 315 w 597"/>
                <a:gd name="T65" fmla="*/ 55 h 438"/>
                <a:gd name="T66" fmla="*/ 360 w 597"/>
                <a:gd name="T67" fmla="*/ 37 h 438"/>
                <a:gd name="T68" fmla="*/ 388 w 597"/>
                <a:gd name="T69" fmla="*/ 7 h 438"/>
                <a:gd name="T70" fmla="*/ 433 w 597"/>
                <a:gd name="T71" fmla="*/ 26 h 438"/>
                <a:gd name="T72" fmla="*/ 410 w 597"/>
                <a:gd name="T73" fmla="*/ 178 h 438"/>
                <a:gd name="T74" fmla="*/ 551 w 597"/>
                <a:gd name="T75" fmla="*/ 246 h 438"/>
                <a:gd name="T76" fmla="*/ 585 w 597"/>
                <a:gd name="T77" fmla="*/ 257 h 438"/>
                <a:gd name="T78" fmla="*/ 576 w 597"/>
                <a:gd name="T79" fmla="*/ 293 h 438"/>
                <a:gd name="T80" fmla="*/ 593 w 597"/>
                <a:gd name="T81" fmla="*/ 324 h 438"/>
                <a:gd name="T82" fmla="*/ 561 w 597"/>
                <a:gd name="T83" fmla="*/ 344 h 438"/>
                <a:gd name="T84" fmla="*/ 550 w 597"/>
                <a:gd name="T85" fmla="*/ 378 h 438"/>
                <a:gd name="T86" fmla="*/ 514 w 597"/>
                <a:gd name="T87" fmla="*/ 369 h 438"/>
                <a:gd name="T88" fmla="*/ 482 w 597"/>
                <a:gd name="T89" fmla="*/ 386 h 438"/>
                <a:gd name="T90" fmla="*/ 463 w 597"/>
                <a:gd name="T91" fmla="*/ 354 h 438"/>
                <a:gd name="T92" fmla="*/ 429 w 597"/>
                <a:gd name="T93" fmla="*/ 343 h 438"/>
                <a:gd name="T94" fmla="*/ 438 w 597"/>
                <a:gd name="T95" fmla="*/ 307 h 438"/>
                <a:gd name="T96" fmla="*/ 421 w 597"/>
                <a:gd name="T97" fmla="*/ 275 h 438"/>
                <a:gd name="T98" fmla="*/ 453 w 597"/>
                <a:gd name="T99" fmla="*/ 256 h 438"/>
                <a:gd name="T100" fmla="*/ 464 w 597"/>
                <a:gd name="T101" fmla="*/ 222 h 438"/>
                <a:gd name="T102" fmla="*/ 500 w 597"/>
                <a:gd name="T103" fmla="*/ 231 h 438"/>
                <a:gd name="T104" fmla="*/ 532 w 597"/>
                <a:gd name="T105" fmla="*/ 214 h 438"/>
                <a:gd name="T106" fmla="*/ 514 w 597"/>
                <a:gd name="T107" fmla="*/ 258 h 438"/>
                <a:gd name="T108" fmla="*/ 514 w 597"/>
                <a:gd name="T109" fmla="*/ 258 h 438"/>
                <a:gd name="T110" fmla="*/ 87 w 597"/>
                <a:gd name="T111" fmla="*/ 26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7" h="438">
                  <a:moveTo>
                    <a:pt x="204" y="141"/>
                  </a:moveTo>
                  <a:cubicBezTo>
                    <a:pt x="215" y="144"/>
                    <a:pt x="225" y="148"/>
                    <a:pt x="234" y="153"/>
                  </a:cubicBezTo>
                  <a:cubicBezTo>
                    <a:pt x="236" y="154"/>
                    <a:pt x="237" y="154"/>
                    <a:pt x="238" y="153"/>
                  </a:cubicBezTo>
                  <a:cubicBezTo>
                    <a:pt x="245" y="147"/>
                    <a:pt x="252" y="142"/>
                    <a:pt x="259" y="136"/>
                  </a:cubicBezTo>
                  <a:cubicBezTo>
                    <a:pt x="264" y="133"/>
                    <a:pt x="270" y="132"/>
                    <a:pt x="274" y="136"/>
                  </a:cubicBezTo>
                  <a:cubicBezTo>
                    <a:pt x="284" y="145"/>
                    <a:pt x="293" y="154"/>
                    <a:pt x="302" y="163"/>
                  </a:cubicBezTo>
                  <a:cubicBezTo>
                    <a:pt x="306" y="167"/>
                    <a:pt x="305" y="173"/>
                    <a:pt x="301" y="178"/>
                  </a:cubicBezTo>
                  <a:cubicBezTo>
                    <a:pt x="296" y="185"/>
                    <a:pt x="290" y="192"/>
                    <a:pt x="284" y="199"/>
                  </a:cubicBezTo>
                  <a:cubicBezTo>
                    <a:pt x="284" y="200"/>
                    <a:pt x="283" y="202"/>
                    <a:pt x="284" y="203"/>
                  </a:cubicBezTo>
                  <a:cubicBezTo>
                    <a:pt x="289" y="213"/>
                    <a:pt x="294" y="223"/>
                    <a:pt x="297" y="234"/>
                  </a:cubicBezTo>
                  <a:cubicBezTo>
                    <a:pt x="297" y="235"/>
                    <a:pt x="298" y="236"/>
                    <a:pt x="300" y="236"/>
                  </a:cubicBezTo>
                  <a:cubicBezTo>
                    <a:pt x="309" y="237"/>
                    <a:pt x="318" y="238"/>
                    <a:pt x="326" y="239"/>
                  </a:cubicBezTo>
                  <a:cubicBezTo>
                    <a:pt x="333" y="240"/>
                    <a:pt x="338" y="244"/>
                    <a:pt x="338" y="250"/>
                  </a:cubicBezTo>
                  <a:cubicBezTo>
                    <a:pt x="338" y="262"/>
                    <a:pt x="338" y="275"/>
                    <a:pt x="338" y="288"/>
                  </a:cubicBezTo>
                  <a:cubicBezTo>
                    <a:pt x="338" y="294"/>
                    <a:pt x="333" y="298"/>
                    <a:pt x="326" y="299"/>
                  </a:cubicBezTo>
                  <a:cubicBezTo>
                    <a:pt x="318" y="299"/>
                    <a:pt x="309" y="301"/>
                    <a:pt x="300" y="302"/>
                  </a:cubicBezTo>
                  <a:cubicBezTo>
                    <a:pt x="298" y="302"/>
                    <a:pt x="297" y="303"/>
                    <a:pt x="297" y="304"/>
                  </a:cubicBezTo>
                  <a:cubicBezTo>
                    <a:pt x="294" y="315"/>
                    <a:pt x="289" y="325"/>
                    <a:pt x="284" y="335"/>
                  </a:cubicBezTo>
                  <a:cubicBezTo>
                    <a:pt x="283" y="336"/>
                    <a:pt x="284" y="337"/>
                    <a:pt x="284" y="338"/>
                  </a:cubicBezTo>
                  <a:cubicBezTo>
                    <a:pt x="290" y="345"/>
                    <a:pt x="296" y="352"/>
                    <a:pt x="301" y="359"/>
                  </a:cubicBezTo>
                  <a:cubicBezTo>
                    <a:pt x="305" y="364"/>
                    <a:pt x="306" y="371"/>
                    <a:pt x="302" y="375"/>
                  </a:cubicBezTo>
                  <a:cubicBezTo>
                    <a:pt x="293" y="384"/>
                    <a:pt x="284" y="393"/>
                    <a:pt x="274" y="402"/>
                  </a:cubicBezTo>
                  <a:cubicBezTo>
                    <a:pt x="270" y="406"/>
                    <a:pt x="264" y="405"/>
                    <a:pt x="259" y="402"/>
                  </a:cubicBezTo>
                  <a:cubicBezTo>
                    <a:pt x="252" y="396"/>
                    <a:pt x="245" y="390"/>
                    <a:pt x="238" y="385"/>
                  </a:cubicBezTo>
                  <a:cubicBezTo>
                    <a:pt x="237" y="384"/>
                    <a:pt x="236" y="384"/>
                    <a:pt x="234" y="384"/>
                  </a:cubicBezTo>
                  <a:cubicBezTo>
                    <a:pt x="225" y="390"/>
                    <a:pt x="215" y="394"/>
                    <a:pt x="204" y="397"/>
                  </a:cubicBezTo>
                  <a:cubicBezTo>
                    <a:pt x="203" y="397"/>
                    <a:pt x="201" y="399"/>
                    <a:pt x="201" y="400"/>
                  </a:cubicBezTo>
                  <a:cubicBezTo>
                    <a:pt x="200" y="409"/>
                    <a:pt x="199" y="418"/>
                    <a:pt x="198" y="427"/>
                  </a:cubicBezTo>
                  <a:cubicBezTo>
                    <a:pt x="198" y="433"/>
                    <a:pt x="194" y="438"/>
                    <a:pt x="188" y="438"/>
                  </a:cubicBezTo>
                  <a:cubicBezTo>
                    <a:pt x="175" y="438"/>
                    <a:pt x="162" y="438"/>
                    <a:pt x="149" y="438"/>
                  </a:cubicBezTo>
                  <a:cubicBezTo>
                    <a:pt x="144" y="438"/>
                    <a:pt x="140" y="433"/>
                    <a:pt x="139" y="427"/>
                  </a:cubicBezTo>
                  <a:cubicBezTo>
                    <a:pt x="138" y="418"/>
                    <a:pt x="137" y="409"/>
                    <a:pt x="136" y="400"/>
                  </a:cubicBezTo>
                  <a:cubicBezTo>
                    <a:pt x="136" y="399"/>
                    <a:pt x="135" y="397"/>
                    <a:pt x="133" y="397"/>
                  </a:cubicBezTo>
                  <a:cubicBezTo>
                    <a:pt x="123" y="394"/>
                    <a:pt x="112" y="390"/>
                    <a:pt x="103" y="384"/>
                  </a:cubicBezTo>
                  <a:cubicBezTo>
                    <a:pt x="102" y="384"/>
                    <a:pt x="100" y="384"/>
                    <a:pt x="99" y="385"/>
                  </a:cubicBezTo>
                  <a:cubicBezTo>
                    <a:pt x="92" y="390"/>
                    <a:pt x="85" y="396"/>
                    <a:pt x="78" y="402"/>
                  </a:cubicBezTo>
                  <a:cubicBezTo>
                    <a:pt x="73" y="405"/>
                    <a:pt x="67" y="406"/>
                    <a:pt x="63" y="402"/>
                  </a:cubicBezTo>
                  <a:cubicBezTo>
                    <a:pt x="54" y="393"/>
                    <a:pt x="45" y="384"/>
                    <a:pt x="36" y="375"/>
                  </a:cubicBezTo>
                  <a:cubicBezTo>
                    <a:pt x="31" y="371"/>
                    <a:pt x="32" y="364"/>
                    <a:pt x="36" y="359"/>
                  </a:cubicBezTo>
                  <a:cubicBezTo>
                    <a:pt x="42" y="352"/>
                    <a:pt x="47" y="345"/>
                    <a:pt x="53" y="338"/>
                  </a:cubicBezTo>
                  <a:cubicBezTo>
                    <a:pt x="54" y="337"/>
                    <a:pt x="54" y="336"/>
                    <a:pt x="53" y="335"/>
                  </a:cubicBezTo>
                  <a:cubicBezTo>
                    <a:pt x="48" y="325"/>
                    <a:pt x="44" y="315"/>
                    <a:pt x="40" y="304"/>
                  </a:cubicBezTo>
                  <a:cubicBezTo>
                    <a:pt x="40" y="303"/>
                    <a:pt x="39" y="302"/>
                    <a:pt x="38" y="302"/>
                  </a:cubicBezTo>
                  <a:cubicBezTo>
                    <a:pt x="29" y="301"/>
                    <a:pt x="20" y="299"/>
                    <a:pt x="11" y="299"/>
                  </a:cubicBezTo>
                  <a:cubicBezTo>
                    <a:pt x="5" y="298"/>
                    <a:pt x="0" y="294"/>
                    <a:pt x="0" y="288"/>
                  </a:cubicBezTo>
                  <a:cubicBezTo>
                    <a:pt x="0" y="275"/>
                    <a:pt x="0" y="262"/>
                    <a:pt x="0" y="250"/>
                  </a:cubicBezTo>
                  <a:cubicBezTo>
                    <a:pt x="0" y="244"/>
                    <a:pt x="5" y="240"/>
                    <a:pt x="11" y="239"/>
                  </a:cubicBezTo>
                  <a:cubicBezTo>
                    <a:pt x="20" y="238"/>
                    <a:pt x="29" y="237"/>
                    <a:pt x="38" y="236"/>
                  </a:cubicBezTo>
                  <a:cubicBezTo>
                    <a:pt x="39" y="236"/>
                    <a:pt x="40" y="235"/>
                    <a:pt x="40" y="234"/>
                  </a:cubicBezTo>
                  <a:cubicBezTo>
                    <a:pt x="44" y="223"/>
                    <a:pt x="48" y="213"/>
                    <a:pt x="53" y="203"/>
                  </a:cubicBezTo>
                  <a:cubicBezTo>
                    <a:pt x="54" y="202"/>
                    <a:pt x="54" y="200"/>
                    <a:pt x="53" y="199"/>
                  </a:cubicBezTo>
                  <a:cubicBezTo>
                    <a:pt x="47" y="192"/>
                    <a:pt x="42" y="185"/>
                    <a:pt x="36" y="178"/>
                  </a:cubicBezTo>
                  <a:cubicBezTo>
                    <a:pt x="32" y="173"/>
                    <a:pt x="31" y="167"/>
                    <a:pt x="36" y="163"/>
                  </a:cubicBezTo>
                  <a:cubicBezTo>
                    <a:pt x="45" y="154"/>
                    <a:pt x="54" y="145"/>
                    <a:pt x="63" y="136"/>
                  </a:cubicBezTo>
                  <a:cubicBezTo>
                    <a:pt x="67" y="132"/>
                    <a:pt x="73" y="133"/>
                    <a:pt x="78" y="136"/>
                  </a:cubicBezTo>
                  <a:cubicBezTo>
                    <a:pt x="85" y="142"/>
                    <a:pt x="92" y="147"/>
                    <a:pt x="99" y="153"/>
                  </a:cubicBezTo>
                  <a:cubicBezTo>
                    <a:pt x="100" y="154"/>
                    <a:pt x="102" y="154"/>
                    <a:pt x="103" y="153"/>
                  </a:cubicBezTo>
                  <a:cubicBezTo>
                    <a:pt x="112" y="148"/>
                    <a:pt x="123" y="144"/>
                    <a:pt x="133" y="141"/>
                  </a:cubicBezTo>
                  <a:cubicBezTo>
                    <a:pt x="135" y="140"/>
                    <a:pt x="136" y="139"/>
                    <a:pt x="136" y="138"/>
                  </a:cubicBezTo>
                  <a:cubicBezTo>
                    <a:pt x="137" y="129"/>
                    <a:pt x="138" y="120"/>
                    <a:pt x="139" y="111"/>
                  </a:cubicBezTo>
                  <a:cubicBezTo>
                    <a:pt x="140" y="105"/>
                    <a:pt x="144" y="100"/>
                    <a:pt x="149" y="100"/>
                  </a:cubicBezTo>
                  <a:cubicBezTo>
                    <a:pt x="162" y="100"/>
                    <a:pt x="175" y="100"/>
                    <a:pt x="188" y="100"/>
                  </a:cubicBezTo>
                  <a:cubicBezTo>
                    <a:pt x="194" y="100"/>
                    <a:pt x="198" y="105"/>
                    <a:pt x="198" y="111"/>
                  </a:cubicBezTo>
                  <a:cubicBezTo>
                    <a:pt x="199" y="120"/>
                    <a:pt x="200" y="129"/>
                    <a:pt x="201" y="138"/>
                  </a:cubicBezTo>
                  <a:cubicBezTo>
                    <a:pt x="201" y="139"/>
                    <a:pt x="203" y="140"/>
                    <a:pt x="204" y="141"/>
                  </a:cubicBezTo>
                  <a:close/>
                  <a:moveTo>
                    <a:pt x="169" y="211"/>
                  </a:moveTo>
                  <a:cubicBezTo>
                    <a:pt x="201" y="211"/>
                    <a:pt x="227" y="237"/>
                    <a:pt x="227" y="268"/>
                  </a:cubicBezTo>
                  <a:cubicBezTo>
                    <a:pt x="227" y="300"/>
                    <a:pt x="201" y="325"/>
                    <a:pt x="169" y="325"/>
                  </a:cubicBezTo>
                  <a:cubicBezTo>
                    <a:pt x="137" y="325"/>
                    <a:pt x="111" y="300"/>
                    <a:pt x="111" y="268"/>
                  </a:cubicBezTo>
                  <a:cubicBezTo>
                    <a:pt x="111" y="237"/>
                    <a:pt x="137" y="211"/>
                    <a:pt x="169" y="211"/>
                  </a:cubicBezTo>
                  <a:close/>
                  <a:moveTo>
                    <a:pt x="507" y="277"/>
                  </a:moveTo>
                  <a:cubicBezTo>
                    <a:pt x="520" y="277"/>
                    <a:pt x="531" y="287"/>
                    <a:pt x="531" y="300"/>
                  </a:cubicBezTo>
                  <a:cubicBezTo>
                    <a:pt x="531" y="314"/>
                    <a:pt x="520" y="324"/>
                    <a:pt x="507" y="324"/>
                  </a:cubicBezTo>
                  <a:cubicBezTo>
                    <a:pt x="493" y="324"/>
                    <a:pt x="483" y="314"/>
                    <a:pt x="483" y="300"/>
                  </a:cubicBezTo>
                  <a:cubicBezTo>
                    <a:pt x="483" y="287"/>
                    <a:pt x="493" y="277"/>
                    <a:pt x="507" y="277"/>
                  </a:cubicBezTo>
                  <a:close/>
                  <a:moveTo>
                    <a:pt x="409" y="84"/>
                  </a:moveTo>
                  <a:cubicBezTo>
                    <a:pt x="429" y="84"/>
                    <a:pt x="446" y="100"/>
                    <a:pt x="446" y="120"/>
                  </a:cubicBezTo>
                  <a:cubicBezTo>
                    <a:pt x="446" y="140"/>
                    <a:pt x="429" y="157"/>
                    <a:pt x="409" y="157"/>
                  </a:cubicBezTo>
                  <a:cubicBezTo>
                    <a:pt x="388" y="157"/>
                    <a:pt x="372" y="140"/>
                    <a:pt x="372" y="120"/>
                  </a:cubicBezTo>
                  <a:cubicBezTo>
                    <a:pt x="372" y="100"/>
                    <a:pt x="388" y="84"/>
                    <a:pt x="409" y="84"/>
                  </a:cubicBezTo>
                  <a:close/>
                  <a:moveTo>
                    <a:pt x="435" y="29"/>
                  </a:moveTo>
                  <a:cubicBezTo>
                    <a:pt x="442" y="31"/>
                    <a:pt x="450" y="34"/>
                    <a:pt x="456" y="38"/>
                  </a:cubicBezTo>
                  <a:cubicBezTo>
                    <a:pt x="457" y="38"/>
                    <a:pt x="458" y="38"/>
                    <a:pt x="459" y="37"/>
                  </a:cubicBezTo>
                  <a:cubicBezTo>
                    <a:pt x="464" y="33"/>
                    <a:pt x="469" y="29"/>
                    <a:pt x="474" y="25"/>
                  </a:cubicBezTo>
                  <a:cubicBezTo>
                    <a:pt x="478" y="23"/>
                    <a:pt x="482" y="22"/>
                    <a:pt x="485" y="25"/>
                  </a:cubicBezTo>
                  <a:cubicBezTo>
                    <a:pt x="492" y="31"/>
                    <a:pt x="498" y="38"/>
                    <a:pt x="505" y="44"/>
                  </a:cubicBezTo>
                  <a:cubicBezTo>
                    <a:pt x="507" y="47"/>
                    <a:pt x="507" y="52"/>
                    <a:pt x="504" y="55"/>
                  </a:cubicBezTo>
                  <a:cubicBezTo>
                    <a:pt x="500" y="60"/>
                    <a:pt x="496" y="65"/>
                    <a:pt x="492" y="70"/>
                  </a:cubicBezTo>
                  <a:cubicBezTo>
                    <a:pt x="492" y="71"/>
                    <a:pt x="492" y="72"/>
                    <a:pt x="492" y="73"/>
                  </a:cubicBezTo>
                  <a:cubicBezTo>
                    <a:pt x="496" y="80"/>
                    <a:pt x="499" y="87"/>
                    <a:pt x="501" y="95"/>
                  </a:cubicBezTo>
                  <a:cubicBezTo>
                    <a:pt x="501" y="96"/>
                    <a:pt x="502" y="96"/>
                    <a:pt x="503" y="96"/>
                  </a:cubicBezTo>
                  <a:cubicBezTo>
                    <a:pt x="509" y="97"/>
                    <a:pt x="516" y="98"/>
                    <a:pt x="522" y="99"/>
                  </a:cubicBezTo>
                  <a:cubicBezTo>
                    <a:pt x="526" y="99"/>
                    <a:pt x="530" y="102"/>
                    <a:pt x="530" y="106"/>
                  </a:cubicBezTo>
                  <a:cubicBezTo>
                    <a:pt x="530" y="115"/>
                    <a:pt x="530" y="124"/>
                    <a:pt x="530" y="134"/>
                  </a:cubicBezTo>
                  <a:cubicBezTo>
                    <a:pt x="530" y="138"/>
                    <a:pt x="526" y="140"/>
                    <a:pt x="522" y="141"/>
                  </a:cubicBezTo>
                  <a:cubicBezTo>
                    <a:pt x="516" y="142"/>
                    <a:pt x="509" y="142"/>
                    <a:pt x="503" y="143"/>
                  </a:cubicBezTo>
                  <a:cubicBezTo>
                    <a:pt x="502" y="143"/>
                    <a:pt x="501" y="144"/>
                    <a:pt x="501" y="145"/>
                  </a:cubicBezTo>
                  <a:cubicBezTo>
                    <a:pt x="499" y="153"/>
                    <a:pt x="496" y="160"/>
                    <a:pt x="492" y="167"/>
                  </a:cubicBezTo>
                  <a:cubicBezTo>
                    <a:pt x="492" y="168"/>
                    <a:pt x="492" y="169"/>
                    <a:pt x="492" y="170"/>
                  </a:cubicBezTo>
                  <a:cubicBezTo>
                    <a:pt x="496" y="174"/>
                    <a:pt x="500" y="179"/>
                    <a:pt x="504" y="184"/>
                  </a:cubicBezTo>
                  <a:cubicBezTo>
                    <a:pt x="507" y="188"/>
                    <a:pt x="507" y="192"/>
                    <a:pt x="505" y="195"/>
                  </a:cubicBezTo>
                  <a:cubicBezTo>
                    <a:pt x="498" y="202"/>
                    <a:pt x="492" y="208"/>
                    <a:pt x="485" y="215"/>
                  </a:cubicBezTo>
                  <a:cubicBezTo>
                    <a:pt x="482" y="217"/>
                    <a:pt x="478" y="217"/>
                    <a:pt x="474" y="214"/>
                  </a:cubicBezTo>
                  <a:cubicBezTo>
                    <a:pt x="469" y="210"/>
                    <a:pt x="464" y="206"/>
                    <a:pt x="459" y="202"/>
                  </a:cubicBezTo>
                  <a:cubicBezTo>
                    <a:pt x="458" y="202"/>
                    <a:pt x="457" y="202"/>
                    <a:pt x="456" y="202"/>
                  </a:cubicBezTo>
                  <a:cubicBezTo>
                    <a:pt x="450" y="206"/>
                    <a:pt x="442" y="209"/>
                    <a:pt x="435" y="211"/>
                  </a:cubicBezTo>
                  <a:cubicBezTo>
                    <a:pt x="434" y="211"/>
                    <a:pt x="433" y="212"/>
                    <a:pt x="433" y="213"/>
                  </a:cubicBezTo>
                  <a:cubicBezTo>
                    <a:pt x="432" y="220"/>
                    <a:pt x="432" y="226"/>
                    <a:pt x="431" y="232"/>
                  </a:cubicBezTo>
                  <a:cubicBezTo>
                    <a:pt x="430" y="237"/>
                    <a:pt x="428" y="240"/>
                    <a:pt x="423" y="240"/>
                  </a:cubicBezTo>
                  <a:cubicBezTo>
                    <a:pt x="414" y="240"/>
                    <a:pt x="405" y="240"/>
                    <a:pt x="396" y="240"/>
                  </a:cubicBezTo>
                  <a:cubicBezTo>
                    <a:pt x="392" y="240"/>
                    <a:pt x="389" y="237"/>
                    <a:pt x="388" y="232"/>
                  </a:cubicBezTo>
                  <a:cubicBezTo>
                    <a:pt x="388" y="226"/>
                    <a:pt x="387" y="220"/>
                    <a:pt x="386" y="213"/>
                  </a:cubicBezTo>
                  <a:cubicBezTo>
                    <a:pt x="386" y="212"/>
                    <a:pt x="386" y="211"/>
                    <a:pt x="384" y="211"/>
                  </a:cubicBezTo>
                  <a:cubicBezTo>
                    <a:pt x="377" y="209"/>
                    <a:pt x="370" y="206"/>
                    <a:pt x="363" y="202"/>
                  </a:cubicBezTo>
                  <a:cubicBezTo>
                    <a:pt x="362" y="202"/>
                    <a:pt x="361" y="202"/>
                    <a:pt x="360" y="202"/>
                  </a:cubicBezTo>
                  <a:cubicBezTo>
                    <a:pt x="355" y="206"/>
                    <a:pt x="350" y="210"/>
                    <a:pt x="345" y="214"/>
                  </a:cubicBezTo>
                  <a:cubicBezTo>
                    <a:pt x="342" y="217"/>
                    <a:pt x="337" y="217"/>
                    <a:pt x="334" y="215"/>
                  </a:cubicBezTo>
                  <a:cubicBezTo>
                    <a:pt x="328" y="208"/>
                    <a:pt x="321" y="202"/>
                    <a:pt x="315" y="195"/>
                  </a:cubicBezTo>
                  <a:cubicBezTo>
                    <a:pt x="312" y="192"/>
                    <a:pt x="312" y="188"/>
                    <a:pt x="315" y="184"/>
                  </a:cubicBezTo>
                  <a:cubicBezTo>
                    <a:pt x="319" y="179"/>
                    <a:pt x="323" y="174"/>
                    <a:pt x="327" y="170"/>
                  </a:cubicBezTo>
                  <a:cubicBezTo>
                    <a:pt x="328" y="169"/>
                    <a:pt x="328" y="168"/>
                    <a:pt x="327" y="167"/>
                  </a:cubicBezTo>
                  <a:cubicBezTo>
                    <a:pt x="324" y="160"/>
                    <a:pt x="321" y="153"/>
                    <a:pt x="318" y="145"/>
                  </a:cubicBezTo>
                  <a:cubicBezTo>
                    <a:pt x="318" y="144"/>
                    <a:pt x="317" y="143"/>
                    <a:pt x="316" y="143"/>
                  </a:cubicBezTo>
                  <a:cubicBezTo>
                    <a:pt x="310" y="142"/>
                    <a:pt x="303" y="142"/>
                    <a:pt x="297" y="141"/>
                  </a:cubicBezTo>
                  <a:cubicBezTo>
                    <a:pt x="293" y="140"/>
                    <a:pt x="289" y="138"/>
                    <a:pt x="289" y="134"/>
                  </a:cubicBezTo>
                  <a:cubicBezTo>
                    <a:pt x="289" y="124"/>
                    <a:pt x="289" y="115"/>
                    <a:pt x="289" y="106"/>
                  </a:cubicBezTo>
                  <a:cubicBezTo>
                    <a:pt x="289" y="102"/>
                    <a:pt x="293" y="99"/>
                    <a:pt x="297" y="99"/>
                  </a:cubicBezTo>
                  <a:cubicBezTo>
                    <a:pt x="303" y="98"/>
                    <a:pt x="310" y="97"/>
                    <a:pt x="316" y="96"/>
                  </a:cubicBezTo>
                  <a:cubicBezTo>
                    <a:pt x="317" y="96"/>
                    <a:pt x="318" y="96"/>
                    <a:pt x="318" y="95"/>
                  </a:cubicBezTo>
                  <a:cubicBezTo>
                    <a:pt x="321" y="87"/>
                    <a:pt x="324" y="80"/>
                    <a:pt x="327" y="73"/>
                  </a:cubicBezTo>
                  <a:cubicBezTo>
                    <a:pt x="328" y="72"/>
                    <a:pt x="328" y="71"/>
                    <a:pt x="327" y="70"/>
                  </a:cubicBezTo>
                  <a:cubicBezTo>
                    <a:pt x="323" y="65"/>
                    <a:pt x="319" y="60"/>
                    <a:pt x="315" y="55"/>
                  </a:cubicBezTo>
                  <a:cubicBezTo>
                    <a:pt x="312" y="52"/>
                    <a:pt x="312" y="47"/>
                    <a:pt x="315" y="44"/>
                  </a:cubicBezTo>
                  <a:cubicBezTo>
                    <a:pt x="321" y="38"/>
                    <a:pt x="328" y="31"/>
                    <a:pt x="334" y="25"/>
                  </a:cubicBezTo>
                  <a:cubicBezTo>
                    <a:pt x="337" y="22"/>
                    <a:pt x="342" y="23"/>
                    <a:pt x="345" y="25"/>
                  </a:cubicBezTo>
                  <a:cubicBezTo>
                    <a:pt x="350" y="29"/>
                    <a:pt x="355" y="33"/>
                    <a:pt x="360" y="37"/>
                  </a:cubicBezTo>
                  <a:cubicBezTo>
                    <a:pt x="361" y="38"/>
                    <a:pt x="362" y="38"/>
                    <a:pt x="363" y="38"/>
                  </a:cubicBezTo>
                  <a:cubicBezTo>
                    <a:pt x="370" y="34"/>
                    <a:pt x="377" y="31"/>
                    <a:pt x="384" y="29"/>
                  </a:cubicBezTo>
                  <a:cubicBezTo>
                    <a:pt x="386" y="28"/>
                    <a:pt x="386" y="27"/>
                    <a:pt x="386" y="26"/>
                  </a:cubicBezTo>
                  <a:cubicBezTo>
                    <a:pt x="387" y="20"/>
                    <a:pt x="388" y="14"/>
                    <a:pt x="388" y="7"/>
                  </a:cubicBezTo>
                  <a:cubicBezTo>
                    <a:pt x="389" y="3"/>
                    <a:pt x="392" y="0"/>
                    <a:pt x="396" y="0"/>
                  </a:cubicBezTo>
                  <a:cubicBezTo>
                    <a:pt x="405" y="0"/>
                    <a:pt x="414" y="0"/>
                    <a:pt x="423" y="0"/>
                  </a:cubicBezTo>
                  <a:cubicBezTo>
                    <a:pt x="428" y="0"/>
                    <a:pt x="430" y="3"/>
                    <a:pt x="431" y="7"/>
                  </a:cubicBezTo>
                  <a:cubicBezTo>
                    <a:pt x="432" y="14"/>
                    <a:pt x="432" y="20"/>
                    <a:pt x="433" y="26"/>
                  </a:cubicBezTo>
                  <a:cubicBezTo>
                    <a:pt x="433" y="27"/>
                    <a:pt x="434" y="28"/>
                    <a:pt x="435" y="29"/>
                  </a:cubicBezTo>
                  <a:close/>
                  <a:moveTo>
                    <a:pt x="410" y="62"/>
                  </a:moveTo>
                  <a:cubicBezTo>
                    <a:pt x="442" y="62"/>
                    <a:pt x="468" y="88"/>
                    <a:pt x="468" y="120"/>
                  </a:cubicBezTo>
                  <a:cubicBezTo>
                    <a:pt x="468" y="152"/>
                    <a:pt x="442" y="178"/>
                    <a:pt x="410" y="178"/>
                  </a:cubicBezTo>
                  <a:cubicBezTo>
                    <a:pt x="377" y="178"/>
                    <a:pt x="351" y="152"/>
                    <a:pt x="351" y="120"/>
                  </a:cubicBezTo>
                  <a:cubicBezTo>
                    <a:pt x="351" y="88"/>
                    <a:pt x="377" y="62"/>
                    <a:pt x="410" y="62"/>
                  </a:cubicBezTo>
                  <a:close/>
                  <a:moveTo>
                    <a:pt x="536" y="237"/>
                  </a:moveTo>
                  <a:cubicBezTo>
                    <a:pt x="542" y="239"/>
                    <a:pt x="546" y="242"/>
                    <a:pt x="551" y="246"/>
                  </a:cubicBezTo>
                  <a:cubicBezTo>
                    <a:pt x="551" y="246"/>
                    <a:pt x="552" y="246"/>
                    <a:pt x="553" y="246"/>
                  </a:cubicBezTo>
                  <a:cubicBezTo>
                    <a:pt x="557" y="244"/>
                    <a:pt x="561" y="241"/>
                    <a:pt x="565" y="239"/>
                  </a:cubicBezTo>
                  <a:cubicBezTo>
                    <a:pt x="568" y="237"/>
                    <a:pt x="572" y="238"/>
                    <a:pt x="573" y="240"/>
                  </a:cubicBezTo>
                  <a:cubicBezTo>
                    <a:pt x="577" y="246"/>
                    <a:pt x="581" y="251"/>
                    <a:pt x="585" y="257"/>
                  </a:cubicBezTo>
                  <a:cubicBezTo>
                    <a:pt x="587" y="259"/>
                    <a:pt x="586" y="262"/>
                    <a:pt x="583" y="265"/>
                  </a:cubicBezTo>
                  <a:cubicBezTo>
                    <a:pt x="580" y="268"/>
                    <a:pt x="577" y="271"/>
                    <a:pt x="573" y="274"/>
                  </a:cubicBezTo>
                  <a:cubicBezTo>
                    <a:pt x="572" y="274"/>
                    <a:pt x="572" y="275"/>
                    <a:pt x="573" y="276"/>
                  </a:cubicBezTo>
                  <a:cubicBezTo>
                    <a:pt x="574" y="281"/>
                    <a:pt x="576" y="287"/>
                    <a:pt x="576" y="293"/>
                  </a:cubicBezTo>
                  <a:cubicBezTo>
                    <a:pt x="577" y="294"/>
                    <a:pt x="577" y="294"/>
                    <a:pt x="578" y="294"/>
                  </a:cubicBezTo>
                  <a:cubicBezTo>
                    <a:pt x="582" y="296"/>
                    <a:pt x="587" y="297"/>
                    <a:pt x="591" y="298"/>
                  </a:cubicBezTo>
                  <a:cubicBezTo>
                    <a:pt x="594" y="299"/>
                    <a:pt x="597" y="302"/>
                    <a:pt x="596" y="305"/>
                  </a:cubicBezTo>
                  <a:cubicBezTo>
                    <a:pt x="595" y="311"/>
                    <a:pt x="594" y="318"/>
                    <a:pt x="593" y="324"/>
                  </a:cubicBezTo>
                  <a:cubicBezTo>
                    <a:pt x="592" y="328"/>
                    <a:pt x="589" y="329"/>
                    <a:pt x="586" y="329"/>
                  </a:cubicBezTo>
                  <a:cubicBezTo>
                    <a:pt x="581" y="329"/>
                    <a:pt x="577" y="328"/>
                    <a:pt x="572" y="328"/>
                  </a:cubicBezTo>
                  <a:cubicBezTo>
                    <a:pt x="571" y="328"/>
                    <a:pt x="571" y="328"/>
                    <a:pt x="570" y="329"/>
                  </a:cubicBezTo>
                  <a:cubicBezTo>
                    <a:pt x="568" y="335"/>
                    <a:pt x="565" y="339"/>
                    <a:pt x="561" y="344"/>
                  </a:cubicBezTo>
                  <a:cubicBezTo>
                    <a:pt x="561" y="345"/>
                    <a:pt x="561" y="345"/>
                    <a:pt x="561" y="346"/>
                  </a:cubicBezTo>
                  <a:cubicBezTo>
                    <a:pt x="563" y="350"/>
                    <a:pt x="565" y="354"/>
                    <a:pt x="568" y="358"/>
                  </a:cubicBezTo>
                  <a:cubicBezTo>
                    <a:pt x="569" y="361"/>
                    <a:pt x="569" y="365"/>
                    <a:pt x="567" y="366"/>
                  </a:cubicBezTo>
                  <a:cubicBezTo>
                    <a:pt x="561" y="370"/>
                    <a:pt x="556" y="374"/>
                    <a:pt x="550" y="378"/>
                  </a:cubicBezTo>
                  <a:cubicBezTo>
                    <a:pt x="548" y="380"/>
                    <a:pt x="545" y="379"/>
                    <a:pt x="542" y="377"/>
                  </a:cubicBezTo>
                  <a:cubicBezTo>
                    <a:pt x="539" y="373"/>
                    <a:pt x="536" y="369"/>
                    <a:pt x="533" y="366"/>
                  </a:cubicBezTo>
                  <a:cubicBezTo>
                    <a:pt x="532" y="365"/>
                    <a:pt x="532" y="365"/>
                    <a:pt x="531" y="365"/>
                  </a:cubicBezTo>
                  <a:cubicBezTo>
                    <a:pt x="526" y="367"/>
                    <a:pt x="520" y="369"/>
                    <a:pt x="514" y="369"/>
                  </a:cubicBezTo>
                  <a:cubicBezTo>
                    <a:pt x="513" y="369"/>
                    <a:pt x="513" y="370"/>
                    <a:pt x="513" y="371"/>
                  </a:cubicBezTo>
                  <a:cubicBezTo>
                    <a:pt x="511" y="375"/>
                    <a:pt x="510" y="380"/>
                    <a:pt x="509" y="384"/>
                  </a:cubicBezTo>
                  <a:cubicBezTo>
                    <a:pt x="508" y="388"/>
                    <a:pt x="505" y="390"/>
                    <a:pt x="502" y="389"/>
                  </a:cubicBezTo>
                  <a:cubicBezTo>
                    <a:pt x="496" y="388"/>
                    <a:pt x="489" y="387"/>
                    <a:pt x="482" y="386"/>
                  </a:cubicBezTo>
                  <a:cubicBezTo>
                    <a:pt x="479" y="385"/>
                    <a:pt x="478" y="382"/>
                    <a:pt x="478" y="379"/>
                  </a:cubicBezTo>
                  <a:cubicBezTo>
                    <a:pt x="478" y="374"/>
                    <a:pt x="478" y="370"/>
                    <a:pt x="479" y="365"/>
                  </a:cubicBezTo>
                  <a:cubicBezTo>
                    <a:pt x="479" y="364"/>
                    <a:pt x="478" y="364"/>
                    <a:pt x="478" y="363"/>
                  </a:cubicBezTo>
                  <a:cubicBezTo>
                    <a:pt x="472" y="361"/>
                    <a:pt x="467" y="358"/>
                    <a:pt x="463" y="354"/>
                  </a:cubicBezTo>
                  <a:cubicBezTo>
                    <a:pt x="462" y="354"/>
                    <a:pt x="462" y="354"/>
                    <a:pt x="461" y="354"/>
                  </a:cubicBezTo>
                  <a:cubicBezTo>
                    <a:pt x="457" y="356"/>
                    <a:pt x="453" y="358"/>
                    <a:pt x="448" y="361"/>
                  </a:cubicBezTo>
                  <a:cubicBezTo>
                    <a:pt x="446" y="362"/>
                    <a:pt x="442" y="362"/>
                    <a:pt x="441" y="360"/>
                  </a:cubicBezTo>
                  <a:cubicBezTo>
                    <a:pt x="437" y="354"/>
                    <a:pt x="433" y="349"/>
                    <a:pt x="429" y="343"/>
                  </a:cubicBezTo>
                  <a:cubicBezTo>
                    <a:pt x="427" y="341"/>
                    <a:pt x="428" y="338"/>
                    <a:pt x="430" y="336"/>
                  </a:cubicBezTo>
                  <a:cubicBezTo>
                    <a:pt x="434" y="332"/>
                    <a:pt x="437" y="329"/>
                    <a:pt x="441" y="326"/>
                  </a:cubicBezTo>
                  <a:cubicBezTo>
                    <a:pt x="442" y="325"/>
                    <a:pt x="442" y="325"/>
                    <a:pt x="441" y="324"/>
                  </a:cubicBezTo>
                  <a:cubicBezTo>
                    <a:pt x="439" y="319"/>
                    <a:pt x="438" y="313"/>
                    <a:pt x="438" y="307"/>
                  </a:cubicBezTo>
                  <a:cubicBezTo>
                    <a:pt x="437" y="306"/>
                    <a:pt x="437" y="306"/>
                    <a:pt x="436" y="306"/>
                  </a:cubicBezTo>
                  <a:cubicBezTo>
                    <a:pt x="432" y="304"/>
                    <a:pt x="427" y="303"/>
                    <a:pt x="423" y="302"/>
                  </a:cubicBezTo>
                  <a:cubicBezTo>
                    <a:pt x="419" y="301"/>
                    <a:pt x="417" y="298"/>
                    <a:pt x="418" y="295"/>
                  </a:cubicBezTo>
                  <a:cubicBezTo>
                    <a:pt x="419" y="289"/>
                    <a:pt x="420" y="282"/>
                    <a:pt x="421" y="275"/>
                  </a:cubicBezTo>
                  <a:cubicBezTo>
                    <a:pt x="421" y="272"/>
                    <a:pt x="424" y="271"/>
                    <a:pt x="428" y="271"/>
                  </a:cubicBezTo>
                  <a:cubicBezTo>
                    <a:pt x="432" y="271"/>
                    <a:pt x="437" y="271"/>
                    <a:pt x="442" y="272"/>
                  </a:cubicBezTo>
                  <a:cubicBezTo>
                    <a:pt x="443" y="272"/>
                    <a:pt x="443" y="271"/>
                    <a:pt x="443" y="271"/>
                  </a:cubicBezTo>
                  <a:cubicBezTo>
                    <a:pt x="446" y="265"/>
                    <a:pt x="449" y="260"/>
                    <a:pt x="453" y="256"/>
                  </a:cubicBezTo>
                  <a:cubicBezTo>
                    <a:pt x="453" y="255"/>
                    <a:pt x="453" y="255"/>
                    <a:pt x="453" y="254"/>
                  </a:cubicBezTo>
                  <a:cubicBezTo>
                    <a:pt x="451" y="250"/>
                    <a:pt x="448" y="246"/>
                    <a:pt x="446" y="242"/>
                  </a:cubicBezTo>
                  <a:cubicBezTo>
                    <a:pt x="444" y="239"/>
                    <a:pt x="445" y="235"/>
                    <a:pt x="447" y="234"/>
                  </a:cubicBezTo>
                  <a:cubicBezTo>
                    <a:pt x="453" y="230"/>
                    <a:pt x="458" y="226"/>
                    <a:pt x="464" y="222"/>
                  </a:cubicBezTo>
                  <a:cubicBezTo>
                    <a:pt x="466" y="220"/>
                    <a:pt x="469" y="221"/>
                    <a:pt x="471" y="223"/>
                  </a:cubicBezTo>
                  <a:cubicBezTo>
                    <a:pt x="475" y="227"/>
                    <a:pt x="478" y="230"/>
                    <a:pt x="481" y="234"/>
                  </a:cubicBezTo>
                  <a:cubicBezTo>
                    <a:pt x="481" y="235"/>
                    <a:pt x="482" y="235"/>
                    <a:pt x="483" y="234"/>
                  </a:cubicBezTo>
                  <a:cubicBezTo>
                    <a:pt x="488" y="232"/>
                    <a:pt x="494" y="231"/>
                    <a:pt x="500" y="231"/>
                  </a:cubicBezTo>
                  <a:cubicBezTo>
                    <a:pt x="501" y="230"/>
                    <a:pt x="501" y="230"/>
                    <a:pt x="501" y="229"/>
                  </a:cubicBezTo>
                  <a:cubicBezTo>
                    <a:pt x="503" y="225"/>
                    <a:pt x="504" y="220"/>
                    <a:pt x="505" y="216"/>
                  </a:cubicBezTo>
                  <a:cubicBezTo>
                    <a:pt x="506" y="213"/>
                    <a:pt x="509" y="210"/>
                    <a:pt x="512" y="211"/>
                  </a:cubicBezTo>
                  <a:cubicBezTo>
                    <a:pt x="518" y="212"/>
                    <a:pt x="525" y="213"/>
                    <a:pt x="532" y="214"/>
                  </a:cubicBezTo>
                  <a:cubicBezTo>
                    <a:pt x="535" y="214"/>
                    <a:pt x="536" y="217"/>
                    <a:pt x="536" y="221"/>
                  </a:cubicBezTo>
                  <a:cubicBezTo>
                    <a:pt x="536" y="225"/>
                    <a:pt x="536" y="230"/>
                    <a:pt x="535" y="235"/>
                  </a:cubicBezTo>
                  <a:cubicBezTo>
                    <a:pt x="535" y="236"/>
                    <a:pt x="536" y="236"/>
                    <a:pt x="536" y="237"/>
                  </a:cubicBezTo>
                  <a:close/>
                  <a:moveTo>
                    <a:pt x="514" y="258"/>
                  </a:moveTo>
                  <a:cubicBezTo>
                    <a:pt x="537" y="262"/>
                    <a:pt x="553" y="284"/>
                    <a:pt x="549" y="307"/>
                  </a:cubicBezTo>
                  <a:cubicBezTo>
                    <a:pt x="545" y="330"/>
                    <a:pt x="523" y="346"/>
                    <a:pt x="500" y="342"/>
                  </a:cubicBezTo>
                  <a:cubicBezTo>
                    <a:pt x="477" y="338"/>
                    <a:pt x="461" y="316"/>
                    <a:pt x="465" y="293"/>
                  </a:cubicBezTo>
                  <a:cubicBezTo>
                    <a:pt x="469" y="269"/>
                    <a:pt x="491" y="254"/>
                    <a:pt x="514" y="258"/>
                  </a:cubicBezTo>
                  <a:close/>
                  <a:moveTo>
                    <a:pt x="169" y="187"/>
                  </a:moveTo>
                  <a:cubicBezTo>
                    <a:pt x="214" y="187"/>
                    <a:pt x="250" y="224"/>
                    <a:pt x="250" y="269"/>
                  </a:cubicBezTo>
                  <a:cubicBezTo>
                    <a:pt x="250" y="314"/>
                    <a:pt x="214" y="351"/>
                    <a:pt x="169" y="351"/>
                  </a:cubicBezTo>
                  <a:cubicBezTo>
                    <a:pt x="124" y="351"/>
                    <a:pt x="87" y="314"/>
                    <a:pt x="87" y="269"/>
                  </a:cubicBezTo>
                  <a:cubicBezTo>
                    <a:pt x="87" y="224"/>
                    <a:pt x="124" y="187"/>
                    <a:pt x="169" y="187"/>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
            <p:cNvSpPr>
              <a:spLocks noEditPoints="1"/>
            </p:cNvSpPr>
            <p:nvPr/>
          </p:nvSpPr>
          <p:spPr bwMode="auto">
            <a:xfrm>
              <a:off x="2648" y="4473"/>
              <a:ext cx="834" cy="1157"/>
            </a:xfrm>
            <a:custGeom>
              <a:avLst/>
              <a:gdLst>
                <a:gd name="T0" fmla="*/ 335 w 471"/>
                <a:gd name="T1" fmla="*/ 198 h 594"/>
                <a:gd name="T2" fmla="*/ 120 w 471"/>
                <a:gd name="T3" fmla="*/ 198 h 594"/>
                <a:gd name="T4" fmla="*/ 116 w 471"/>
                <a:gd name="T5" fmla="*/ 200 h 594"/>
                <a:gd name="T6" fmla="*/ 75 w 471"/>
                <a:gd name="T7" fmla="*/ 366 h 594"/>
                <a:gd name="T8" fmla="*/ 78 w 471"/>
                <a:gd name="T9" fmla="*/ 370 h 594"/>
                <a:gd name="T10" fmla="*/ 163 w 471"/>
                <a:gd name="T11" fmla="*/ 370 h 594"/>
                <a:gd name="T12" fmla="*/ 393 w 471"/>
                <a:gd name="T13" fmla="*/ 370 h 594"/>
                <a:gd name="T14" fmla="*/ 396 w 471"/>
                <a:gd name="T15" fmla="*/ 366 h 594"/>
                <a:gd name="T16" fmla="*/ 355 w 471"/>
                <a:gd name="T17" fmla="*/ 200 h 594"/>
                <a:gd name="T18" fmla="*/ 352 w 471"/>
                <a:gd name="T19" fmla="*/ 198 h 594"/>
                <a:gd name="T20" fmla="*/ 335 w 471"/>
                <a:gd name="T21" fmla="*/ 198 h 594"/>
                <a:gd name="T22" fmla="*/ 218 w 471"/>
                <a:gd name="T23" fmla="*/ 37 h 594"/>
                <a:gd name="T24" fmla="*/ 267 w 471"/>
                <a:gd name="T25" fmla="*/ 37 h 594"/>
                <a:gd name="T26" fmla="*/ 267 w 471"/>
                <a:gd name="T27" fmla="*/ 60 h 594"/>
                <a:gd name="T28" fmla="*/ 218 w 471"/>
                <a:gd name="T29" fmla="*/ 60 h 594"/>
                <a:gd name="T30" fmla="*/ 218 w 471"/>
                <a:gd name="T31" fmla="*/ 37 h 594"/>
                <a:gd name="T32" fmla="*/ 218 w 471"/>
                <a:gd name="T33" fmla="*/ 517 h 594"/>
                <a:gd name="T34" fmla="*/ 267 w 471"/>
                <a:gd name="T35" fmla="*/ 517 h 594"/>
                <a:gd name="T36" fmla="*/ 267 w 471"/>
                <a:gd name="T37" fmla="*/ 541 h 594"/>
                <a:gd name="T38" fmla="*/ 218 w 471"/>
                <a:gd name="T39" fmla="*/ 541 h 594"/>
                <a:gd name="T40" fmla="*/ 218 w 471"/>
                <a:gd name="T41" fmla="*/ 517 h 594"/>
                <a:gd name="T42" fmla="*/ 218 w 471"/>
                <a:gd name="T43" fmla="*/ 418 h 594"/>
                <a:gd name="T44" fmla="*/ 267 w 471"/>
                <a:gd name="T45" fmla="*/ 418 h 594"/>
                <a:gd name="T46" fmla="*/ 267 w 471"/>
                <a:gd name="T47" fmla="*/ 442 h 594"/>
                <a:gd name="T48" fmla="*/ 218 w 471"/>
                <a:gd name="T49" fmla="*/ 442 h 594"/>
                <a:gd name="T50" fmla="*/ 218 w 471"/>
                <a:gd name="T51" fmla="*/ 418 h 594"/>
                <a:gd name="T52" fmla="*/ 0 w 471"/>
                <a:gd name="T53" fmla="*/ 408 h 594"/>
                <a:gd name="T54" fmla="*/ 1 w 471"/>
                <a:gd name="T55" fmla="*/ 395 h 594"/>
                <a:gd name="T56" fmla="*/ 26 w 471"/>
                <a:gd name="T57" fmla="*/ 297 h 594"/>
                <a:gd name="T58" fmla="*/ 28 w 471"/>
                <a:gd name="T59" fmla="*/ 287 h 594"/>
                <a:gd name="T60" fmla="*/ 28 w 471"/>
                <a:gd name="T61" fmla="*/ 16 h 594"/>
                <a:gd name="T62" fmla="*/ 43 w 471"/>
                <a:gd name="T63" fmla="*/ 0 h 594"/>
                <a:gd name="T64" fmla="*/ 429 w 471"/>
                <a:gd name="T65" fmla="*/ 0 h 594"/>
                <a:gd name="T66" fmla="*/ 444 w 471"/>
                <a:gd name="T67" fmla="*/ 16 h 594"/>
                <a:gd name="T68" fmla="*/ 444 w 471"/>
                <a:gd name="T69" fmla="*/ 89 h 594"/>
                <a:gd name="T70" fmla="*/ 444 w 471"/>
                <a:gd name="T71" fmla="*/ 286 h 594"/>
                <a:gd name="T72" fmla="*/ 445 w 471"/>
                <a:gd name="T73" fmla="*/ 298 h 594"/>
                <a:gd name="T74" fmla="*/ 467 w 471"/>
                <a:gd name="T75" fmla="*/ 383 h 594"/>
                <a:gd name="T76" fmla="*/ 471 w 471"/>
                <a:gd name="T77" fmla="*/ 416 h 594"/>
                <a:gd name="T78" fmla="*/ 471 w 471"/>
                <a:gd name="T79" fmla="*/ 588 h 594"/>
                <a:gd name="T80" fmla="*/ 465 w 471"/>
                <a:gd name="T81" fmla="*/ 594 h 594"/>
                <a:gd name="T82" fmla="*/ 6 w 471"/>
                <a:gd name="T83" fmla="*/ 594 h 594"/>
                <a:gd name="T84" fmla="*/ 0 w 471"/>
                <a:gd name="T85" fmla="*/ 588 h 594"/>
                <a:gd name="T86" fmla="*/ 0 w 471"/>
                <a:gd name="T87" fmla="*/ 408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1" h="594">
                  <a:moveTo>
                    <a:pt x="335" y="198"/>
                  </a:moveTo>
                  <a:cubicBezTo>
                    <a:pt x="120" y="198"/>
                    <a:pt x="120" y="198"/>
                    <a:pt x="120" y="198"/>
                  </a:cubicBezTo>
                  <a:cubicBezTo>
                    <a:pt x="118" y="198"/>
                    <a:pt x="117" y="199"/>
                    <a:pt x="116" y="200"/>
                  </a:cubicBezTo>
                  <a:cubicBezTo>
                    <a:pt x="75" y="366"/>
                    <a:pt x="75" y="366"/>
                    <a:pt x="75" y="366"/>
                  </a:cubicBezTo>
                  <a:cubicBezTo>
                    <a:pt x="74" y="368"/>
                    <a:pt x="76" y="370"/>
                    <a:pt x="78" y="370"/>
                  </a:cubicBezTo>
                  <a:cubicBezTo>
                    <a:pt x="163" y="370"/>
                    <a:pt x="163" y="370"/>
                    <a:pt x="163" y="370"/>
                  </a:cubicBezTo>
                  <a:cubicBezTo>
                    <a:pt x="393" y="370"/>
                    <a:pt x="393" y="370"/>
                    <a:pt x="393" y="370"/>
                  </a:cubicBezTo>
                  <a:cubicBezTo>
                    <a:pt x="395" y="370"/>
                    <a:pt x="397" y="368"/>
                    <a:pt x="396" y="366"/>
                  </a:cubicBezTo>
                  <a:cubicBezTo>
                    <a:pt x="355" y="200"/>
                    <a:pt x="355" y="200"/>
                    <a:pt x="355" y="200"/>
                  </a:cubicBezTo>
                  <a:cubicBezTo>
                    <a:pt x="354" y="199"/>
                    <a:pt x="353" y="198"/>
                    <a:pt x="352" y="198"/>
                  </a:cubicBezTo>
                  <a:lnTo>
                    <a:pt x="335" y="198"/>
                  </a:lnTo>
                  <a:close/>
                  <a:moveTo>
                    <a:pt x="218" y="37"/>
                  </a:moveTo>
                  <a:cubicBezTo>
                    <a:pt x="267" y="37"/>
                    <a:pt x="267" y="37"/>
                    <a:pt x="267" y="37"/>
                  </a:cubicBezTo>
                  <a:cubicBezTo>
                    <a:pt x="283" y="37"/>
                    <a:pt x="283" y="60"/>
                    <a:pt x="267" y="60"/>
                  </a:cubicBezTo>
                  <a:cubicBezTo>
                    <a:pt x="218" y="60"/>
                    <a:pt x="218" y="60"/>
                    <a:pt x="218" y="60"/>
                  </a:cubicBezTo>
                  <a:cubicBezTo>
                    <a:pt x="202" y="60"/>
                    <a:pt x="202" y="37"/>
                    <a:pt x="218" y="37"/>
                  </a:cubicBezTo>
                  <a:close/>
                  <a:moveTo>
                    <a:pt x="218" y="517"/>
                  </a:moveTo>
                  <a:cubicBezTo>
                    <a:pt x="267" y="517"/>
                    <a:pt x="267" y="517"/>
                    <a:pt x="267" y="517"/>
                  </a:cubicBezTo>
                  <a:cubicBezTo>
                    <a:pt x="283" y="517"/>
                    <a:pt x="283" y="541"/>
                    <a:pt x="267" y="541"/>
                  </a:cubicBezTo>
                  <a:cubicBezTo>
                    <a:pt x="218" y="541"/>
                    <a:pt x="218" y="541"/>
                    <a:pt x="218" y="541"/>
                  </a:cubicBezTo>
                  <a:cubicBezTo>
                    <a:pt x="202" y="541"/>
                    <a:pt x="202" y="517"/>
                    <a:pt x="218" y="517"/>
                  </a:cubicBezTo>
                  <a:close/>
                  <a:moveTo>
                    <a:pt x="218" y="418"/>
                  </a:moveTo>
                  <a:cubicBezTo>
                    <a:pt x="267" y="418"/>
                    <a:pt x="267" y="418"/>
                    <a:pt x="267" y="418"/>
                  </a:cubicBezTo>
                  <a:cubicBezTo>
                    <a:pt x="283" y="418"/>
                    <a:pt x="283" y="442"/>
                    <a:pt x="267" y="442"/>
                  </a:cubicBezTo>
                  <a:cubicBezTo>
                    <a:pt x="218" y="442"/>
                    <a:pt x="218" y="442"/>
                    <a:pt x="218" y="442"/>
                  </a:cubicBezTo>
                  <a:cubicBezTo>
                    <a:pt x="202" y="442"/>
                    <a:pt x="202" y="418"/>
                    <a:pt x="218" y="418"/>
                  </a:cubicBezTo>
                  <a:close/>
                  <a:moveTo>
                    <a:pt x="0" y="408"/>
                  </a:moveTo>
                  <a:cubicBezTo>
                    <a:pt x="0" y="402"/>
                    <a:pt x="0" y="401"/>
                    <a:pt x="1" y="395"/>
                  </a:cubicBezTo>
                  <a:cubicBezTo>
                    <a:pt x="10" y="362"/>
                    <a:pt x="18" y="329"/>
                    <a:pt x="26" y="297"/>
                  </a:cubicBezTo>
                  <a:cubicBezTo>
                    <a:pt x="28" y="292"/>
                    <a:pt x="28" y="291"/>
                    <a:pt x="28" y="287"/>
                  </a:cubicBezTo>
                  <a:cubicBezTo>
                    <a:pt x="28" y="196"/>
                    <a:pt x="28" y="106"/>
                    <a:pt x="28" y="16"/>
                  </a:cubicBezTo>
                  <a:cubicBezTo>
                    <a:pt x="28" y="7"/>
                    <a:pt x="34" y="0"/>
                    <a:pt x="43" y="0"/>
                  </a:cubicBezTo>
                  <a:cubicBezTo>
                    <a:pt x="171" y="0"/>
                    <a:pt x="300" y="0"/>
                    <a:pt x="429" y="0"/>
                  </a:cubicBezTo>
                  <a:cubicBezTo>
                    <a:pt x="437" y="0"/>
                    <a:pt x="444" y="7"/>
                    <a:pt x="444" y="16"/>
                  </a:cubicBezTo>
                  <a:cubicBezTo>
                    <a:pt x="444" y="89"/>
                    <a:pt x="444" y="89"/>
                    <a:pt x="444" y="89"/>
                  </a:cubicBezTo>
                  <a:cubicBezTo>
                    <a:pt x="444" y="286"/>
                    <a:pt x="444" y="286"/>
                    <a:pt x="444" y="286"/>
                  </a:cubicBezTo>
                  <a:cubicBezTo>
                    <a:pt x="444" y="291"/>
                    <a:pt x="444" y="293"/>
                    <a:pt x="445" y="298"/>
                  </a:cubicBezTo>
                  <a:cubicBezTo>
                    <a:pt x="452" y="326"/>
                    <a:pt x="460" y="355"/>
                    <a:pt x="467" y="383"/>
                  </a:cubicBezTo>
                  <a:cubicBezTo>
                    <a:pt x="470" y="397"/>
                    <a:pt x="471" y="402"/>
                    <a:pt x="471" y="416"/>
                  </a:cubicBezTo>
                  <a:cubicBezTo>
                    <a:pt x="471" y="474"/>
                    <a:pt x="471" y="531"/>
                    <a:pt x="471" y="588"/>
                  </a:cubicBezTo>
                  <a:cubicBezTo>
                    <a:pt x="471" y="591"/>
                    <a:pt x="469" y="594"/>
                    <a:pt x="465" y="594"/>
                  </a:cubicBezTo>
                  <a:cubicBezTo>
                    <a:pt x="312" y="594"/>
                    <a:pt x="159" y="594"/>
                    <a:pt x="6" y="594"/>
                  </a:cubicBezTo>
                  <a:cubicBezTo>
                    <a:pt x="3" y="594"/>
                    <a:pt x="0" y="591"/>
                    <a:pt x="0" y="588"/>
                  </a:cubicBezTo>
                  <a:lnTo>
                    <a:pt x="0" y="408"/>
                  </a:ln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6"/>
            <p:cNvSpPr>
              <a:spLocks noEditPoints="1"/>
            </p:cNvSpPr>
            <p:nvPr/>
          </p:nvSpPr>
          <p:spPr bwMode="auto">
            <a:xfrm>
              <a:off x="7472" y="4580"/>
              <a:ext cx="1242" cy="949"/>
            </a:xfrm>
            <a:custGeom>
              <a:avLst/>
              <a:gdLst>
                <a:gd name="T0" fmla="*/ 0 w 135"/>
                <a:gd name="T1" fmla="*/ 45 h 120"/>
                <a:gd name="T2" fmla="*/ 5 w 135"/>
                <a:gd name="T3" fmla="*/ 0 h 120"/>
                <a:gd name="T4" fmla="*/ 121 w 135"/>
                <a:gd name="T5" fmla="*/ 6 h 120"/>
                <a:gd name="T6" fmla="*/ 112 w 135"/>
                <a:gd name="T7" fmla="*/ 45 h 120"/>
                <a:gd name="T8" fmla="*/ 108 w 135"/>
                <a:gd name="T9" fmla="*/ 8 h 120"/>
                <a:gd name="T10" fmla="*/ 9 w 135"/>
                <a:gd name="T11" fmla="*/ 12 h 120"/>
                <a:gd name="T12" fmla="*/ 85 w 135"/>
                <a:gd name="T13" fmla="*/ 111 h 120"/>
                <a:gd name="T14" fmla="*/ 75 w 135"/>
                <a:gd name="T15" fmla="*/ 102 h 120"/>
                <a:gd name="T16" fmla="*/ 46 w 135"/>
                <a:gd name="T17" fmla="*/ 111 h 120"/>
                <a:gd name="T18" fmla="*/ 35 w 135"/>
                <a:gd name="T19" fmla="*/ 113 h 120"/>
                <a:gd name="T20" fmla="*/ 36 w 135"/>
                <a:gd name="T21" fmla="*/ 120 h 120"/>
                <a:gd name="T22" fmla="*/ 86 w 135"/>
                <a:gd name="T23" fmla="*/ 119 h 120"/>
                <a:gd name="T24" fmla="*/ 85 w 135"/>
                <a:gd name="T25" fmla="*/ 111 h 120"/>
                <a:gd name="T26" fmla="*/ 128 w 135"/>
                <a:gd name="T27" fmla="*/ 87 h 120"/>
                <a:gd name="T28" fmla="*/ 133 w 135"/>
                <a:gd name="T29" fmla="*/ 95 h 120"/>
                <a:gd name="T30" fmla="*/ 131 w 135"/>
                <a:gd name="T31" fmla="*/ 102 h 120"/>
                <a:gd name="T32" fmla="*/ 122 w 135"/>
                <a:gd name="T33" fmla="*/ 100 h 120"/>
                <a:gd name="T34" fmla="*/ 120 w 135"/>
                <a:gd name="T35" fmla="*/ 110 h 120"/>
                <a:gd name="T36" fmla="*/ 113 w 135"/>
                <a:gd name="T37" fmla="*/ 114 h 120"/>
                <a:gd name="T38" fmla="*/ 108 w 135"/>
                <a:gd name="T39" fmla="*/ 106 h 120"/>
                <a:gd name="T40" fmla="*/ 100 w 135"/>
                <a:gd name="T41" fmla="*/ 112 h 120"/>
                <a:gd name="T42" fmla="*/ 92 w 135"/>
                <a:gd name="T43" fmla="*/ 109 h 120"/>
                <a:gd name="T44" fmla="*/ 94 w 135"/>
                <a:gd name="T45" fmla="*/ 100 h 120"/>
                <a:gd name="T46" fmla="*/ 84 w 135"/>
                <a:gd name="T47" fmla="*/ 99 h 120"/>
                <a:gd name="T48" fmla="*/ 81 w 135"/>
                <a:gd name="T49" fmla="*/ 91 h 120"/>
                <a:gd name="T50" fmla="*/ 88 w 135"/>
                <a:gd name="T51" fmla="*/ 87 h 120"/>
                <a:gd name="T52" fmla="*/ 83 w 135"/>
                <a:gd name="T53" fmla="*/ 78 h 120"/>
                <a:gd name="T54" fmla="*/ 85 w 135"/>
                <a:gd name="T55" fmla="*/ 71 h 120"/>
                <a:gd name="T56" fmla="*/ 94 w 135"/>
                <a:gd name="T57" fmla="*/ 73 h 120"/>
                <a:gd name="T58" fmla="*/ 96 w 135"/>
                <a:gd name="T59" fmla="*/ 63 h 120"/>
                <a:gd name="T60" fmla="*/ 103 w 135"/>
                <a:gd name="T61" fmla="*/ 59 h 120"/>
                <a:gd name="T62" fmla="*/ 108 w 135"/>
                <a:gd name="T63" fmla="*/ 67 h 120"/>
                <a:gd name="T64" fmla="*/ 116 w 135"/>
                <a:gd name="T65" fmla="*/ 61 h 120"/>
                <a:gd name="T66" fmla="*/ 124 w 135"/>
                <a:gd name="T67" fmla="*/ 64 h 120"/>
                <a:gd name="T68" fmla="*/ 122 w 135"/>
                <a:gd name="T69" fmla="*/ 73 h 120"/>
                <a:gd name="T70" fmla="*/ 132 w 135"/>
                <a:gd name="T71" fmla="*/ 74 h 120"/>
                <a:gd name="T72" fmla="*/ 135 w 135"/>
                <a:gd name="T73" fmla="*/ 82 h 120"/>
                <a:gd name="T74" fmla="*/ 121 w 135"/>
                <a:gd name="T75" fmla="*/ 83 h 120"/>
                <a:gd name="T76" fmla="*/ 95 w 135"/>
                <a:gd name="T77" fmla="*/ 90 h 120"/>
                <a:gd name="T78" fmla="*/ 121 w 135"/>
                <a:gd name="T79" fmla="*/ 83 h 120"/>
                <a:gd name="T80" fmla="*/ 111 w 135"/>
                <a:gd name="T81" fmla="*/ 98 h 120"/>
                <a:gd name="T82" fmla="*/ 105 w 135"/>
                <a:gd name="T83" fmla="*/ 76 h 120"/>
                <a:gd name="T84" fmla="*/ 116 w 135"/>
                <a:gd name="T85" fmla="*/ 84 h 120"/>
                <a:gd name="T86" fmla="*/ 100 w 135"/>
                <a:gd name="T87" fmla="*/ 89 h 120"/>
                <a:gd name="T88" fmla="*/ 116 w 135"/>
                <a:gd name="T89" fmla="*/ 84 h 120"/>
                <a:gd name="T90" fmla="*/ 115 w 135"/>
                <a:gd name="T91" fmla="*/ 60 h 120"/>
                <a:gd name="T92" fmla="*/ 121 w 135"/>
                <a:gd name="T93" fmla="*/ 59 h 120"/>
                <a:gd name="T94" fmla="*/ 112 w 135"/>
                <a:gd name="T95" fmla="*/ 50 h 120"/>
                <a:gd name="T96" fmla="*/ 80 w 135"/>
                <a:gd name="T97" fmla="*/ 99 h 120"/>
                <a:gd name="T98" fmla="*/ 13 w 135"/>
                <a:gd name="T99" fmla="*/ 93 h 120"/>
                <a:gd name="T100" fmla="*/ 9 w 135"/>
                <a:gd name="T101" fmla="*/ 50 h 120"/>
                <a:gd name="T102" fmla="*/ 0 w 135"/>
                <a:gd name="T103" fmla="*/ 95 h 120"/>
                <a:gd name="T104" fmla="*/ 81 w 135"/>
                <a:gd name="T105"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 h="120">
                  <a:moveTo>
                    <a:pt x="9" y="45"/>
                  </a:moveTo>
                  <a:cubicBezTo>
                    <a:pt x="0" y="45"/>
                    <a:pt x="0" y="45"/>
                    <a:pt x="0" y="45"/>
                  </a:cubicBezTo>
                  <a:cubicBezTo>
                    <a:pt x="0" y="6"/>
                    <a:pt x="0" y="6"/>
                    <a:pt x="0" y="6"/>
                  </a:cubicBezTo>
                  <a:cubicBezTo>
                    <a:pt x="0" y="3"/>
                    <a:pt x="2" y="0"/>
                    <a:pt x="5" y="0"/>
                  </a:cubicBezTo>
                  <a:cubicBezTo>
                    <a:pt x="116" y="0"/>
                    <a:pt x="116" y="0"/>
                    <a:pt x="116" y="0"/>
                  </a:cubicBezTo>
                  <a:cubicBezTo>
                    <a:pt x="119" y="0"/>
                    <a:pt x="121" y="3"/>
                    <a:pt x="121" y="6"/>
                  </a:cubicBezTo>
                  <a:cubicBezTo>
                    <a:pt x="121" y="45"/>
                    <a:pt x="121" y="45"/>
                    <a:pt x="121" y="45"/>
                  </a:cubicBezTo>
                  <a:cubicBezTo>
                    <a:pt x="112" y="45"/>
                    <a:pt x="112" y="45"/>
                    <a:pt x="112" y="45"/>
                  </a:cubicBezTo>
                  <a:cubicBezTo>
                    <a:pt x="112" y="12"/>
                    <a:pt x="112" y="12"/>
                    <a:pt x="112" y="12"/>
                  </a:cubicBezTo>
                  <a:cubicBezTo>
                    <a:pt x="112" y="10"/>
                    <a:pt x="110" y="8"/>
                    <a:pt x="108" y="8"/>
                  </a:cubicBezTo>
                  <a:cubicBezTo>
                    <a:pt x="13" y="8"/>
                    <a:pt x="13" y="8"/>
                    <a:pt x="13" y="8"/>
                  </a:cubicBezTo>
                  <a:cubicBezTo>
                    <a:pt x="11" y="8"/>
                    <a:pt x="9" y="10"/>
                    <a:pt x="9" y="12"/>
                  </a:cubicBezTo>
                  <a:lnTo>
                    <a:pt x="9" y="45"/>
                  </a:lnTo>
                  <a:close/>
                  <a:moveTo>
                    <a:pt x="85" y="111"/>
                  </a:moveTo>
                  <a:cubicBezTo>
                    <a:pt x="75" y="111"/>
                    <a:pt x="75" y="111"/>
                    <a:pt x="75" y="111"/>
                  </a:cubicBezTo>
                  <a:cubicBezTo>
                    <a:pt x="75" y="102"/>
                    <a:pt x="75" y="102"/>
                    <a:pt x="75" y="102"/>
                  </a:cubicBezTo>
                  <a:cubicBezTo>
                    <a:pt x="46" y="102"/>
                    <a:pt x="46" y="102"/>
                    <a:pt x="46" y="102"/>
                  </a:cubicBezTo>
                  <a:cubicBezTo>
                    <a:pt x="46" y="111"/>
                    <a:pt x="46" y="111"/>
                    <a:pt x="46" y="111"/>
                  </a:cubicBezTo>
                  <a:cubicBezTo>
                    <a:pt x="36" y="111"/>
                    <a:pt x="36" y="111"/>
                    <a:pt x="36" y="111"/>
                  </a:cubicBezTo>
                  <a:cubicBezTo>
                    <a:pt x="36" y="111"/>
                    <a:pt x="35" y="112"/>
                    <a:pt x="35" y="113"/>
                  </a:cubicBezTo>
                  <a:cubicBezTo>
                    <a:pt x="35" y="119"/>
                    <a:pt x="35" y="119"/>
                    <a:pt x="35" y="119"/>
                  </a:cubicBezTo>
                  <a:cubicBezTo>
                    <a:pt x="35" y="120"/>
                    <a:pt x="36" y="120"/>
                    <a:pt x="36" y="120"/>
                  </a:cubicBezTo>
                  <a:cubicBezTo>
                    <a:pt x="85" y="120"/>
                    <a:pt x="85" y="120"/>
                    <a:pt x="85" y="120"/>
                  </a:cubicBezTo>
                  <a:cubicBezTo>
                    <a:pt x="85" y="120"/>
                    <a:pt x="86" y="120"/>
                    <a:pt x="86" y="119"/>
                  </a:cubicBezTo>
                  <a:cubicBezTo>
                    <a:pt x="86" y="113"/>
                    <a:pt x="86" y="113"/>
                    <a:pt x="86" y="113"/>
                  </a:cubicBezTo>
                  <a:cubicBezTo>
                    <a:pt x="86" y="112"/>
                    <a:pt x="85" y="111"/>
                    <a:pt x="85" y="111"/>
                  </a:cubicBezTo>
                  <a:close/>
                  <a:moveTo>
                    <a:pt x="134" y="84"/>
                  </a:moveTo>
                  <a:cubicBezTo>
                    <a:pt x="128" y="87"/>
                    <a:pt x="128" y="87"/>
                    <a:pt x="128" y="87"/>
                  </a:cubicBezTo>
                  <a:cubicBezTo>
                    <a:pt x="128" y="88"/>
                    <a:pt x="128" y="89"/>
                    <a:pt x="127" y="90"/>
                  </a:cubicBezTo>
                  <a:cubicBezTo>
                    <a:pt x="133" y="95"/>
                    <a:pt x="133" y="95"/>
                    <a:pt x="133" y="95"/>
                  </a:cubicBezTo>
                  <a:cubicBezTo>
                    <a:pt x="134" y="95"/>
                    <a:pt x="134" y="96"/>
                    <a:pt x="134" y="97"/>
                  </a:cubicBezTo>
                  <a:cubicBezTo>
                    <a:pt x="131" y="102"/>
                    <a:pt x="131" y="102"/>
                    <a:pt x="131" y="102"/>
                  </a:cubicBezTo>
                  <a:cubicBezTo>
                    <a:pt x="130" y="103"/>
                    <a:pt x="129" y="103"/>
                    <a:pt x="129" y="103"/>
                  </a:cubicBezTo>
                  <a:cubicBezTo>
                    <a:pt x="122" y="100"/>
                    <a:pt x="122" y="100"/>
                    <a:pt x="122" y="100"/>
                  </a:cubicBezTo>
                  <a:cubicBezTo>
                    <a:pt x="121" y="101"/>
                    <a:pt x="120" y="102"/>
                    <a:pt x="119" y="103"/>
                  </a:cubicBezTo>
                  <a:cubicBezTo>
                    <a:pt x="120" y="110"/>
                    <a:pt x="120" y="110"/>
                    <a:pt x="120" y="110"/>
                  </a:cubicBezTo>
                  <a:cubicBezTo>
                    <a:pt x="120" y="111"/>
                    <a:pt x="120" y="112"/>
                    <a:pt x="119" y="112"/>
                  </a:cubicBezTo>
                  <a:cubicBezTo>
                    <a:pt x="113" y="114"/>
                    <a:pt x="113" y="114"/>
                    <a:pt x="113" y="114"/>
                  </a:cubicBezTo>
                  <a:cubicBezTo>
                    <a:pt x="112" y="114"/>
                    <a:pt x="111" y="114"/>
                    <a:pt x="111" y="113"/>
                  </a:cubicBezTo>
                  <a:cubicBezTo>
                    <a:pt x="108" y="106"/>
                    <a:pt x="108" y="106"/>
                    <a:pt x="108" y="106"/>
                  </a:cubicBezTo>
                  <a:cubicBezTo>
                    <a:pt x="107" y="106"/>
                    <a:pt x="105" y="106"/>
                    <a:pt x="104" y="106"/>
                  </a:cubicBezTo>
                  <a:cubicBezTo>
                    <a:pt x="100" y="112"/>
                    <a:pt x="100" y="112"/>
                    <a:pt x="100" y="112"/>
                  </a:cubicBezTo>
                  <a:cubicBezTo>
                    <a:pt x="100" y="112"/>
                    <a:pt x="99" y="113"/>
                    <a:pt x="98" y="112"/>
                  </a:cubicBezTo>
                  <a:cubicBezTo>
                    <a:pt x="92" y="109"/>
                    <a:pt x="92" y="109"/>
                    <a:pt x="92" y="109"/>
                  </a:cubicBezTo>
                  <a:cubicBezTo>
                    <a:pt x="92" y="109"/>
                    <a:pt x="91" y="108"/>
                    <a:pt x="92" y="107"/>
                  </a:cubicBezTo>
                  <a:cubicBezTo>
                    <a:pt x="94" y="100"/>
                    <a:pt x="94" y="100"/>
                    <a:pt x="94" y="100"/>
                  </a:cubicBezTo>
                  <a:cubicBezTo>
                    <a:pt x="93" y="100"/>
                    <a:pt x="92" y="99"/>
                    <a:pt x="92" y="97"/>
                  </a:cubicBezTo>
                  <a:cubicBezTo>
                    <a:pt x="84" y="99"/>
                    <a:pt x="84" y="99"/>
                    <a:pt x="84" y="99"/>
                  </a:cubicBezTo>
                  <a:cubicBezTo>
                    <a:pt x="84" y="99"/>
                    <a:pt x="83" y="98"/>
                    <a:pt x="83" y="98"/>
                  </a:cubicBezTo>
                  <a:cubicBezTo>
                    <a:pt x="81" y="91"/>
                    <a:pt x="81" y="91"/>
                    <a:pt x="81" y="91"/>
                  </a:cubicBezTo>
                  <a:cubicBezTo>
                    <a:pt x="81" y="91"/>
                    <a:pt x="81" y="90"/>
                    <a:pt x="82" y="90"/>
                  </a:cubicBezTo>
                  <a:cubicBezTo>
                    <a:pt x="88" y="87"/>
                    <a:pt x="88" y="87"/>
                    <a:pt x="88" y="87"/>
                  </a:cubicBezTo>
                  <a:cubicBezTo>
                    <a:pt x="88" y="85"/>
                    <a:pt x="88" y="84"/>
                    <a:pt x="89" y="83"/>
                  </a:cubicBezTo>
                  <a:cubicBezTo>
                    <a:pt x="83" y="78"/>
                    <a:pt x="83" y="78"/>
                    <a:pt x="83" y="78"/>
                  </a:cubicBezTo>
                  <a:cubicBezTo>
                    <a:pt x="82" y="78"/>
                    <a:pt x="82" y="77"/>
                    <a:pt x="82" y="77"/>
                  </a:cubicBezTo>
                  <a:cubicBezTo>
                    <a:pt x="85" y="71"/>
                    <a:pt x="85" y="71"/>
                    <a:pt x="85" y="71"/>
                  </a:cubicBezTo>
                  <a:cubicBezTo>
                    <a:pt x="86" y="70"/>
                    <a:pt x="87" y="70"/>
                    <a:pt x="87" y="70"/>
                  </a:cubicBezTo>
                  <a:cubicBezTo>
                    <a:pt x="94" y="73"/>
                    <a:pt x="94" y="73"/>
                    <a:pt x="94" y="73"/>
                  </a:cubicBezTo>
                  <a:cubicBezTo>
                    <a:pt x="95" y="72"/>
                    <a:pt x="96" y="71"/>
                    <a:pt x="97" y="70"/>
                  </a:cubicBezTo>
                  <a:cubicBezTo>
                    <a:pt x="96" y="63"/>
                    <a:pt x="96" y="63"/>
                    <a:pt x="96" y="63"/>
                  </a:cubicBezTo>
                  <a:cubicBezTo>
                    <a:pt x="96" y="62"/>
                    <a:pt x="96" y="62"/>
                    <a:pt x="97" y="61"/>
                  </a:cubicBezTo>
                  <a:cubicBezTo>
                    <a:pt x="103" y="59"/>
                    <a:pt x="103" y="59"/>
                    <a:pt x="103" y="59"/>
                  </a:cubicBezTo>
                  <a:cubicBezTo>
                    <a:pt x="104" y="59"/>
                    <a:pt x="105" y="60"/>
                    <a:pt x="105" y="60"/>
                  </a:cubicBezTo>
                  <a:cubicBezTo>
                    <a:pt x="108" y="67"/>
                    <a:pt x="108" y="67"/>
                    <a:pt x="108" y="67"/>
                  </a:cubicBezTo>
                  <a:cubicBezTo>
                    <a:pt x="109" y="67"/>
                    <a:pt x="111" y="67"/>
                    <a:pt x="112" y="67"/>
                  </a:cubicBezTo>
                  <a:cubicBezTo>
                    <a:pt x="116" y="61"/>
                    <a:pt x="116" y="61"/>
                    <a:pt x="116" y="61"/>
                  </a:cubicBezTo>
                  <a:cubicBezTo>
                    <a:pt x="117" y="61"/>
                    <a:pt x="117" y="61"/>
                    <a:pt x="118" y="61"/>
                  </a:cubicBezTo>
                  <a:cubicBezTo>
                    <a:pt x="124" y="64"/>
                    <a:pt x="124" y="64"/>
                    <a:pt x="124" y="64"/>
                  </a:cubicBezTo>
                  <a:cubicBezTo>
                    <a:pt x="124" y="64"/>
                    <a:pt x="125" y="65"/>
                    <a:pt x="124" y="66"/>
                  </a:cubicBezTo>
                  <a:cubicBezTo>
                    <a:pt x="122" y="73"/>
                    <a:pt x="122" y="73"/>
                    <a:pt x="122" y="73"/>
                  </a:cubicBezTo>
                  <a:cubicBezTo>
                    <a:pt x="123" y="74"/>
                    <a:pt x="124" y="75"/>
                    <a:pt x="124" y="76"/>
                  </a:cubicBezTo>
                  <a:cubicBezTo>
                    <a:pt x="132" y="74"/>
                    <a:pt x="132" y="74"/>
                    <a:pt x="132" y="74"/>
                  </a:cubicBezTo>
                  <a:cubicBezTo>
                    <a:pt x="132" y="74"/>
                    <a:pt x="133" y="75"/>
                    <a:pt x="133" y="76"/>
                  </a:cubicBezTo>
                  <a:cubicBezTo>
                    <a:pt x="135" y="82"/>
                    <a:pt x="135" y="82"/>
                    <a:pt x="135" y="82"/>
                  </a:cubicBezTo>
                  <a:cubicBezTo>
                    <a:pt x="135" y="82"/>
                    <a:pt x="135" y="83"/>
                    <a:pt x="134" y="84"/>
                  </a:cubicBezTo>
                  <a:close/>
                  <a:moveTo>
                    <a:pt x="121" y="83"/>
                  </a:moveTo>
                  <a:cubicBezTo>
                    <a:pt x="118" y="76"/>
                    <a:pt x="111" y="72"/>
                    <a:pt x="104" y="74"/>
                  </a:cubicBezTo>
                  <a:cubicBezTo>
                    <a:pt x="97" y="76"/>
                    <a:pt x="93" y="83"/>
                    <a:pt x="95" y="90"/>
                  </a:cubicBezTo>
                  <a:cubicBezTo>
                    <a:pt x="98" y="97"/>
                    <a:pt x="105" y="101"/>
                    <a:pt x="112" y="99"/>
                  </a:cubicBezTo>
                  <a:cubicBezTo>
                    <a:pt x="119" y="97"/>
                    <a:pt x="123" y="90"/>
                    <a:pt x="121" y="83"/>
                  </a:cubicBezTo>
                  <a:close/>
                  <a:moveTo>
                    <a:pt x="119" y="83"/>
                  </a:moveTo>
                  <a:cubicBezTo>
                    <a:pt x="121" y="89"/>
                    <a:pt x="117" y="96"/>
                    <a:pt x="111" y="98"/>
                  </a:cubicBezTo>
                  <a:cubicBezTo>
                    <a:pt x="105" y="99"/>
                    <a:pt x="99" y="96"/>
                    <a:pt x="97" y="90"/>
                  </a:cubicBezTo>
                  <a:cubicBezTo>
                    <a:pt x="95" y="84"/>
                    <a:pt x="99" y="77"/>
                    <a:pt x="105" y="76"/>
                  </a:cubicBezTo>
                  <a:cubicBezTo>
                    <a:pt x="111" y="74"/>
                    <a:pt x="117" y="77"/>
                    <a:pt x="119" y="83"/>
                  </a:cubicBezTo>
                  <a:close/>
                  <a:moveTo>
                    <a:pt x="116" y="84"/>
                  </a:moveTo>
                  <a:cubicBezTo>
                    <a:pt x="115" y="80"/>
                    <a:pt x="110" y="77"/>
                    <a:pt x="106" y="79"/>
                  </a:cubicBezTo>
                  <a:cubicBezTo>
                    <a:pt x="101" y="80"/>
                    <a:pt x="99" y="85"/>
                    <a:pt x="100" y="89"/>
                  </a:cubicBezTo>
                  <a:cubicBezTo>
                    <a:pt x="101" y="93"/>
                    <a:pt x="106" y="96"/>
                    <a:pt x="110" y="95"/>
                  </a:cubicBezTo>
                  <a:cubicBezTo>
                    <a:pt x="115" y="93"/>
                    <a:pt x="117" y="89"/>
                    <a:pt x="116" y="84"/>
                  </a:cubicBezTo>
                  <a:close/>
                  <a:moveTo>
                    <a:pt x="112" y="63"/>
                  </a:moveTo>
                  <a:cubicBezTo>
                    <a:pt x="115" y="60"/>
                    <a:pt x="115" y="60"/>
                    <a:pt x="115" y="60"/>
                  </a:cubicBezTo>
                  <a:cubicBezTo>
                    <a:pt x="116" y="58"/>
                    <a:pt x="118" y="57"/>
                    <a:pt x="120" y="58"/>
                  </a:cubicBezTo>
                  <a:cubicBezTo>
                    <a:pt x="121" y="59"/>
                    <a:pt x="121" y="59"/>
                    <a:pt x="121" y="59"/>
                  </a:cubicBezTo>
                  <a:cubicBezTo>
                    <a:pt x="121" y="50"/>
                    <a:pt x="121" y="50"/>
                    <a:pt x="121" y="50"/>
                  </a:cubicBezTo>
                  <a:cubicBezTo>
                    <a:pt x="112" y="50"/>
                    <a:pt x="112" y="50"/>
                    <a:pt x="112" y="50"/>
                  </a:cubicBezTo>
                  <a:lnTo>
                    <a:pt x="112" y="63"/>
                  </a:lnTo>
                  <a:close/>
                  <a:moveTo>
                    <a:pt x="80" y="99"/>
                  </a:moveTo>
                  <a:cubicBezTo>
                    <a:pt x="78" y="93"/>
                    <a:pt x="78" y="93"/>
                    <a:pt x="78" y="93"/>
                  </a:cubicBezTo>
                  <a:cubicBezTo>
                    <a:pt x="13" y="93"/>
                    <a:pt x="13" y="93"/>
                    <a:pt x="13" y="93"/>
                  </a:cubicBezTo>
                  <a:cubicBezTo>
                    <a:pt x="11" y="93"/>
                    <a:pt x="9" y="91"/>
                    <a:pt x="9" y="88"/>
                  </a:cubicBezTo>
                  <a:cubicBezTo>
                    <a:pt x="9" y="50"/>
                    <a:pt x="9" y="50"/>
                    <a:pt x="9" y="50"/>
                  </a:cubicBezTo>
                  <a:cubicBezTo>
                    <a:pt x="0" y="50"/>
                    <a:pt x="0" y="50"/>
                    <a:pt x="0" y="50"/>
                  </a:cubicBezTo>
                  <a:cubicBezTo>
                    <a:pt x="0" y="95"/>
                    <a:pt x="0" y="95"/>
                    <a:pt x="0" y="95"/>
                  </a:cubicBezTo>
                  <a:cubicBezTo>
                    <a:pt x="0" y="98"/>
                    <a:pt x="2" y="100"/>
                    <a:pt x="5" y="100"/>
                  </a:cubicBezTo>
                  <a:cubicBezTo>
                    <a:pt x="81" y="100"/>
                    <a:pt x="81" y="100"/>
                    <a:pt x="81" y="100"/>
                  </a:cubicBezTo>
                  <a:cubicBezTo>
                    <a:pt x="80" y="100"/>
                    <a:pt x="80" y="100"/>
                    <a:pt x="80" y="99"/>
                  </a:cubicBez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 name="组合 4"/>
            <p:cNvGrpSpPr/>
            <p:nvPr/>
          </p:nvGrpSpPr>
          <p:grpSpPr>
            <a:xfrm>
              <a:off x="9175" y="6096"/>
              <a:ext cx="852" cy="852"/>
              <a:chOff x="7660" y="866"/>
              <a:chExt cx="852" cy="852"/>
            </a:xfrm>
            <a:solidFill>
              <a:srgbClr val="53575A"/>
            </a:solidFill>
          </p:grpSpPr>
          <p:sp>
            <p:nvSpPr>
              <p:cNvPr id="135" name="Freeform 68"/>
              <p:cNvSpPr>
                <a:spLocks noEditPoints="1"/>
              </p:cNvSpPr>
              <p:nvPr/>
            </p:nvSpPr>
            <p:spPr bwMode="auto">
              <a:xfrm>
                <a:off x="7660" y="866"/>
                <a:ext cx="853" cy="853"/>
              </a:xfrm>
              <a:custGeom>
                <a:avLst/>
                <a:gdLst>
                  <a:gd name="T0" fmla="*/ 99 w 197"/>
                  <a:gd name="T1" fmla="*/ 0 h 197"/>
                  <a:gd name="T2" fmla="*/ 0 w 197"/>
                  <a:gd name="T3" fmla="*/ 99 h 197"/>
                  <a:gd name="T4" fmla="*/ 99 w 197"/>
                  <a:gd name="T5" fmla="*/ 197 h 197"/>
                  <a:gd name="T6" fmla="*/ 197 w 197"/>
                  <a:gd name="T7" fmla="*/ 99 h 197"/>
                  <a:gd name="T8" fmla="*/ 99 w 197"/>
                  <a:gd name="T9" fmla="*/ 0 h 197"/>
                  <a:gd name="T10" fmla="*/ 99 w 197"/>
                  <a:gd name="T11" fmla="*/ 189 h 197"/>
                  <a:gd name="T12" fmla="*/ 9 w 197"/>
                  <a:gd name="T13" fmla="*/ 99 h 197"/>
                  <a:gd name="T14" fmla="*/ 99 w 197"/>
                  <a:gd name="T15" fmla="*/ 9 h 197"/>
                  <a:gd name="T16" fmla="*/ 189 w 197"/>
                  <a:gd name="T17" fmla="*/ 99 h 197"/>
                  <a:gd name="T18" fmla="*/ 99 w 197"/>
                  <a:gd name="T19" fmla="*/ 18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197">
                    <a:moveTo>
                      <a:pt x="99" y="0"/>
                    </a:moveTo>
                    <a:cubicBezTo>
                      <a:pt x="44" y="0"/>
                      <a:pt x="0" y="44"/>
                      <a:pt x="0" y="99"/>
                    </a:cubicBezTo>
                    <a:cubicBezTo>
                      <a:pt x="0" y="153"/>
                      <a:pt x="44" y="197"/>
                      <a:pt x="99" y="197"/>
                    </a:cubicBezTo>
                    <a:cubicBezTo>
                      <a:pt x="153" y="197"/>
                      <a:pt x="197" y="153"/>
                      <a:pt x="197" y="99"/>
                    </a:cubicBezTo>
                    <a:cubicBezTo>
                      <a:pt x="197" y="44"/>
                      <a:pt x="153" y="0"/>
                      <a:pt x="99" y="0"/>
                    </a:cubicBezTo>
                    <a:close/>
                    <a:moveTo>
                      <a:pt x="99" y="189"/>
                    </a:moveTo>
                    <a:cubicBezTo>
                      <a:pt x="49" y="189"/>
                      <a:pt x="9" y="148"/>
                      <a:pt x="9" y="99"/>
                    </a:cubicBezTo>
                    <a:cubicBezTo>
                      <a:pt x="9" y="49"/>
                      <a:pt x="49" y="9"/>
                      <a:pt x="99" y="9"/>
                    </a:cubicBezTo>
                    <a:cubicBezTo>
                      <a:pt x="148" y="9"/>
                      <a:pt x="189" y="49"/>
                      <a:pt x="189" y="99"/>
                    </a:cubicBezTo>
                    <a:cubicBezTo>
                      <a:pt x="189" y="148"/>
                      <a:pt x="148" y="189"/>
                      <a:pt x="99" y="189"/>
                    </a:cubicBezTo>
                    <a:close/>
                  </a:path>
                </a:pathLst>
              </a:custGeom>
              <a:grpFill/>
              <a:ln>
                <a:noFill/>
              </a:ln>
            </p:spPr>
            <p:txBody>
              <a:bodyPr vert="horz" wrap="square" lIns="91440" tIns="45720" rIns="91440" bIns="45720" numCol="1" anchor="t" anchorCtr="0" compatLnSpc="1"/>
              <a:lstStyle/>
              <a:p>
                <a:endParaRPr lang="en-US"/>
              </a:p>
            </p:txBody>
          </p:sp>
          <p:sp>
            <p:nvSpPr>
              <p:cNvPr id="136" name="Freeform 69"/>
              <p:cNvSpPr/>
              <p:nvPr/>
            </p:nvSpPr>
            <p:spPr bwMode="auto">
              <a:xfrm>
                <a:off x="7944" y="940"/>
                <a:ext cx="494" cy="337"/>
              </a:xfrm>
              <a:custGeom>
                <a:avLst/>
                <a:gdLst>
                  <a:gd name="T0" fmla="*/ 19 w 114"/>
                  <a:gd name="T1" fmla="*/ 50 h 78"/>
                  <a:gd name="T2" fmla="*/ 33 w 114"/>
                  <a:gd name="T3" fmla="*/ 47 h 78"/>
                  <a:gd name="T4" fmla="*/ 67 w 114"/>
                  <a:gd name="T5" fmla="*/ 78 h 78"/>
                  <a:gd name="T6" fmla="*/ 114 w 114"/>
                  <a:gd name="T7" fmla="*/ 72 h 78"/>
                  <a:gd name="T8" fmla="*/ 33 w 114"/>
                  <a:gd name="T9" fmla="*/ 0 h 78"/>
                  <a:gd name="T10" fmla="*/ 0 w 114"/>
                  <a:gd name="T11" fmla="*/ 6 h 78"/>
                  <a:gd name="T12" fmla="*/ 19 w 114"/>
                  <a:gd name="T13" fmla="*/ 50 h 78"/>
                </a:gdLst>
                <a:ahLst/>
                <a:cxnLst>
                  <a:cxn ang="0">
                    <a:pos x="T0" y="T1"/>
                  </a:cxn>
                  <a:cxn ang="0">
                    <a:pos x="T2" y="T3"/>
                  </a:cxn>
                  <a:cxn ang="0">
                    <a:pos x="T4" y="T5"/>
                  </a:cxn>
                  <a:cxn ang="0">
                    <a:pos x="T6" y="T7"/>
                  </a:cxn>
                  <a:cxn ang="0">
                    <a:pos x="T8" y="T9"/>
                  </a:cxn>
                  <a:cxn ang="0">
                    <a:pos x="T10" y="T11"/>
                  </a:cxn>
                  <a:cxn ang="0">
                    <a:pos x="T12" y="T13"/>
                  </a:cxn>
                </a:cxnLst>
                <a:rect l="0" t="0" r="r" b="b"/>
                <a:pathLst>
                  <a:path w="114" h="78">
                    <a:moveTo>
                      <a:pt x="19" y="50"/>
                    </a:moveTo>
                    <a:cubicBezTo>
                      <a:pt x="23" y="48"/>
                      <a:pt x="28" y="47"/>
                      <a:pt x="33" y="47"/>
                    </a:cubicBezTo>
                    <a:cubicBezTo>
                      <a:pt x="50" y="47"/>
                      <a:pt x="65" y="60"/>
                      <a:pt x="67" y="78"/>
                    </a:cubicBezTo>
                    <a:cubicBezTo>
                      <a:pt x="114" y="72"/>
                      <a:pt x="114" y="72"/>
                      <a:pt x="114" y="72"/>
                    </a:cubicBezTo>
                    <a:cubicBezTo>
                      <a:pt x="109" y="31"/>
                      <a:pt x="75" y="0"/>
                      <a:pt x="33" y="0"/>
                    </a:cubicBezTo>
                    <a:cubicBezTo>
                      <a:pt x="21" y="0"/>
                      <a:pt x="10" y="2"/>
                      <a:pt x="0" y="6"/>
                    </a:cubicBezTo>
                    <a:lnTo>
                      <a:pt x="19" y="50"/>
                    </a:lnTo>
                    <a:close/>
                  </a:path>
                </a:pathLst>
              </a:custGeom>
              <a:grpFill/>
              <a:ln>
                <a:noFill/>
              </a:ln>
            </p:spPr>
            <p:txBody>
              <a:bodyPr vert="horz" wrap="square" lIns="91440" tIns="45720" rIns="91440" bIns="45720" numCol="1" anchor="t" anchorCtr="0" compatLnSpc="1"/>
              <a:lstStyle/>
              <a:p>
                <a:endParaRPr lang="en-US"/>
              </a:p>
            </p:txBody>
          </p:sp>
          <p:sp>
            <p:nvSpPr>
              <p:cNvPr id="137" name="Freeform 70"/>
              <p:cNvSpPr/>
              <p:nvPr/>
            </p:nvSpPr>
            <p:spPr bwMode="auto">
              <a:xfrm>
                <a:off x="8223" y="1311"/>
                <a:ext cx="215" cy="122"/>
              </a:xfrm>
              <a:custGeom>
                <a:avLst/>
                <a:gdLst>
                  <a:gd name="T0" fmla="*/ 0 w 50"/>
                  <a:gd name="T1" fmla="*/ 10 h 28"/>
                  <a:gd name="T2" fmla="*/ 44 w 50"/>
                  <a:gd name="T3" fmla="*/ 28 h 28"/>
                  <a:gd name="T4" fmla="*/ 50 w 50"/>
                  <a:gd name="T5" fmla="*/ 6 h 28"/>
                  <a:gd name="T6" fmla="*/ 3 w 50"/>
                  <a:gd name="T7" fmla="*/ 0 h 28"/>
                  <a:gd name="T8" fmla="*/ 0 w 50"/>
                  <a:gd name="T9" fmla="*/ 10 h 28"/>
                </a:gdLst>
                <a:ahLst/>
                <a:cxnLst>
                  <a:cxn ang="0">
                    <a:pos x="T0" y="T1"/>
                  </a:cxn>
                  <a:cxn ang="0">
                    <a:pos x="T2" y="T3"/>
                  </a:cxn>
                  <a:cxn ang="0">
                    <a:pos x="T4" y="T5"/>
                  </a:cxn>
                  <a:cxn ang="0">
                    <a:pos x="T6" y="T7"/>
                  </a:cxn>
                  <a:cxn ang="0">
                    <a:pos x="T8" y="T9"/>
                  </a:cxn>
                </a:cxnLst>
                <a:rect l="0" t="0" r="r" b="b"/>
                <a:pathLst>
                  <a:path w="50" h="28">
                    <a:moveTo>
                      <a:pt x="0" y="10"/>
                    </a:moveTo>
                    <a:cubicBezTo>
                      <a:pt x="44" y="28"/>
                      <a:pt x="44" y="28"/>
                      <a:pt x="44" y="28"/>
                    </a:cubicBezTo>
                    <a:cubicBezTo>
                      <a:pt x="47" y="21"/>
                      <a:pt x="49" y="14"/>
                      <a:pt x="50" y="6"/>
                    </a:cubicBezTo>
                    <a:cubicBezTo>
                      <a:pt x="3" y="0"/>
                      <a:pt x="3" y="0"/>
                      <a:pt x="3" y="0"/>
                    </a:cubicBezTo>
                    <a:cubicBezTo>
                      <a:pt x="2" y="3"/>
                      <a:pt x="1" y="7"/>
                      <a:pt x="0" y="10"/>
                    </a:cubicBezTo>
                    <a:close/>
                  </a:path>
                </a:pathLst>
              </a:custGeom>
              <a:grpFill/>
              <a:ln>
                <a:noFill/>
              </a:ln>
            </p:spPr>
            <p:txBody>
              <a:bodyPr vert="horz" wrap="square" lIns="91440" tIns="45720" rIns="91440" bIns="45720" numCol="1" anchor="t" anchorCtr="0" compatLnSpc="1"/>
              <a:lstStyle/>
              <a:p>
                <a:endParaRPr lang="en-US"/>
              </a:p>
            </p:txBody>
          </p:sp>
          <p:sp>
            <p:nvSpPr>
              <p:cNvPr id="138" name="Freeform 71"/>
              <p:cNvSpPr/>
              <p:nvPr/>
            </p:nvSpPr>
            <p:spPr bwMode="auto">
              <a:xfrm>
                <a:off x="7768" y="1070"/>
                <a:ext cx="202" cy="154"/>
              </a:xfrm>
              <a:custGeom>
                <a:avLst/>
                <a:gdLst>
                  <a:gd name="T0" fmla="*/ 47 w 47"/>
                  <a:gd name="T1" fmla="*/ 30 h 36"/>
                  <a:gd name="T2" fmla="*/ 10 w 47"/>
                  <a:gd name="T3" fmla="*/ 0 h 36"/>
                  <a:gd name="T4" fmla="*/ 0 w 47"/>
                  <a:gd name="T5" fmla="*/ 15 h 36"/>
                  <a:gd name="T6" fmla="*/ 43 w 47"/>
                  <a:gd name="T7" fmla="*/ 36 h 36"/>
                  <a:gd name="T8" fmla="*/ 47 w 47"/>
                  <a:gd name="T9" fmla="*/ 30 h 36"/>
                </a:gdLst>
                <a:ahLst/>
                <a:cxnLst>
                  <a:cxn ang="0">
                    <a:pos x="T0" y="T1"/>
                  </a:cxn>
                  <a:cxn ang="0">
                    <a:pos x="T2" y="T3"/>
                  </a:cxn>
                  <a:cxn ang="0">
                    <a:pos x="T4" y="T5"/>
                  </a:cxn>
                  <a:cxn ang="0">
                    <a:pos x="T6" y="T7"/>
                  </a:cxn>
                  <a:cxn ang="0">
                    <a:pos x="T8" y="T9"/>
                  </a:cxn>
                </a:cxnLst>
                <a:rect l="0" t="0" r="r" b="b"/>
                <a:pathLst>
                  <a:path w="47" h="36">
                    <a:moveTo>
                      <a:pt x="47" y="30"/>
                    </a:moveTo>
                    <a:cubicBezTo>
                      <a:pt x="10" y="0"/>
                      <a:pt x="10" y="0"/>
                      <a:pt x="10" y="0"/>
                    </a:cubicBezTo>
                    <a:cubicBezTo>
                      <a:pt x="6" y="4"/>
                      <a:pt x="3" y="9"/>
                      <a:pt x="0" y="15"/>
                    </a:cubicBezTo>
                    <a:cubicBezTo>
                      <a:pt x="43" y="36"/>
                      <a:pt x="43" y="36"/>
                      <a:pt x="43" y="36"/>
                    </a:cubicBezTo>
                    <a:cubicBezTo>
                      <a:pt x="44" y="34"/>
                      <a:pt x="45" y="32"/>
                      <a:pt x="47" y="30"/>
                    </a:cubicBezTo>
                    <a:close/>
                  </a:path>
                </a:pathLst>
              </a:custGeom>
              <a:grpFill/>
              <a:ln>
                <a:noFill/>
              </a:ln>
            </p:spPr>
            <p:txBody>
              <a:bodyPr vert="horz" wrap="square" lIns="91440" tIns="45720" rIns="91440" bIns="45720" numCol="1" anchor="t" anchorCtr="0" compatLnSpc="1"/>
              <a:lstStyle/>
              <a:p>
                <a:endParaRPr lang="en-US"/>
              </a:p>
            </p:txBody>
          </p:sp>
          <p:sp>
            <p:nvSpPr>
              <p:cNvPr id="139" name="Freeform 72"/>
              <p:cNvSpPr/>
              <p:nvPr/>
            </p:nvSpPr>
            <p:spPr bwMode="auto">
              <a:xfrm>
                <a:off x="8149" y="1372"/>
                <a:ext cx="241" cy="237"/>
              </a:xfrm>
              <a:custGeom>
                <a:avLst/>
                <a:gdLst>
                  <a:gd name="T0" fmla="*/ 15 w 56"/>
                  <a:gd name="T1" fmla="*/ 0 h 55"/>
                  <a:gd name="T2" fmla="*/ 0 w 56"/>
                  <a:gd name="T3" fmla="*/ 13 h 55"/>
                  <a:gd name="T4" fmla="*/ 22 w 56"/>
                  <a:gd name="T5" fmla="*/ 55 h 55"/>
                  <a:gd name="T6" fmla="*/ 56 w 56"/>
                  <a:gd name="T7" fmla="*/ 24 h 55"/>
                  <a:gd name="T8" fmla="*/ 15 w 56"/>
                  <a:gd name="T9" fmla="*/ 0 h 55"/>
                </a:gdLst>
                <a:ahLst/>
                <a:cxnLst>
                  <a:cxn ang="0">
                    <a:pos x="T0" y="T1"/>
                  </a:cxn>
                  <a:cxn ang="0">
                    <a:pos x="T2" y="T3"/>
                  </a:cxn>
                  <a:cxn ang="0">
                    <a:pos x="T4" y="T5"/>
                  </a:cxn>
                  <a:cxn ang="0">
                    <a:pos x="T6" y="T7"/>
                  </a:cxn>
                  <a:cxn ang="0">
                    <a:pos x="T8" y="T9"/>
                  </a:cxn>
                </a:cxnLst>
                <a:rect l="0" t="0" r="r" b="b"/>
                <a:pathLst>
                  <a:path w="56" h="55">
                    <a:moveTo>
                      <a:pt x="15" y="0"/>
                    </a:moveTo>
                    <a:cubicBezTo>
                      <a:pt x="11" y="5"/>
                      <a:pt x="6" y="10"/>
                      <a:pt x="0" y="13"/>
                    </a:cubicBezTo>
                    <a:cubicBezTo>
                      <a:pt x="22" y="55"/>
                      <a:pt x="22" y="55"/>
                      <a:pt x="22" y="55"/>
                    </a:cubicBezTo>
                    <a:cubicBezTo>
                      <a:pt x="36" y="48"/>
                      <a:pt x="48" y="37"/>
                      <a:pt x="56" y="24"/>
                    </a:cubicBezTo>
                    <a:lnTo>
                      <a:pt x="15" y="0"/>
                    </a:lnTo>
                    <a:close/>
                  </a:path>
                </a:pathLst>
              </a:custGeom>
              <a:grpFill/>
              <a:ln>
                <a:noFill/>
              </a:ln>
            </p:spPr>
            <p:txBody>
              <a:bodyPr vert="horz" wrap="square" lIns="91440" tIns="45720" rIns="91440" bIns="45720" numCol="1" anchor="t" anchorCtr="0" compatLnSpc="1"/>
              <a:lstStyle/>
              <a:p>
                <a:endParaRPr lang="en-US"/>
              </a:p>
            </p:txBody>
          </p:sp>
          <p:sp>
            <p:nvSpPr>
              <p:cNvPr id="140" name="Freeform 73"/>
              <p:cNvSpPr/>
              <p:nvPr/>
            </p:nvSpPr>
            <p:spPr bwMode="auto">
              <a:xfrm>
                <a:off x="7729" y="1294"/>
                <a:ext cx="354" cy="354"/>
              </a:xfrm>
              <a:custGeom>
                <a:avLst/>
                <a:gdLst>
                  <a:gd name="T0" fmla="*/ 82 w 82"/>
                  <a:gd name="T1" fmla="*/ 34 h 82"/>
                  <a:gd name="T2" fmla="*/ 48 w 82"/>
                  <a:gd name="T3" fmla="*/ 0 h 82"/>
                  <a:gd name="T4" fmla="*/ 0 w 82"/>
                  <a:gd name="T5" fmla="*/ 1 h 82"/>
                  <a:gd name="T6" fmla="*/ 81 w 82"/>
                  <a:gd name="T7" fmla="*/ 82 h 82"/>
                  <a:gd name="T8" fmla="*/ 82 w 82"/>
                  <a:gd name="T9" fmla="*/ 34 h 82"/>
                </a:gdLst>
                <a:ahLst/>
                <a:cxnLst>
                  <a:cxn ang="0">
                    <a:pos x="T0" y="T1"/>
                  </a:cxn>
                  <a:cxn ang="0">
                    <a:pos x="T2" y="T3"/>
                  </a:cxn>
                  <a:cxn ang="0">
                    <a:pos x="T4" y="T5"/>
                  </a:cxn>
                  <a:cxn ang="0">
                    <a:pos x="T6" y="T7"/>
                  </a:cxn>
                  <a:cxn ang="0">
                    <a:pos x="T8" y="T9"/>
                  </a:cxn>
                </a:cxnLst>
                <a:rect l="0" t="0" r="r" b="b"/>
                <a:pathLst>
                  <a:path w="82" h="82">
                    <a:moveTo>
                      <a:pt x="82" y="34"/>
                    </a:moveTo>
                    <a:cubicBezTo>
                      <a:pt x="63" y="34"/>
                      <a:pt x="48" y="19"/>
                      <a:pt x="48" y="0"/>
                    </a:cubicBezTo>
                    <a:cubicBezTo>
                      <a:pt x="0" y="1"/>
                      <a:pt x="0" y="1"/>
                      <a:pt x="0" y="1"/>
                    </a:cubicBezTo>
                    <a:cubicBezTo>
                      <a:pt x="1" y="45"/>
                      <a:pt x="37" y="81"/>
                      <a:pt x="81" y="82"/>
                    </a:cubicBezTo>
                    <a:lnTo>
                      <a:pt x="82" y="34"/>
                    </a:lnTo>
                    <a:close/>
                  </a:path>
                </a:pathLst>
              </a:custGeom>
              <a:grpFill/>
              <a:ln>
                <a:noFill/>
              </a:ln>
            </p:spPr>
            <p:txBody>
              <a:bodyPr vert="horz" wrap="square" lIns="91440" tIns="45720" rIns="91440" bIns="45720" numCol="1" anchor="t" anchorCtr="0" compatLnSpc="1"/>
              <a:lstStyle/>
              <a:p>
                <a:endParaRPr lang="en-US"/>
              </a:p>
            </p:txBody>
          </p:sp>
          <p:sp>
            <p:nvSpPr>
              <p:cNvPr id="141" name="Freeform 74"/>
              <p:cNvSpPr/>
              <p:nvPr/>
            </p:nvSpPr>
            <p:spPr bwMode="auto">
              <a:xfrm>
                <a:off x="7742" y="1177"/>
                <a:ext cx="202" cy="83"/>
              </a:xfrm>
              <a:custGeom>
                <a:avLst/>
                <a:gdLst>
                  <a:gd name="T0" fmla="*/ 46 w 47"/>
                  <a:gd name="T1" fmla="*/ 19 h 19"/>
                  <a:gd name="T2" fmla="*/ 47 w 47"/>
                  <a:gd name="T3" fmla="*/ 15 h 19"/>
                  <a:gd name="T4" fmla="*/ 2 w 47"/>
                  <a:gd name="T5" fmla="*/ 0 h 19"/>
                  <a:gd name="T6" fmla="*/ 0 w 47"/>
                  <a:gd name="T7" fmla="*/ 8 h 19"/>
                  <a:gd name="T8" fmla="*/ 46 w 47"/>
                  <a:gd name="T9" fmla="*/ 19 h 19"/>
                </a:gdLst>
                <a:ahLst/>
                <a:cxnLst>
                  <a:cxn ang="0">
                    <a:pos x="T0" y="T1"/>
                  </a:cxn>
                  <a:cxn ang="0">
                    <a:pos x="T2" y="T3"/>
                  </a:cxn>
                  <a:cxn ang="0">
                    <a:pos x="T4" y="T5"/>
                  </a:cxn>
                  <a:cxn ang="0">
                    <a:pos x="T6" y="T7"/>
                  </a:cxn>
                  <a:cxn ang="0">
                    <a:pos x="T8" y="T9"/>
                  </a:cxn>
                </a:cxnLst>
                <a:rect l="0" t="0" r="r" b="b"/>
                <a:pathLst>
                  <a:path w="47" h="19">
                    <a:moveTo>
                      <a:pt x="46" y="19"/>
                    </a:moveTo>
                    <a:cubicBezTo>
                      <a:pt x="46" y="18"/>
                      <a:pt x="47" y="16"/>
                      <a:pt x="47" y="15"/>
                    </a:cubicBezTo>
                    <a:cubicBezTo>
                      <a:pt x="2" y="0"/>
                      <a:pt x="2" y="0"/>
                      <a:pt x="2" y="0"/>
                    </a:cubicBezTo>
                    <a:cubicBezTo>
                      <a:pt x="1" y="2"/>
                      <a:pt x="0" y="5"/>
                      <a:pt x="0" y="8"/>
                    </a:cubicBezTo>
                    <a:lnTo>
                      <a:pt x="46" y="19"/>
                    </a:lnTo>
                    <a:close/>
                  </a:path>
                </a:pathLst>
              </a:custGeom>
              <a:grpFill/>
              <a:ln>
                <a:noFill/>
              </a:ln>
            </p:spPr>
            <p:txBody>
              <a:bodyPr vert="horz" wrap="square" lIns="91440" tIns="45720" rIns="91440" bIns="45720" numCol="1" anchor="t" anchorCtr="0" compatLnSpc="1"/>
              <a:lstStyle/>
              <a:p>
                <a:endParaRPr lang="en-US"/>
              </a:p>
            </p:txBody>
          </p:sp>
          <p:sp>
            <p:nvSpPr>
              <p:cNvPr id="142" name="Freeform 75"/>
              <p:cNvSpPr>
                <a:spLocks noEditPoints="1"/>
              </p:cNvSpPr>
              <p:nvPr/>
            </p:nvSpPr>
            <p:spPr bwMode="auto">
              <a:xfrm>
                <a:off x="7966" y="1172"/>
                <a:ext cx="239" cy="244"/>
              </a:xfrm>
              <a:custGeom>
                <a:avLst/>
                <a:gdLst>
                  <a:gd name="T0" fmla="*/ 28 w 55"/>
                  <a:gd name="T1" fmla="*/ 0 h 56"/>
                  <a:gd name="T2" fmla="*/ 0 w 55"/>
                  <a:gd name="T3" fmla="*/ 28 h 56"/>
                  <a:gd name="T4" fmla="*/ 28 w 55"/>
                  <a:gd name="T5" fmla="*/ 56 h 56"/>
                  <a:gd name="T6" fmla="*/ 55 w 55"/>
                  <a:gd name="T7" fmla="*/ 28 h 56"/>
                  <a:gd name="T8" fmla="*/ 28 w 55"/>
                  <a:gd name="T9" fmla="*/ 0 h 56"/>
                  <a:gd name="T10" fmla="*/ 28 w 55"/>
                  <a:gd name="T11" fmla="*/ 49 h 56"/>
                  <a:gd name="T12" fmla="*/ 6 w 55"/>
                  <a:gd name="T13" fmla="*/ 28 h 56"/>
                  <a:gd name="T14" fmla="*/ 28 w 55"/>
                  <a:gd name="T15" fmla="*/ 6 h 56"/>
                  <a:gd name="T16" fmla="*/ 49 w 55"/>
                  <a:gd name="T17" fmla="*/ 28 h 56"/>
                  <a:gd name="T18" fmla="*/ 28 w 55"/>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6">
                    <a:moveTo>
                      <a:pt x="28" y="0"/>
                    </a:moveTo>
                    <a:cubicBezTo>
                      <a:pt x="12" y="0"/>
                      <a:pt x="0" y="12"/>
                      <a:pt x="0" y="28"/>
                    </a:cubicBezTo>
                    <a:cubicBezTo>
                      <a:pt x="0" y="43"/>
                      <a:pt x="12" y="56"/>
                      <a:pt x="28" y="56"/>
                    </a:cubicBezTo>
                    <a:cubicBezTo>
                      <a:pt x="43" y="56"/>
                      <a:pt x="55" y="43"/>
                      <a:pt x="55" y="28"/>
                    </a:cubicBezTo>
                    <a:cubicBezTo>
                      <a:pt x="55" y="12"/>
                      <a:pt x="43" y="0"/>
                      <a:pt x="28" y="0"/>
                    </a:cubicBezTo>
                    <a:close/>
                    <a:moveTo>
                      <a:pt x="28" y="49"/>
                    </a:moveTo>
                    <a:cubicBezTo>
                      <a:pt x="16" y="49"/>
                      <a:pt x="6" y="40"/>
                      <a:pt x="6" y="28"/>
                    </a:cubicBezTo>
                    <a:cubicBezTo>
                      <a:pt x="6" y="16"/>
                      <a:pt x="16" y="6"/>
                      <a:pt x="28" y="6"/>
                    </a:cubicBezTo>
                    <a:cubicBezTo>
                      <a:pt x="39" y="6"/>
                      <a:pt x="49" y="16"/>
                      <a:pt x="49" y="28"/>
                    </a:cubicBezTo>
                    <a:cubicBezTo>
                      <a:pt x="49" y="40"/>
                      <a:pt x="39" y="49"/>
                      <a:pt x="28" y="49"/>
                    </a:cubicBezTo>
                    <a:close/>
                  </a:path>
                </a:pathLst>
              </a:custGeom>
              <a:grpFill/>
              <a:ln>
                <a:noFill/>
              </a:ln>
            </p:spPr>
            <p:txBody>
              <a:bodyPr vert="horz" wrap="square" lIns="91440" tIns="45720" rIns="91440" bIns="45720" numCol="1" anchor="t" anchorCtr="0" compatLnSpc="1"/>
              <a:lstStyle/>
              <a:p>
                <a:endParaRPr lang="en-US"/>
              </a:p>
            </p:txBody>
          </p:sp>
        </p:grpSp>
        <p:grpSp>
          <p:nvGrpSpPr>
            <p:cNvPr id="8" name="组合 7"/>
            <p:cNvGrpSpPr/>
            <p:nvPr/>
          </p:nvGrpSpPr>
          <p:grpSpPr>
            <a:xfrm>
              <a:off x="6088" y="6014"/>
              <a:ext cx="1015" cy="1023"/>
              <a:chOff x="9113" y="7680"/>
              <a:chExt cx="1200" cy="1200"/>
            </a:xfrm>
          </p:grpSpPr>
          <p:sp>
            <p:nvSpPr>
              <p:cNvPr id="17" name="Oval 14"/>
              <p:cNvSpPr>
                <a:spLocks noChangeArrowheads="1"/>
              </p:cNvSpPr>
              <p:nvPr/>
            </p:nvSpPr>
            <p:spPr bwMode="auto">
              <a:xfrm>
                <a:off x="9113" y="7680"/>
                <a:ext cx="1200" cy="1200"/>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2"/>
              <p:cNvSpPr>
                <a:spLocks noEditPoints="1"/>
              </p:cNvSpPr>
              <p:nvPr/>
            </p:nvSpPr>
            <p:spPr bwMode="auto">
              <a:xfrm>
                <a:off x="9368" y="7900"/>
                <a:ext cx="700" cy="755"/>
              </a:xfrm>
              <a:custGeom>
                <a:avLst/>
                <a:gdLst>
                  <a:gd name="T0" fmla="*/ 7 w 140"/>
                  <a:gd name="T1" fmla="*/ 18 h 151"/>
                  <a:gd name="T2" fmla="*/ 3 w 140"/>
                  <a:gd name="T3" fmla="*/ 14 h 151"/>
                  <a:gd name="T4" fmla="*/ 55 w 140"/>
                  <a:gd name="T5" fmla="*/ 26 h 151"/>
                  <a:gd name="T6" fmla="*/ 50 w 140"/>
                  <a:gd name="T7" fmla="*/ 28 h 151"/>
                  <a:gd name="T8" fmla="*/ 7 w 140"/>
                  <a:gd name="T9" fmla="*/ 18 h 151"/>
                  <a:gd name="T10" fmla="*/ 132 w 140"/>
                  <a:gd name="T11" fmla="*/ 91 h 151"/>
                  <a:gd name="T12" fmla="*/ 113 w 140"/>
                  <a:gd name="T13" fmla="*/ 55 h 151"/>
                  <a:gd name="T14" fmla="*/ 113 w 140"/>
                  <a:gd name="T15" fmla="*/ 55 h 151"/>
                  <a:gd name="T16" fmla="*/ 36 w 140"/>
                  <a:gd name="T17" fmla="*/ 95 h 151"/>
                  <a:gd name="T18" fmla="*/ 55 w 140"/>
                  <a:gd name="T19" fmla="*/ 131 h 151"/>
                  <a:gd name="T20" fmla="*/ 111 w 140"/>
                  <a:gd name="T21" fmla="*/ 140 h 151"/>
                  <a:gd name="T22" fmla="*/ 132 w 140"/>
                  <a:gd name="T23" fmla="*/ 91 h 151"/>
                  <a:gd name="T24" fmla="*/ 52 w 140"/>
                  <a:gd name="T25" fmla="*/ 34 h 151"/>
                  <a:gd name="T26" fmla="*/ 44 w 140"/>
                  <a:gd name="T27" fmla="*/ 38 h 151"/>
                  <a:gd name="T28" fmla="*/ 30 w 140"/>
                  <a:gd name="T29" fmla="*/ 83 h 151"/>
                  <a:gd name="T30" fmla="*/ 34 w 140"/>
                  <a:gd name="T31" fmla="*/ 91 h 151"/>
                  <a:gd name="T32" fmla="*/ 71 w 140"/>
                  <a:gd name="T33" fmla="*/ 72 h 151"/>
                  <a:gd name="T34" fmla="*/ 52 w 140"/>
                  <a:gd name="T35" fmla="*/ 34 h 151"/>
                  <a:gd name="T36" fmla="*/ 56 w 140"/>
                  <a:gd name="T37" fmla="*/ 32 h 151"/>
                  <a:gd name="T38" fmla="*/ 62 w 140"/>
                  <a:gd name="T39" fmla="*/ 29 h 151"/>
                  <a:gd name="T40" fmla="*/ 107 w 140"/>
                  <a:gd name="T41" fmla="*/ 43 h 151"/>
                  <a:gd name="T42" fmla="*/ 111 w 140"/>
                  <a:gd name="T43" fmla="*/ 51 h 151"/>
                  <a:gd name="T44" fmla="*/ 111 w 140"/>
                  <a:gd name="T45" fmla="*/ 51 h 151"/>
                  <a:gd name="T46" fmla="*/ 75 w 140"/>
                  <a:gd name="T47" fmla="*/ 70 h 151"/>
                  <a:gd name="T48" fmla="*/ 56 w 140"/>
                  <a:gd name="T49" fmla="*/ 32 h 151"/>
                  <a:gd name="T50" fmla="*/ 97 w 140"/>
                  <a:gd name="T51" fmla="*/ 43 h 151"/>
                  <a:gd name="T52" fmla="*/ 96 w 140"/>
                  <a:gd name="T53" fmla="*/ 47 h 151"/>
                  <a:gd name="T54" fmla="*/ 100 w 140"/>
                  <a:gd name="T55" fmla="*/ 48 h 151"/>
                  <a:gd name="T56" fmla="*/ 101 w 140"/>
                  <a:gd name="T57" fmla="*/ 43 h 151"/>
                  <a:gd name="T58" fmla="*/ 97 w 140"/>
                  <a:gd name="T59" fmla="*/ 43 h 151"/>
                  <a:gd name="T60" fmla="*/ 67 w 140"/>
                  <a:gd name="T61" fmla="*/ 39 h 151"/>
                  <a:gd name="T62" fmla="*/ 70 w 140"/>
                  <a:gd name="T63" fmla="*/ 40 h 151"/>
                  <a:gd name="T64" fmla="*/ 92 w 140"/>
                  <a:gd name="T65" fmla="*/ 42 h 151"/>
                  <a:gd name="T66" fmla="*/ 96 w 140"/>
                  <a:gd name="T67" fmla="*/ 42 h 151"/>
                  <a:gd name="T68" fmla="*/ 96 w 140"/>
                  <a:gd name="T69" fmla="*/ 38 h 151"/>
                  <a:gd name="T70" fmla="*/ 82 w 140"/>
                  <a:gd name="T71" fmla="*/ 30 h 151"/>
                  <a:gd name="T72" fmla="*/ 67 w 140"/>
                  <a:gd name="T73" fmla="*/ 35 h 151"/>
                  <a:gd name="T74" fmla="*/ 67 w 140"/>
                  <a:gd name="T75"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51">
                    <a:moveTo>
                      <a:pt x="7" y="18"/>
                    </a:moveTo>
                    <a:cubicBezTo>
                      <a:pt x="4" y="20"/>
                      <a:pt x="0" y="17"/>
                      <a:pt x="3" y="14"/>
                    </a:cubicBezTo>
                    <a:cubicBezTo>
                      <a:pt x="18" y="0"/>
                      <a:pt x="49" y="5"/>
                      <a:pt x="55" y="26"/>
                    </a:cubicBezTo>
                    <a:cubicBezTo>
                      <a:pt x="57" y="30"/>
                      <a:pt x="51" y="31"/>
                      <a:pt x="50" y="28"/>
                    </a:cubicBezTo>
                    <a:cubicBezTo>
                      <a:pt x="45" y="11"/>
                      <a:pt x="19" y="7"/>
                      <a:pt x="7" y="18"/>
                    </a:cubicBezTo>
                    <a:close/>
                    <a:moveTo>
                      <a:pt x="132" y="91"/>
                    </a:moveTo>
                    <a:cubicBezTo>
                      <a:pt x="113" y="55"/>
                      <a:pt x="113" y="55"/>
                      <a:pt x="113" y="55"/>
                    </a:cubicBezTo>
                    <a:cubicBezTo>
                      <a:pt x="113" y="55"/>
                      <a:pt x="113" y="55"/>
                      <a:pt x="113" y="55"/>
                    </a:cubicBezTo>
                    <a:cubicBezTo>
                      <a:pt x="36" y="95"/>
                      <a:pt x="36" y="95"/>
                      <a:pt x="36" y="95"/>
                    </a:cubicBezTo>
                    <a:cubicBezTo>
                      <a:pt x="55" y="131"/>
                      <a:pt x="55" y="131"/>
                      <a:pt x="55" y="131"/>
                    </a:cubicBezTo>
                    <a:cubicBezTo>
                      <a:pt x="63" y="147"/>
                      <a:pt x="89" y="151"/>
                      <a:pt x="111" y="140"/>
                    </a:cubicBezTo>
                    <a:cubicBezTo>
                      <a:pt x="132" y="128"/>
                      <a:pt x="140" y="107"/>
                      <a:pt x="132" y="91"/>
                    </a:cubicBezTo>
                    <a:close/>
                    <a:moveTo>
                      <a:pt x="52" y="34"/>
                    </a:moveTo>
                    <a:cubicBezTo>
                      <a:pt x="44" y="38"/>
                      <a:pt x="44" y="38"/>
                      <a:pt x="44" y="38"/>
                    </a:cubicBezTo>
                    <a:cubicBezTo>
                      <a:pt x="28" y="47"/>
                      <a:pt x="21" y="67"/>
                      <a:pt x="30" y="83"/>
                    </a:cubicBezTo>
                    <a:cubicBezTo>
                      <a:pt x="34" y="91"/>
                      <a:pt x="34" y="91"/>
                      <a:pt x="34" y="91"/>
                    </a:cubicBezTo>
                    <a:cubicBezTo>
                      <a:pt x="71" y="72"/>
                      <a:pt x="71" y="72"/>
                      <a:pt x="71" y="72"/>
                    </a:cubicBezTo>
                    <a:lnTo>
                      <a:pt x="52" y="34"/>
                    </a:lnTo>
                    <a:close/>
                    <a:moveTo>
                      <a:pt x="56" y="32"/>
                    </a:moveTo>
                    <a:cubicBezTo>
                      <a:pt x="62" y="29"/>
                      <a:pt x="62" y="29"/>
                      <a:pt x="62" y="29"/>
                    </a:cubicBezTo>
                    <a:cubicBezTo>
                      <a:pt x="78" y="20"/>
                      <a:pt x="99" y="27"/>
                      <a:pt x="107" y="43"/>
                    </a:cubicBezTo>
                    <a:cubicBezTo>
                      <a:pt x="111" y="51"/>
                      <a:pt x="111" y="51"/>
                      <a:pt x="111" y="51"/>
                    </a:cubicBezTo>
                    <a:cubicBezTo>
                      <a:pt x="111" y="51"/>
                      <a:pt x="111" y="51"/>
                      <a:pt x="111" y="51"/>
                    </a:cubicBezTo>
                    <a:cubicBezTo>
                      <a:pt x="75" y="70"/>
                      <a:pt x="75" y="70"/>
                      <a:pt x="75" y="70"/>
                    </a:cubicBezTo>
                    <a:lnTo>
                      <a:pt x="56" y="32"/>
                    </a:lnTo>
                    <a:close/>
                    <a:moveTo>
                      <a:pt x="97" y="43"/>
                    </a:moveTo>
                    <a:cubicBezTo>
                      <a:pt x="95" y="44"/>
                      <a:pt x="95" y="46"/>
                      <a:pt x="96" y="47"/>
                    </a:cubicBezTo>
                    <a:cubicBezTo>
                      <a:pt x="97" y="49"/>
                      <a:pt x="99" y="49"/>
                      <a:pt x="100" y="48"/>
                    </a:cubicBezTo>
                    <a:cubicBezTo>
                      <a:pt x="102" y="47"/>
                      <a:pt x="102" y="45"/>
                      <a:pt x="101" y="43"/>
                    </a:cubicBezTo>
                    <a:cubicBezTo>
                      <a:pt x="100" y="42"/>
                      <a:pt x="98" y="42"/>
                      <a:pt x="97" y="43"/>
                    </a:cubicBezTo>
                    <a:close/>
                    <a:moveTo>
                      <a:pt x="67" y="39"/>
                    </a:moveTo>
                    <a:cubicBezTo>
                      <a:pt x="67" y="39"/>
                      <a:pt x="69" y="41"/>
                      <a:pt x="70" y="40"/>
                    </a:cubicBezTo>
                    <a:cubicBezTo>
                      <a:pt x="70" y="40"/>
                      <a:pt x="82" y="30"/>
                      <a:pt x="92" y="42"/>
                    </a:cubicBezTo>
                    <a:cubicBezTo>
                      <a:pt x="92" y="42"/>
                      <a:pt x="94" y="44"/>
                      <a:pt x="96" y="42"/>
                    </a:cubicBezTo>
                    <a:cubicBezTo>
                      <a:pt x="96" y="41"/>
                      <a:pt x="97" y="41"/>
                      <a:pt x="96" y="38"/>
                    </a:cubicBezTo>
                    <a:cubicBezTo>
                      <a:pt x="96" y="38"/>
                      <a:pt x="92" y="30"/>
                      <a:pt x="82" y="30"/>
                    </a:cubicBezTo>
                    <a:cubicBezTo>
                      <a:pt x="82" y="30"/>
                      <a:pt x="73" y="29"/>
                      <a:pt x="67" y="35"/>
                    </a:cubicBezTo>
                    <a:cubicBezTo>
                      <a:pt x="67" y="35"/>
                      <a:pt x="65" y="37"/>
                      <a:pt x="67"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7472" y="5998"/>
              <a:ext cx="1191" cy="1138"/>
              <a:chOff x="10543" y="7680"/>
              <a:chExt cx="1200" cy="1200"/>
            </a:xfrm>
          </p:grpSpPr>
          <p:sp>
            <p:nvSpPr>
              <p:cNvPr id="10" name="Oval 65"/>
              <p:cNvSpPr>
                <a:spLocks noChangeArrowheads="1"/>
              </p:cNvSpPr>
              <p:nvPr/>
            </p:nvSpPr>
            <p:spPr bwMode="auto">
              <a:xfrm>
                <a:off x="10543" y="7680"/>
                <a:ext cx="1200" cy="1200"/>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34"/>
              <p:cNvSpPr>
                <a:spLocks noEditPoints="1"/>
              </p:cNvSpPr>
              <p:nvPr/>
            </p:nvSpPr>
            <p:spPr bwMode="auto">
              <a:xfrm>
                <a:off x="10793" y="7930"/>
                <a:ext cx="700" cy="700"/>
              </a:xfrm>
              <a:custGeom>
                <a:avLst/>
                <a:gdLst>
                  <a:gd name="T0" fmla="*/ 9 w 140"/>
                  <a:gd name="T1" fmla="*/ 93 h 140"/>
                  <a:gd name="T2" fmla="*/ 140 w 140"/>
                  <a:gd name="T3" fmla="*/ 126 h 140"/>
                  <a:gd name="T4" fmla="*/ 122 w 140"/>
                  <a:gd name="T5" fmla="*/ 4 h 140"/>
                  <a:gd name="T6" fmla="*/ 18 w 140"/>
                  <a:gd name="T7" fmla="*/ 80 h 140"/>
                  <a:gd name="T8" fmla="*/ 15 w 140"/>
                  <a:gd name="T9" fmla="*/ 121 h 140"/>
                  <a:gd name="T10" fmla="*/ 21 w 140"/>
                  <a:gd name="T11" fmla="*/ 125 h 140"/>
                  <a:gd name="T12" fmla="*/ 20 w 140"/>
                  <a:gd name="T13" fmla="*/ 109 h 140"/>
                  <a:gd name="T14" fmla="*/ 28 w 140"/>
                  <a:gd name="T15" fmla="*/ 116 h 140"/>
                  <a:gd name="T16" fmla="*/ 20 w 140"/>
                  <a:gd name="T17" fmla="*/ 109 h 140"/>
                  <a:gd name="T18" fmla="*/ 27 w 140"/>
                  <a:gd name="T19" fmla="*/ 105 h 140"/>
                  <a:gd name="T20" fmla="*/ 22 w 140"/>
                  <a:gd name="T21" fmla="*/ 98 h 140"/>
                  <a:gd name="T22" fmla="*/ 30 w 140"/>
                  <a:gd name="T23" fmla="*/ 126 h 140"/>
                  <a:gd name="T24" fmla="*/ 27 w 140"/>
                  <a:gd name="T25" fmla="*/ 119 h 140"/>
                  <a:gd name="T26" fmla="*/ 112 w 140"/>
                  <a:gd name="T27" fmla="*/ 63 h 140"/>
                  <a:gd name="T28" fmla="*/ 32 w 140"/>
                  <a:gd name="T29" fmla="*/ 102 h 140"/>
                  <a:gd name="T30" fmla="*/ 39 w 140"/>
                  <a:gd name="T31" fmla="*/ 102 h 140"/>
                  <a:gd name="T32" fmla="*/ 34 w 140"/>
                  <a:gd name="T33" fmla="*/ 111 h 140"/>
                  <a:gd name="T34" fmla="*/ 40 w 140"/>
                  <a:gd name="T35" fmla="*/ 112 h 140"/>
                  <a:gd name="T36" fmla="*/ 36 w 140"/>
                  <a:gd name="T37" fmla="*/ 121 h 140"/>
                  <a:gd name="T38" fmla="*/ 42 w 140"/>
                  <a:gd name="T39" fmla="*/ 125 h 140"/>
                  <a:gd name="T40" fmla="*/ 44 w 140"/>
                  <a:gd name="T41" fmla="*/ 98 h 140"/>
                  <a:gd name="T42" fmla="*/ 48 w 140"/>
                  <a:gd name="T43" fmla="*/ 104 h 140"/>
                  <a:gd name="T44" fmla="*/ 46 w 140"/>
                  <a:gd name="T45" fmla="*/ 109 h 140"/>
                  <a:gd name="T46" fmla="*/ 48 w 140"/>
                  <a:gd name="T47" fmla="*/ 116 h 140"/>
                  <a:gd name="T48" fmla="*/ 46 w 140"/>
                  <a:gd name="T49" fmla="*/ 109 h 140"/>
                  <a:gd name="T50" fmla="*/ 58 w 140"/>
                  <a:gd name="T51" fmla="*/ 126 h 140"/>
                  <a:gd name="T52" fmla="*/ 94 w 140"/>
                  <a:gd name="T53" fmla="*/ 121 h 140"/>
                  <a:gd name="T54" fmla="*/ 53 w 140"/>
                  <a:gd name="T55" fmla="*/ 98 h 140"/>
                  <a:gd name="T56" fmla="*/ 56 w 140"/>
                  <a:gd name="T57" fmla="*/ 105 h 140"/>
                  <a:gd name="T58" fmla="*/ 53 w 140"/>
                  <a:gd name="T59" fmla="*/ 98 h 140"/>
                  <a:gd name="T60" fmla="*/ 57 w 140"/>
                  <a:gd name="T61" fmla="*/ 116 h 140"/>
                  <a:gd name="T62" fmla="*/ 55 w 140"/>
                  <a:gd name="T63" fmla="*/ 109 h 140"/>
                  <a:gd name="T64" fmla="*/ 65 w 140"/>
                  <a:gd name="T65" fmla="*/ 105 h 140"/>
                  <a:gd name="T66" fmla="*/ 65 w 140"/>
                  <a:gd name="T67" fmla="*/ 109 h 140"/>
                  <a:gd name="T68" fmla="*/ 68 w 140"/>
                  <a:gd name="T69" fmla="*/ 116 h 140"/>
                  <a:gd name="T70" fmla="*/ 65 w 140"/>
                  <a:gd name="T71" fmla="*/ 109 h 140"/>
                  <a:gd name="T72" fmla="*/ 73 w 140"/>
                  <a:gd name="T73" fmla="*/ 105 h 140"/>
                  <a:gd name="T74" fmla="*/ 73 w 140"/>
                  <a:gd name="T75" fmla="*/ 98 h 140"/>
                  <a:gd name="T76" fmla="*/ 76 w 140"/>
                  <a:gd name="T77" fmla="*/ 116 h 140"/>
                  <a:gd name="T78" fmla="*/ 75 w 140"/>
                  <a:gd name="T79" fmla="*/ 109 h 140"/>
                  <a:gd name="T80" fmla="*/ 83 w 140"/>
                  <a:gd name="T81" fmla="*/ 105 h 140"/>
                  <a:gd name="T82" fmla="*/ 81 w 140"/>
                  <a:gd name="T83" fmla="*/ 98 h 140"/>
                  <a:gd name="T84" fmla="*/ 87 w 140"/>
                  <a:gd name="T85" fmla="*/ 116 h 140"/>
                  <a:gd name="T86" fmla="*/ 86 w 140"/>
                  <a:gd name="T87" fmla="*/ 109 h 140"/>
                  <a:gd name="T88" fmla="*/ 90 w 140"/>
                  <a:gd name="T89" fmla="*/ 105 h 140"/>
                  <a:gd name="T90" fmla="*/ 91 w 140"/>
                  <a:gd name="T91" fmla="*/ 98 h 140"/>
                  <a:gd name="T92" fmla="*/ 95 w 140"/>
                  <a:gd name="T93" fmla="*/ 116 h 140"/>
                  <a:gd name="T94" fmla="*/ 97 w 140"/>
                  <a:gd name="T95" fmla="*/ 109 h 140"/>
                  <a:gd name="T96" fmla="*/ 98 w 140"/>
                  <a:gd name="T97" fmla="*/ 125 h 140"/>
                  <a:gd name="T98" fmla="*/ 104 w 140"/>
                  <a:gd name="T99" fmla="*/ 121 h 140"/>
                  <a:gd name="T100" fmla="*/ 98 w 140"/>
                  <a:gd name="T101" fmla="*/ 102 h 140"/>
                  <a:gd name="T102" fmla="*/ 104 w 140"/>
                  <a:gd name="T103" fmla="*/ 102 h 140"/>
                  <a:gd name="T104" fmla="*/ 102 w 140"/>
                  <a:gd name="T105" fmla="*/ 111 h 140"/>
                  <a:gd name="T106" fmla="*/ 109 w 140"/>
                  <a:gd name="T107" fmla="*/ 112 h 140"/>
                  <a:gd name="T108" fmla="*/ 107 w 140"/>
                  <a:gd name="T109" fmla="*/ 100 h 140"/>
                  <a:gd name="T110" fmla="*/ 120 w 140"/>
                  <a:gd name="T111" fmla="*/ 104 h 140"/>
                  <a:gd name="T112" fmla="*/ 109 w 140"/>
                  <a:gd name="T113" fmla="*/ 119 h 140"/>
                  <a:gd name="T114" fmla="*/ 115 w 140"/>
                  <a:gd name="T115" fmla="*/ 125 h 140"/>
                  <a:gd name="T116" fmla="*/ 113 w 140"/>
                  <a:gd name="T117" fmla="*/ 109 h 140"/>
                  <a:gd name="T118" fmla="*/ 122 w 140"/>
                  <a:gd name="T119" fmla="*/ 116 h 140"/>
                  <a:gd name="T120" fmla="*/ 113 w 140"/>
                  <a:gd name="T121" fmla="*/ 109 h 140"/>
                  <a:gd name="T122" fmla="*/ 122 w 140"/>
                  <a:gd name="T123" fmla="*/ 126 h 140"/>
                  <a:gd name="T124" fmla="*/ 121 w 140"/>
                  <a:gd name="T125" fmla="*/ 11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 h="140">
                    <a:moveTo>
                      <a:pt x="14" y="140"/>
                    </a:moveTo>
                    <a:cubicBezTo>
                      <a:pt x="10" y="140"/>
                      <a:pt x="7" y="139"/>
                      <a:pt x="4" y="136"/>
                    </a:cubicBezTo>
                    <a:cubicBezTo>
                      <a:pt x="1" y="133"/>
                      <a:pt x="0" y="130"/>
                      <a:pt x="0" y="126"/>
                    </a:cubicBezTo>
                    <a:cubicBezTo>
                      <a:pt x="0" y="124"/>
                      <a:pt x="0" y="123"/>
                      <a:pt x="1" y="121"/>
                    </a:cubicBezTo>
                    <a:cubicBezTo>
                      <a:pt x="7" y="96"/>
                      <a:pt x="7" y="96"/>
                      <a:pt x="7" y="96"/>
                    </a:cubicBezTo>
                    <a:cubicBezTo>
                      <a:pt x="8" y="95"/>
                      <a:pt x="8" y="94"/>
                      <a:pt x="9" y="93"/>
                    </a:cubicBezTo>
                    <a:cubicBezTo>
                      <a:pt x="10" y="92"/>
                      <a:pt x="12" y="91"/>
                      <a:pt x="14" y="91"/>
                    </a:cubicBezTo>
                    <a:cubicBezTo>
                      <a:pt x="126" y="91"/>
                      <a:pt x="126" y="91"/>
                      <a:pt x="126" y="91"/>
                    </a:cubicBezTo>
                    <a:cubicBezTo>
                      <a:pt x="128" y="91"/>
                      <a:pt x="129" y="92"/>
                      <a:pt x="131" y="93"/>
                    </a:cubicBezTo>
                    <a:cubicBezTo>
                      <a:pt x="131" y="94"/>
                      <a:pt x="132" y="95"/>
                      <a:pt x="132" y="96"/>
                    </a:cubicBezTo>
                    <a:cubicBezTo>
                      <a:pt x="139" y="121"/>
                      <a:pt x="139" y="121"/>
                      <a:pt x="139" y="121"/>
                    </a:cubicBezTo>
                    <a:cubicBezTo>
                      <a:pt x="140" y="123"/>
                      <a:pt x="140" y="124"/>
                      <a:pt x="140" y="126"/>
                    </a:cubicBezTo>
                    <a:cubicBezTo>
                      <a:pt x="140" y="130"/>
                      <a:pt x="139" y="133"/>
                      <a:pt x="136" y="136"/>
                    </a:cubicBezTo>
                    <a:cubicBezTo>
                      <a:pt x="133" y="139"/>
                      <a:pt x="130" y="140"/>
                      <a:pt x="126" y="140"/>
                    </a:cubicBezTo>
                    <a:lnTo>
                      <a:pt x="14" y="140"/>
                    </a:lnTo>
                    <a:close/>
                    <a:moveTo>
                      <a:pt x="28" y="0"/>
                    </a:moveTo>
                    <a:cubicBezTo>
                      <a:pt x="112" y="0"/>
                      <a:pt x="112" y="0"/>
                      <a:pt x="112" y="0"/>
                    </a:cubicBezTo>
                    <a:cubicBezTo>
                      <a:pt x="116" y="0"/>
                      <a:pt x="119" y="2"/>
                      <a:pt x="122" y="4"/>
                    </a:cubicBezTo>
                    <a:cubicBezTo>
                      <a:pt x="124" y="7"/>
                      <a:pt x="126" y="11"/>
                      <a:pt x="126" y="14"/>
                    </a:cubicBezTo>
                    <a:cubicBezTo>
                      <a:pt x="126" y="70"/>
                      <a:pt x="126" y="70"/>
                      <a:pt x="126" y="70"/>
                    </a:cubicBezTo>
                    <a:cubicBezTo>
                      <a:pt x="126" y="74"/>
                      <a:pt x="124" y="78"/>
                      <a:pt x="122" y="80"/>
                    </a:cubicBezTo>
                    <a:cubicBezTo>
                      <a:pt x="119" y="83"/>
                      <a:pt x="116" y="84"/>
                      <a:pt x="112" y="84"/>
                    </a:cubicBezTo>
                    <a:cubicBezTo>
                      <a:pt x="28" y="84"/>
                      <a:pt x="28" y="84"/>
                      <a:pt x="28" y="84"/>
                    </a:cubicBezTo>
                    <a:cubicBezTo>
                      <a:pt x="24" y="84"/>
                      <a:pt x="21" y="83"/>
                      <a:pt x="18" y="80"/>
                    </a:cubicBezTo>
                    <a:cubicBezTo>
                      <a:pt x="15" y="78"/>
                      <a:pt x="14" y="74"/>
                      <a:pt x="14" y="70"/>
                    </a:cubicBezTo>
                    <a:cubicBezTo>
                      <a:pt x="14" y="14"/>
                      <a:pt x="14" y="14"/>
                      <a:pt x="14" y="14"/>
                    </a:cubicBezTo>
                    <a:cubicBezTo>
                      <a:pt x="14" y="11"/>
                      <a:pt x="15" y="7"/>
                      <a:pt x="18" y="4"/>
                    </a:cubicBezTo>
                    <a:cubicBezTo>
                      <a:pt x="21" y="2"/>
                      <a:pt x="24" y="0"/>
                      <a:pt x="28" y="0"/>
                    </a:cubicBezTo>
                    <a:close/>
                    <a:moveTo>
                      <a:pt x="17" y="119"/>
                    </a:moveTo>
                    <a:cubicBezTo>
                      <a:pt x="16" y="119"/>
                      <a:pt x="15" y="120"/>
                      <a:pt x="15" y="121"/>
                    </a:cubicBezTo>
                    <a:cubicBezTo>
                      <a:pt x="15" y="122"/>
                      <a:pt x="15" y="122"/>
                      <a:pt x="15" y="123"/>
                    </a:cubicBezTo>
                    <a:cubicBezTo>
                      <a:pt x="15" y="123"/>
                      <a:pt x="14" y="124"/>
                      <a:pt x="14" y="125"/>
                    </a:cubicBezTo>
                    <a:cubicBezTo>
                      <a:pt x="14" y="126"/>
                      <a:pt x="14" y="126"/>
                      <a:pt x="16" y="126"/>
                    </a:cubicBezTo>
                    <a:cubicBezTo>
                      <a:pt x="16" y="126"/>
                      <a:pt x="17" y="126"/>
                      <a:pt x="17" y="126"/>
                    </a:cubicBezTo>
                    <a:cubicBezTo>
                      <a:pt x="18" y="126"/>
                      <a:pt x="19" y="126"/>
                      <a:pt x="19" y="126"/>
                    </a:cubicBezTo>
                    <a:cubicBezTo>
                      <a:pt x="20" y="126"/>
                      <a:pt x="21" y="126"/>
                      <a:pt x="21" y="125"/>
                    </a:cubicBezTo>
                    <a:cubicBezTo>
                      <a:pt x="21" y="124"/>
                      <a:pt x="22" y="123"/>
                      <a:pt x="22" y="123"/>
                    </a:cubicBezTo>
                    <a:cubicBezTo>
                      <a:pt x="22" y="122"/>
                      <a:pt x="22" y="122"/>
                      <a:pt x="22" y="121"/>
                    </a:cubicBezTo>
                    <a:cubicBezTo>
                      <a:pt x="22" y="120"/>
                      <a:pt x="22" y="119"/>
                      <a:pt x="21" y="119"/>
                    </a:cubicBezTo>
                    <a:cubicBezTo>
                      <a:pt x="20" y="119"/>
                      <a:pt x="20" y="119"/>
                      <a:pt x="19" y="119"/>
                    </a:cubicBezTo>
                    <a:cubicBezTo>
                      <a:pt x="18" y="119"/>
                      <a:pt x="18" y="119"/>
                      <a:pt x="17" y="119"/>
                    </a:cubicBezTo>
                    <a:close/>
                    <a:moveTo>
                      <a:pt x="20" y="109"/>
                    </a:moveTo>
                    <a:cubicBezTo>
                      <a:pt x="19" y="109"/>
                      <a:pt x="18" y="109"/>
                      <a:pt x="18" y="111"/>
                    </a:cubicBezTo>
                    <a:cubicBezTo>
                      <a:pt x="18" y="111"/>
                      <a:pt x="18" y="112"/>
                      <a:pt x="17" y="112"/>
                    </a:cubicBezTo>
                    <a:cubicBezTo>
                      <a:pt x="17" y="113"/>
                      <a:pt x="17" y="113"/>
                      <a:pt x="17" y="114"/>
                    </a:cubicBezTo>
                    <a:cubicBezTo>
                      <a:pt x="17" y="115"/>
                      <a:pt x="17" y="116"/>
                      <a:pt x="18" y="116"/>
                    </a:cubicBezTo>
                    <a:cubicBezTo>
                      <a:pt x="20" y="116"/>
                      <a:pt x="21" y="116"/>
                      <a:pt x="23" y="116"/>
                    </a:cubicBezTo>
                    <a:cubicBezTo>
                      <a:pt x="25" y="116"/>
                      <a:pt x="27" y="116"/>
                      <a:pt x="28" y="116"/>
                    </a:cubicBezTo>
                    <a:cubicBezTo>
                      <a:pt x="29" y="116"/>
                      <a:pt x="30" y="115"/>
                      <a:pt x="30" y="114"/>
                    </a:cubicBezTo>
                    <a:cubicBezTo>
                      <a:pt x="30" y="113"/>
                      <a:pt x="30" y="113"/>
                      <a:pt x="30" y="112"/>
                    </a:cubicBezTo>
                    <a:cubicBezTo>
                      <a:pt x="31" y="112"/>
                      <a:pt x="31" y="111"/>
                      <a:pt x="31" y="111"/>
                    </a:cubicBezTo>
                    <a:cubicBezTo>
                      <a:pt x="31" y="109"/>
                      <a:pt x="31" y="109"/>
                      <a:pt x="30" y="109"/>
                    </a:cubicBezTo>
                    <a:cubicBezTo>
                      <a:pt x="28" y="109"/>
                      <a:pt x="26" y="109"/>
                      <a:pt x="25" y="109"/>
                    </a:cubicBezTo>
                    <a:cubicBezTo>
                      <a:pt x="23" y="109"/>
                      <a:pt x="21" y="109"/>
                      <a:pt x="20" y="109"/>
                    </a:cubicBezTo>
                    <a:close/>
                    <a:moveTo>
                      <a:pt x="22" y="98"/>
                    </a:moveTo>
                    <a:cubicBezTo>
                      <a:pt x="21" y="98"/>
                      <a:pt x="21" y="99"/>
                      <a:pt x="20" y="100"/>
                    </a:cubicBezTo>
                    <a:cubicBezTo>
                      <a:pt x="20" y="101"/>
                      <a:pt x="20" y="103"/>
                      <a:pt x="20" y="104"/>
                    </a:cubicBezTo>
                    <a:cubicBezTo>
                      <a:pt x="19" y="105"/>
                      <a:pt x="20" y="105"/>
                      <a:pt x="21" y="105"/>
                    </a:cubicBezTo>
                    <a:cubicBezTo>
                      <a:pt x="22" y="105"/>
                      <a:pt x="23" y="105"/>
                      <a:pt x="24" y="105"/>
                    </a:cubicBezTo>
                    <a:cubicBezTo>
                      <a:pt x="25" y="105"/>
                      <a:pt x="26" y="105"/>
                      <a:pt x="27" y="105"/>
                    </a:cubicBezTo>
                    <a:cubicBezTo>
                      <a:pt x="28" y="105"/>
                      <a:pt x="29" y="105"/>
                      <a:pt x="29" y="104"/>
                    </a:cubicBezTo>
                    <a:cubicBezTo>
                      <a:pt x="29" y="103"/>
                      <a:pt x="29" y="102"/>
                      <a:pt x="29" y="102"/>
                    </a:cubicBezTo>
                    <a:cubicBezTo>
                      <a:pt x="29" y="101"/>
                      <a:pt x="30" y="101"/>
                      <a:pt x="30" y="100"/>
                    </a:cubicBezTo>
                    <a:cubicBezTo>
                      <a:pt x="30" y="99"/>
                      <a:pt x="30" y="98"/>
                      <a:pt x="29" y="98"/>
                    </a:cubicBezTo>
                    <a:cubicBezTo>
                      <a:pt x="27" y="98"/>
                      <a:pt x="26" y="98"/>
                      <a:pt x="25" y="98"/>
                    </a:cubicBezTo>
                    <a:cubicBezTo>
                      <a:pt x="24" y="98"/>
                      <a:pt x="23" y="98"/>
                      <a:pt x="22" y="98"/>
                    </a:cubicBezTo>
                    <a:close/>
                    <a:moveTo>
                      <a:pt x="27" y="119"/>
                    </a:moveTo>
                    <a:cubicBezTo>
                      <a:pt x="26" y="119"/>
                      <a:pt x="26" y="120"/>
                      <a:pt x="25" y="121"/>
                    </a:cubicBezTo>
                    <a:cubicBezTo>
                      <a:pt x="25" y="122"/>
                      <a:pt x="25" y="124"/>
                      <a:pt x="25" y="125"/>
                    </a:cubicBezTo>
                    <a:cubicBezTo>
                      <a:pt x="24" y="126"/>
                      <a:pt x="25" y="126"/>
                      <a:pt x="26" y="126"/>
                    </a:cubicBezTo>
                    <a:cubicBezTo>
                      <a:pt x="27" y="126"/>
                      <a:pt x="27" y="126"/>
                      <a:pt x="28" y="126"/>
                    </a:cubicBezTo>
                    <a:cubicBezTo>
                      <a:pt x="28" y="126"/>
                      <a:pt x="29" y="126"/>
                      <a:pt x="30" y="126"/>
                    </a:cubicBezTo>
                    <a:cubicBezTo>
                      <a:pt x="31" y="126"/>
                      <a:pt x="31" y="126"/>
                      <a:pt x="32" y="125"/>
                    </a:cubicBezTo>
                    <a:cubicBezTo>
                      <a:pt x="32" y="124"/>
                      <a:pt x="32" y="123"/>
                      <a:pt x="32" y="123"/>
                    </a:cubicBezTo>
                    <a:cubicBezTo>
                      <a:pt x="32" y="122"/>
                      <a:pt x="32" y="122"/>
                      <a:pt x="32" y="121"/>
                    </a:cubicBezTo>
                    <a:cubicBezTo>
                      <a:pt x="32" y="120"/>
                      <a:pt x="32" y="119"/>
                      <a:pt x="31" y="119"/>
                    </a:cubicBezTo>
                    <a:cubicBezTo>
                      <a:pt x="30" y="119"/>
                      <a:pt x="30" y="119"/>
                      <a:pt x="29" y="119"/>
                    </a:cubicBezTo>
                    <a:cubicBezTo>
                      <a:pt x="29" y="119"/>
                      <a:pt x="28" y="119"/>
                      <a:pt x="27" y="119"/>
                    </a:cubicBezTo>
                    <a:close/>
                    <a:moveTo>
                      <a:pt x="35" y="14"/>
                    </a:moveTo>
                    <a:cubicBezTo>
                      <a:pt x="30" y="14"/>
                      <a:pt x="28" y="17"/>
                      <a:pt x="28" y="21"/>
                    </a:cubicBezTo>
                    <a:cubicBezTo>
                      <a:pt x="28" y="63"/>
                      <a:pt x="28" y="63"/>
                      <a:pt x="28" y="63"/>
                    </a:cubicBezTo>
                    <a:cubicBezTo>
                      <a:pt x="28" y="68"/>
                      <a:pt x="30" y="70"/>
                      <a:pt x="35" y="70"/>
                    </a:cubicBezTo>
                    <a:cubicBezTo>
                      <a:pt x="105" y="70"/>
                      <a:pt x="105" y="70"/>
                      <a:pt x="105" y="70"/>
                    </a:cubicBezTo>
                    <a:cubicBezTo>
                      <a:pt x="110" y="70"/>
                      <a:pt x="112" y="68"/>
                      <a:pt x="112" y="63"/>
                    </a:cubicBezTo>
                    <a:cubicBezTo>
                      <a:pt x="112" y="21"/>
                      <a:pt x="112" y="21"/>
                      <a:pt x="112" y="21"/>
                    </a:cubicBezTo>
                    <a:cubicBezTo>
                      <a:pt x="112" y="17"/>
                      <a:pt x="110" y="14"/>
                      <a:pt x="105" y="14"/>
                    </a:cubicBezTo>
                    <a:lnTo>
                      <a:pt x="35" y="14"/>
                    </a:lnTo>
                    <a:close/>
                    <a:moveTo>
                      <a:pt x="35" y="98"/>
                    </a:moveTo>
                    <a:cubicBezTo>
                      <a:pt x="34" y="98"/>
                      <a:pt x="33" y="99"/>
                      <a:pt x="33" y="100"/>
                    </a:cubicBezTo>
                    <a:cubicBezTo>
                      <a:pt x="33" y="101"/>
                      <a:pt x="33" y="101"/>
                      <a:pt x="32" y="102"/>
                    </a:cubicBezTo>
                    <a:cubicBezTo>
                      <a:pt x="32" y="102"/>
                      <a:pt x="32" y="103"/>
                      <a:pt x="32" y="104"/>
                    </a:cubicBezTo>
                    <a:cubicBezTo>
                      <a:pt x="32" y="105"/>
                      <a:pt x="32" y="105"/>
                      <a:pt x="33" y="105"/>
                    </a:cubicBezTo>
                    <a:cubicBezTo>
                      <a:pt x="34" y="105"/>
                      <a:pt x="34" y="105"/>
                      <a:pt x="35" y="105"/>
                    </a:cubicBezTo>
                    <a:cubicBezTo>
                      <a:pt x="35" y="105"/>
                      <a:pt x="36" y="105"/>
                      <a:pt x="37" y="105"/>
                    </a:cubicBezTo>
                    <a:cubicBezTo>
                      <a:pt x="38" y="105"/>
                      <a:pt x="38" y="105"/>
                      <a:pt x="38" y="104"/>
                    </a:cubicBezTo>
                    <a:cubicBezTo>
                      <a:pt x="39" y="103"/>
                      <a:pt x="39" y="102"/>
                      <a:pt x="39" y="102"/>
                    </a:cubicBezTo>
                    <a:cubicBezTo>
                      <a:pt x="39" y="101"/>
                      <a:pt x="39" y="101"/>
                      <a:pt x="39" y="100"/>
                    </a:cubicBezTo>
                    <a:cubicBezTo>
                      <a:pt x="39" y="99"/>
                      <a:pt x="39" y="98"/>
                      <a:pt x="38" y="98"/>
                    </a:cubicBezTo>
                    <a:cubicBezTo>
                      <a:pt x="37" y="98"/>
                      <a:pt x="37" y="98"/>
                      <a:pt x="36" y="98"/>
                    </a:cubicBezTo>
                    <a:cubicBezTo>
                      <a:pt x="36" y="98"/>
                      <a:pt x="35" y="98"/>
                      <a:pt x="35" y="98"/>
                    </a:cubicBezTo>
                    <a:close/>
                    <a:moveTo>
                      <a:pt x="36" y="109"/>
                    </a:moveTo>
                    <a:cubicBezTo>
                      <a:pt x="35" y="109"/>
                      <a:pt x="34" y="109"/>
                      <a:pt x="34" y="111"/>
                    </a:cubicBezTo>
                    <a:cubicBezTo>
                      <a:pt x="34" y="112"/>
                      <a:pt x="34" y="113"/>
                      <a:pt x="33" y="114"/>
                    </a:cubicBezTo>
                    <a:cubicBezTo>
                      <a:pt x="33" y="115"/>
                      <a:pt x="34" y="116"/>
                      <a:pt x="35" y="116"/>
                    </a:cubicBezTo>
                    <a:cubicBezTo>
                      <a:pt x="35" y="116"/>
                      <a:pt x="36" y="116"/>
                      <a:pt x="36" y="116"/>
                    </a:cubicBezTo>
                    <a:cubicBezTo>
                      <a:pt x="37" y="116"/>
                      <a:pt x="38" y="116"/>
                      <a:pt x="38" y="116"/>
                    </a:cubicBezTo>
                    <a:cubicBezTo>
                      <a:pt x="39" y="116"/>
                      <a:pt x="40" y="115"/>
                      <a:pt x="40" y="114"/>
                    </a:cubicBezTo>
                    <a:cubicBezTo>
                      <a:pt x="40" y="113"/>
                      <a:pt x="40" y="113"/>
                      <a:pt x="40" y="112"/>
                    </a:cubicBezTo>
                    <a:cubicBezTo>
                      <a:pt x="40" y="112"/>
                      <a:pt x="40" y="111"/>
                      <a:pt x="41" y="111"/>
                    </a:cubicBezTo>
                    <a:cubicBezTo>
                      <a:pt x="41" y="109"/>
                      <a:pt x="40" y="109"/>
                      <a:pt x="39" y="109"/>
                    </a:cubicBezTo>
                    <a:cubicBezTo>
                      <a:pt x="39" y="109"/>
                      <a:pt x="38" y="109"/>
                      <a:pt x="38" y="109"/>
                    </a:cubicBezTo>
                    <a:cubicBezTo>
                      <a:pt x="37" y="109"/>
                      <a:pt x="36" y="109"/>
                      <a:pt x="36" y="109"/>
                    </a:cubicBezTo>
                    <a:close/>
                    <a:moveTo>
                      <a:pt x="38" y="119"/>
                    </a:moveTo>
                    <a:cubicBezTo>
                      <a:pt x="36" y="119"/>
                      <a:pt x="36" y="120"/>
                      <a:pt x="36" y="121"/>
                    </a:cubicBezTo>
                    <a:cubicBezTo>
                      <a:pt x="36" y="122"/>
                      <a:pt x="35" y="122"/>
                      <a:pt x="35" y="123"/>
                    </a:cubicBezTo>
                    <a:cubicBezTo>
                      <a:pt x="35" y="123"/>
                      <a:pt x="35" y="124"/>
                      <a:pt x="35" y="125"/>
                    </a:cubicBezTo>
                    <a:cubicBezTo>
                      <a:pt x="35" y="126"/>
                      <a:pt x="35" y="126"/>
                      <a:pt x="37" y="126"/>
                    </a:cubicBezTo>
                    <a:cubicBezTo>
                      <a:pt x="37" y="126"/>
                      <a:pt x="38" y="126"/>
                      <a:pt x="38" y="126"/>
                    </a:cubicBezTo>
                    <a:cubicBezTo>
                      <a:pt x="39" y="126"/>
                      <a:pt x="40" y="126"/>
                      <a:pt x="40" y="126"/>
                    </a:cubicBezTo>
                    <a:cubicBezTo>
                      <a:pt x="41" y="126"/>
                      <a:pt x="42" y="126"/>
                      <a:pt x="42" y="125"/>
                    </a:cubicBezTo>
                    <a:cubicBezTo>
                      <a:pt x="42" y="124"/>
                      <a:pt x="42" y="123"/>
                      <a:pt x="42" y="123"/>
                    </a:cubicBezTo>
                    <a:cubicBezTo>
                      <a:pt x="42" y="122"/>
                      <a:pt x="42" y="122"/>
                      <a:pt x="43" y="121"/>
                    </a:cubicBezTo>
                    <a:cubicBezTo>
                      <a:pt x="43" y="120"/>
                      <a:pt x="42" y="119"/>
                      <a:pt x="41" y="119"/>
                    </a:cubicBezTo>
                    <a:cubicBezTo>
                      <a:pt x="40" y="119"/>
                      <a:pt x="40" y="119"/>
                      <a:pt x="39" y="119"/>
                    </a:cubicBezTo>
                    <a:cubicBezTo>
                      <a:pt x="39" y="119"/>
                      <a:pt x="38" y="119"/>
                      <a:pt x="38" y="119"/>
                    </a:cubicBezTo>
                    <a:close/>
                    <a:moveTo>
                      <a:pt x="44" y="98"/>
                    </a:moveTo>
                    <a:cubicBezTo>
                      <a:pt x="43" y="98"/>
                      <a:pt x="42" y="99"/>
                      <a:pt x="42" y="100"/>
                    </a:cubicBezTo>
                    <a:cubicBezTo>
                      <a:pt x="42" y="102"/>
                      <a:pt x="42" y="103"/>
                      <a:pt x="42" y="104"/>
                    </a:cubicBezTo>
                    <a:cubicBezTo>
                      <a:pt x="41" y="105"/>
                      <a:pt x="42" y="105"/>
                      <a:pt x="43" y="105"/>
                    </a:cubicBezTo>
                    <a:cubicBezTo>
                      <a:pt x="43" y="105"/>
                      <a:pt x="44" y="105"/>
                      <a:pt x="44" y="105"/>
                    </a:cubicBezTo>
                    <a:cubicBezTo>
                      <a:pt x="45" y="105"/>
                      <a:pt x="46" y="105"/>
                      <a:pt x="46" y="105"/>
                    </a:cubicBezTo>
                    <a:cubicBezTo>
                      <a:pt x="47" y="105"/>
                      <a:pt x="48" y="105"/>
                      <a:pt x="48" y="104"/>
                    </a:cubicBezTo>
                    <a:cubicBezTo>
                      <a:pt x="48" y="103"/>
                      <a:pt x="48" y="102"/>
                      <a:pt x="48" y="102"/>
                    </a:cubicBezTo>
                    <a:cubicBezTo>
                      <a:pt x="48" y="101"/>
                      <a:pt x="48" y="101"/>
                      <a:pt x="48" y="100"/>
                    </a:cubicBezTo>
                    <a:cubicBezTo>
                      <a:pt x="48" y="99"/>
                      <a:pt x="48" y="98"/>
                      <a:pt x="47" y="98"/>
                    </a:cubicBezTo>
                    <a:cubicBezTo>
                      <a:pt x="46" y="98"/>
                      <a:pt x="46" y="98"/>
                      <a:pt x="45" y="98"/>
                    </a:cubicBezTo>
                    <a:cubicBezTo>
                      <a:pt x="45" y="98"/>
                      <a:pt x="44" y="98"/>
                      <a:pt x="44" y="98"/>
                    </a:cubicBezTo>
                    <a:close/>
                    <a:moveTo>
                      <a:pt x="46" y="109"/>
                    </a:moveTo>
                    <a:cubicBezTo>
                      <a:pt x="45" y="109"/>
                      <a:pt x="44" y="109"/>
                      <a:pt x="44" y="111"/>
                    </a:cubicBezTo>
                    <a:cubicBezTo>
                      <a:pt x="44" y="111"/>
                      <a:pt x="44" y="112"/>
                      <a:pt x="44" y="112"/>
                    </a:cubicBezTo>
                    <a:cubicBezTo>
                      <a:pt x="44" y="113"/>
                      <a:pt x="43" y="113"/>
                      <a:pt x="43" y="114"/>
                    </a:cubicBezTo>
                    <a:cubicBezTo>
                      <a:pt x="43" y="115"/>
                      <a:pt x="44" y="116"/>
                      <a:pt x="45" y="116"/>
                    </a:cubicBezTo>
                    <a:cubicBezTo>
                      <a:pt x="45" y="116"/>
                      <a:pt x="46" y="116"/>
                      <a:pt x="46" y="116"/>
                    </a:cubicBezTo>
                    <a:cubicBezTo>
                      <a:pt x="47" y="116"/>
                      <a:pt x="48" y="116"/>
                      <a:pt x="48" y="116"/>
                    </a:cubicBezTo>
                    <a:cubicBezTo>
                      <a:pt x="49" y="116"/>
                      <a:pt x="50" y="115"/>
                      <a:pt x="50" y="114"/>
                    </a:cubicBezTo>
                    <a:cubicBezTo>
                      <a:pt x="50" y="113"/>
                      <a:pt x="50" y="113"/>
                      <a:pt x="50" y="112"/>
                    </a:cubicBezTo>
                    <a:cubicBezTo>
                      <a:pt x="50" y="112"/>
                      <a:pt x="50" y="111"/>
                      <a:pt x="50" y="111"/>
                    </a:cubicBezTo>
                    <a:cubicBezTo>
                      <a:pt x="50" y="109"/>
                      <a:pt x="50" y="109"/>
                      <a:pt x="49" y="109"/>
                    </a:cubicBezTo>
                    <a:cubicBezTo>
                      <a:pt x="48" y="109"/>
                      <a:pt x="48" y="109"/>
                      <a:pt x="47" y="109"/>
                    </a:cubicBezTo>
                    <a:cubicBezTo>
                      <a:pt x="47" y="109"/>
                      <a:pt x="46" y="109"/>
                      <a:pt x="46" y="109"/>
                    </a:cubicBezTo>
                    <a:close/>
                    <a:moveTo>
                      <a:pt x="48" y="119"/>
                    </a:moveTo>
                    <a:cubicBezTo>
                      <a:pt x="47" y="119"/>
                      <a:pt x="46" y="120"/>
                      <a:pt x="46" y="121"/>
                    </a:cubicBezTo>
                    <a:cubicBezTo>
                      <a:pt x="46" y="122"/>
                      <a:pt x="46" y="122"/>
                      <a:pt x="46" y="123"/>
                    </a:cubicBezTo>
                    <a:cubicBezTo>
                      <a:pt x="46" y="123"/>
                      <a:pt x="46" y="124"/>
                      <a:pt x="46" y="125"/>
                    </a:cubicBezTo>
                    <a:cubicBezTo>
                      <a:pt x="45" y="126"/>
                      <a:pt x="46" y="126"/>
                      <a:pt x="47" y="126"/>
                    </a:cubicBezTo>
                    <a:cubicBezTo>
                      <a:pt x="51" y="126"/>
                      <a:pt x="55" y="126"/>
                      <a:pt x="58" y="126"/>
                    </a:cubicBezTo>
                    <a:cubicBezTo>
                      <a:pt x="62" y="126"/>
                      <a:pt x="66" y="126"/>
                      <a:pt x="70" y="126"/>
                    </a:cubicBezTo>
                    <a:cubicBezTo>
                      <a:pt x="74" y="126"/>
                      <a:pt x="77" y="126"/>
                      <a:pt x="81" y="126"/>
                    </a:cubicBezTo>
                    <a:cubicBezTo>
                      <a:pt x="85" y="126"/>
                      <a:pt x="89" y="126"/>
                      <a:pt x="93" y="126"/>
                    </a:cubicBezTo>
                    <a:cubicBezTo>
                      <a:pt x="94" y="126"/>
                      <a:pt x="94" y="126"/>
                      <a:pt x="94" y="125"/>
                    </a:cubicBezTo>
                    <a:cubicBezTo>
                      <a:pt x="94" y="124"/>
                      <a:pt x="94" y="123"/>
                      <a:pt x="94" y="123"/>
                    </a:cubicBezTo>
                    <a:cubicBezTo>
                      <a:pt x="94" y="122"/>
                      <a:pt x="94" y="122"/>
                      <a:pt x="94" y="121"/>
                    </a:cubicBezTo>
                    <a:cubicBezTo>
                      <a:pt x="94" y="120"/>
                      <a:pt x="93" y="119"/>
                      <a:pt x="92" y="119"/>
                    </a:cubicBezTo>
                    <a:cubicBezTo>
                      <a:pt x="88" y="119"/>
                      <a:pt x="85" y="119"/>
                      <a:pt x="81" y="119"/>
                    </a:cubicBezTo>
                    <a:cubicBezTo>
                      <a:pt x="77" y="119"/>
                      <a:pt x="73" y="119"/>
                      <a:pt x="70" y="119"/>
                    </a:cubicBezTo>
                    <a:cubicBezTo>
                      <a:pt x="66" y="119"/>
                      <a:pt x="62" y="119"/>
                      <a:pt x="59" y="119"/>
                    </a:cubicBezTo>
                    <a:cubicBezTo>
                      <a:pt x="55" y="119"/>
                      <a:pt x="51" y="119"/>
                      <a:pt x="48" y="119"/>
                    </a:cubicBezTo>
                    <a:close/>
                    <a:moveTo>
                      <a:pt x="53" y="98"/>
                    </a:moveTo>
                    <a:cubicBezTo>
                      <a:pt x="52" y="98"/>
                      <a:pt x="51" y="99"/>
                      <a:pt x="51" y="100"/>
                    </a:cubicBezTo>
                    <a:cubicBezTo>
                      <a:pt x="51" y="101"/>
                      <a:pt x="51" y="101"/>
                      <a:pt x="51" y="102"/>
                    </a:cubicBezTo>
                    <a:cubicBezTo>
                      <a:pt x="51" y="102"/>
                      <a:pt x="51" y="103"/>
                      <a:pt x="51" y="104"/>
                    </a:cubicBezTo>
                    <a:cubicBezTo>
                      <a:pt x="51" y="105"/>
                      <a:pt x="51" y="105"/>
                      <a:pt x="52" y="105"/>
                    </a:cubicBezTo>
                    <a:cubicBezTo>
                      <a:pt x="53" y="105"/>
                      <a:pt x="53" y="105"/>
                      <a:pt x="54" y="105"/>
                    </a:cubicBezTo>
                    <a:cubicBezTo>
                      <a:pt x="55" y="105"/>
                      <a:pt x="55" y="105"/>
                      <a:pt x="56" y="105"/>
                    </a:cubicBezTo>
                    <a:cubicBezTo>
                      <a:pt x="57" y="105"/>
                      <a:pt x="57" y="105"/>
                      <a:pt x="57" y="104"/>
                    </a:cubicBezTo>
                    <a:cubicBezTo>
                      <a:pt x="57" y="103"/>
                      <a:pt x="57" y="102"/>
                      <a:pt x="57" y="102"/>
                    </a:cubicBezTo>
                    <a:cubicBezTo>
                      <a:pt x="57" y="101"/>
                      <a:pt x="57" y="101"/>
                      <a:pt x="57" y="100"/>
                    </a:cubicBezTo>
                    <a:cubicBezTo>
                      <a:pt x="58" y="99"/>
                      <a:pt x="57" y="98"/>
                      <a:pt x="56" y="98"/>
                    </a:cubicBezTo>
                    <a:cubicBezTo>
                      <a:pt x="56" y="98"/>
                      <a:pt x="55" y="98"/>
                      <a:pt x="55" y="98"/>
                    </a:cubicBezTo>
                    <a:cubicBezTo>
                      <a:pt x="54" y="98"/>
                      <a:pt x="53" y="98"/>
                      <a:pt x="53" y="98"/>
                    </a:cubicBezTo>
                    <a:close/>
                    <a:moveTo>
                      <a:pt x="55" y="109"/>
                    </a:moveTo>
                    <a:cubicBezTo>
                      <a:pt x="54" y="109"/>
                      <a:pt x="54" y="109"/>
                      <a:pt x="54" y="111"/>
                    </a:cubicBezTo>
                    <a:cubicBezTo>
                      <a:pt x="54" y="111"/>
                      <a:pt x="53" y="112"/>
                      <a:pt x="53" y="112"/>
                    </a:cubicBezTo>
                    <a:cubicBezTo>
                      <a:pt x="53" y="113"/>
                      <a:pt x="53" y="113"/>
                      <a:pt x="53" y="114"/>
                    </a:cubicBezTo>
                    <a:cubicBezTo>
                      <a:pt x="53" y="115"/>
                      <a:pt x="54" y="116"/>
                      <a:pt x="55" y="116"/>
                    </a:cubicBezTo>
                    <a:cubicBezTo>
                      <a:pt x="55" y="116"/>
                      <a:pt x="56" y="116"/>
                      <a:pt x="57" y="116"/>
                    </a:cubicBezTo>
                    <a:cubicBezTo>
                      <a:pt x="57" y="116"/>
                      <a:pt x="58" y="116"/>
                      <a:pt x="58" y="116"/>
                    </a:cubicBezTo>
                    <a:cubicBezTo>
                      <a:pt x="59" y="116"/>
                      <a:pt x="60" y="115"/>
                      <a:pt x="60" y="114"/>
                    </a:cubicBezTo>
                    <a:cubicBezTo>
                      <a:pt x="60" y="113"/>
                      <a:pt x="60" y="112"/>
                      <a:pt x="60" y="111"/>
                    </a:cubicBezTo>
                    <a:cubicBezTo>
                      <a:pt x="60" y="109"/>
                      <a:pt x="60" y="109"/>
                      <a:pt x="59" y="109"/>
                    </a:cubicBezTo>
                    <a:cubicBezTo>
                      <a:pt x="58" y="109"/>
                      <a:pt x="57" y="109"/>
                      <a:pt x="57" y="109"/>
                    </a:cubicBezTo>
                    <a:cubicBezTo>
                      <a:pt x="56" y="109"/>
                      <a:pt x="56" y="109"/>
                      <a:pt x="55" y="109"/>
                    </a:cubicBezTo>
                    <a:close/>
                    <a:moveTo>
                      <a:pt x="62" y="98"/>
                    </a:moveTo>
                    <a:cubicBezTo>
                      <a:pt x="61" y="98"/>
                      <a:pt x="61" y="99"/>
                      <a:pt x="61" y="100"/>
                    </a:cubicBezTo>
                    <a:cubicBezTo>
                      <a:pt x="61" y="101"/>
                      <a:pt x="61" y="102"/>
                      <a:pt x="60" y="104"/>
                    </a:cubicBezTo>
                    <a:cubicBezTo>
                      <a:pt x="60" y="105"/>
                      <a:pt x="61" y="105"/>
                      <a:pt x="62" y="105"/>
                    </a:cubicBezTo>
                    <a:cubicBezTo>
                      <a:pt x="62" y="105"/>
                      <a:pt x="63" y="105"/>
                      <a:pt x="63" y="105"/>
                    </a:cubicBezTo>
                    <a:cubicBezTo>
                      <a:pt x="64" y="105"/>
                      <a:pt x="65" y="105"/>
                      <a:pt x="65" y="105"/>
                    </a:cubicBezTo>
                    <a:cubicBezTo>
                      <a:pt x="66" y="105"/>
                      <a:pt x="67" y="105"/>
                      <a:pt x="67" y="104"/>
                    </a:cubicBezTo>
                    <a:cubicBezTo>
                      <a:pt x="67" y="102"/>
                      <a:pt x="67" y="101"/>
                      <a:pt x="67" y="100"/>
                    </a:cubicBezTo>
                    <a:cubicBezTo>
                      <a:pt x="67" y="99"/>
                      <a:pt x="66" y="98"/>
                      <a:pt x="65" y="98"/>
                    </a:cubicBezTo>
                    <a:cubicBezTo>
                      <a:pt x="65" y="98"/>
                      <a:pt x="64" y="98"/>
                      <a:pt x="64" y="98"/>
                    </a:cubicBezTo>
                    <a:cubicBezTo>
                      <a:pt x="63" y="98"/>
                      <a:pt x="63" y="98"/>
                      <a:pt x="62" y="98"/>
                    </a:cubicBezTo>
                    <a:close/>
                    <a:moveTo>
                      <a:pt x="65" y="109"/>
                    </a:moveTo>
                    <a:cubicBezTo>
                      <a:pt x="64" y="109"/>
                      <a:pt x="63" y="109"/>
                      <a:pt x="63" y="111"/>
                    </a:cubicBezTo>
                    <a:cubicBezTo>
                      <a:pt x="63" y="111"/>
                      <a:pt x="63" y="112"/>
                      <a:pt x="63" y="112"/>
                    </a:cubicBezTo>
                    <a:cubicBezTo>
                      <a:pt x="63" y="113"/>
                      <a:pt x="63" y="113"/>
                      <a:pt x="63" y="114"/>
                    </a:cubicBezTo>
                    <a:cubicBezTo>
                      <a:pt x="63" y="115"/>
                      <a:pt x="64" y="116"/>
                      <a:pt x="65" y="116"/>
                    </a:cubicBezTo>
                    <a:cubicBezTo>
                      <a:pt x="65" y="116"/>
                      <a:pt x="66" y="116"/>
                      <a:pt x="67" y="116"/>
                    </a:cubicBezTo>
                    <a:cubicBezTo>
                      <a:pt x="67" y="116"/>
                      <a:pt x="68" y="116"/>
                      <a:pt x="68" y="116"/>
                    </a:cubicBezTo>
                    <a:cubicBezTo>
                      <a:pt x="69" y="116"/>
                      <a:pt x="70" y="115"/>
                      <a:pt x="70" y="114"/>
                    </a:cubicBezTo>
                    <a:cubicBezTo>
                      <a:pt x="70" y="113"/>
                      <a:pt x="70" y="113"/>
                      <a:pt x="70" y="112"/>
                    </a:cubicBezTo>
                    <a:cubicBezTo>
                      <a:pt x="70" y="112"/>
                      <a:pt x="70" y="111"/>
                      <a:pt x="70" y="111"/>
                    </a:cubicBezTo>
                    <a:cubicBezTo>
                      <a:pt x="70" y="109"/>
                      <a:pt x="69" y="109"/>
                      <a:pt x="68" y="109"/>
                    </a:cubicBezTo>
                    <a:cubicBezTo>
                      <a:pt x="68" y="109"/>
                      <a:pt x="67" y="109"/>
                      <a:pt x="67" y="109"/>
                    </a:cubicBezTo>
                    <a:cubicBezTo>
                      <a:pt x="66" y="109"/>
                      <a:pt x="66" y="109"/>
                      <a:pt x="65" y="109"/>
                    </a:cubicBezTo>
                    <a:close/>
                    <a:moveTo>
                      <a:pt x="71" y="98"/>
                    </a:moveTo>
                    <a:cubicBezTo>
                      <a:pt x="70" y="98"/>
                      <a:pt x="70" y="99"/>
                      <a:pt x="70" y="100"/>
                    </a:cubicBezTo>
                    <a:cubicBezTo>
                      <a:pt x="70" y="101"/>
                      <a:pt x="70" y="101"/>
                      <a:pt x="70" y="102"/>
                    </a:cubicBezTo>
                    <a:cubicBezTo>
                      <a:pt x="70" y="102"/>
                      <a:pt x="70" y="103"/>
                      <a:pt x="70" y="104"/>
                    </a:cubicBezTo>
                    <a:cubicBezTo>
                      <a:pt x="70" y="105"/>
                      <a:pt x="70" y="105"/>
                      <a:pt x="71" y="105"/>
                    </a:cubicBezTo>
                    <a:cubicBezTo>
                      <a:pt x="72" y="105"/>
                      <a:pt x="72" y="105"/>
                      <a:pt x="73" y="105"/>
                    </a:cubicBezTo>
                    <a:cubicBezTo>
                      <a:pt x="74" y="105"/>
                      <a:pt x="74" y="105"/>
                      <a:pt x="75" y="105"/>
                    </a:cubicBezTo>
                    <a:cubicBezTo>
                      <a:pt x="76" y="105"/>
                      <a:pt x="76" y="105"/>
                      <a:pt x="76" y="104"/>
                    </a:cubicBezTo>
                    <a:cubicBezTo>
                      <a:pt x="76" y="103"/>
                      <a:pt x="76" y="102"/>
                      <a:pt x="76" y="102"/>
                    </a:cubicBezTo>
                    <a:cubicBezTo>
                      <a:pt x="76" y="101"/>
                      <a:pt x="76" y="101"/>
                      <a:pt x="76" y="100"/>
                    </a:cubicBezTo>
                    <a:cubicBezTo>
                      <a:pt x="76" y="99"/>
                      <a:pt x="76" y="98"/>
                      <a:pt x="74" y="98"/>
                    </a:cubicBezTo>
                    <a:cubicBezTo>
                      <a:pt x="74" y="98"/>
                      <a:pt x="73" y="98"/>
                      <a:pt x="73" y="98"/>
                    </a:cubicBezTo>
                    <a:cubicBezTo>
                      <a:pt x="72" y="98"/>
                      <a:pt x="72" y="98"/>
                      <a:pt x="71" y="98"/>
                    </a:cubicBezTo>
                    <a:close/>
                    <a:moveTo>
                      <a:pt x="75" y="109"/>
                    </a:moveTo>
                    <a:cubicBezTo>
                      <a:pt x="74" y="109"/>
                      <a:pt x="73" y="109"/>
                      <a:pt x="73" y="111"/>
                    </a:cubicBezTo>
                    <a:cubicBezTo>
                      <a:pt x="73" y="112"/>
                      <a:pt x="73" y="113"/>
                      <a:pt x="73" y="114"/>
                    </a:cubicBezTo>
                    <a:cubicBezTo>
                      <a:pt x="73" y="115"/>
                      <a:pt x="74" y="116"/>
                      <a:pt x="75" y="116"/>
                    </a:cubicBezTo>
                    <a:cubicBezTo>
                      <a:pt x="75" y="116"/>
                      <a:pt x="76" y="116"/>
                      <a:pt x="76" y="116"/>
                    </a:cubicBezTo>
                    <a:cubicBezTo>
                      <a:pt x="77" y="116"/>
                      <a:pt x="78" y="116"/>
                      <a:pt x="78" y="116"/>
                    </a:cubicBezTo>
                    <a:cubicBezTo>
                      <a:pt x="79" y="116"/>
                      <a:pt x="80" y="115"/>
                      <a:pt x="80" y="114"/>
                    </a:cubicBezTo>
                    <a:cubicBezTo>
                      <a:pt x="80" y="112"/>
                      <a:pt x="80" y="111"/>
                      <a:pt x="80" y="111"/>
                    </a:cubicBezTo>
                    <a:cubicBezTo>
                      <a:pt x="80" y="109"/>
                      <a:pt x="79" y="109"/>
                      <a:pt x="78" y="109"/>
                    </a:cubicBezTo>
                    <a:cubicBezTo>
                      <a:pt x="77" y="109"/>
                      <a:pt x="77" y="109"/>
                      <a:pt x="76" y="109"/>
                    </a:cubicBezTo>
                    <a:cubicBezTo>
                      <a:pt x="76" y="109"/>
                      <a:pt x="75" y="109"/>
                      <a:pt x="75" y="109"/>
                    </a:cubicBezTo>
                    <a:close/>
                    <a:moveTo>
                      <a:pt x="81" y="98"/>
                    </a:moveTo>
                    <a:cubicBezTo>
                      <a:pt x="80" y="98"/>
                      <a:pt x="79" y="99"/>
                      <a:pt x="79" y="100"/>
                    </a:cubicBezTo>
                    <a:cubicBezTo>
                      <a:pt x="79" y="101"/>
                      <a:pt x="79" y="101"/>
                      <a:pt x="79" y="102"/>
                    </a:cubicBezTo>
                    <a:cubicBezTo>
                      <a:pt x="79" y="102"/>
                      <a:pt x="79" y="103"/>
                      <a:pt x="79" y="104"/>
                    </a:cubicBezTo>
                    <a:cubicBezTo>
                      <a:pt x="79" y="105"/>
                      <a:pt x="80" y="105"/>
                      <a:pt x="81" y="105"/>
                    </a:cubicBezTo>
                    <a:cubicBezTo>
                      <a:pt x="81" y="105"/>
                      <a:pt x="82" y="105"/>
                      <a:pt x="83" y="105"/>
                    </a:cubicBezTo>
                    <a:cubicBezTo>
                      <a:pt x="83" y="105"/>
                      <a:pt x="84" y="105"/>
                      <a:pt x="84" y="105"/>
                    </a:cubicBezTo>
                    <a:cubicBezTo>
                      <a:pt x="85" y="105"/>
                      <a:pt x="86" y="105"/>
                      <a:pt x="86" y="104"/>
                    </a:cubicBezTo>
                    <a:cubicBezTo>
                      <a:pt x="86" y="103"/>
                      <a:pt x="85" y="102"/>
                      <a:pt x="85" y="100"/>
                    </a:cubicBezTo>
                    <a:cubicBezTo>
                      <a:pt x="85" y="99"/>
                      <a:pt x="85" y="98"/>
                      <a:pt x="84" y="98"/>
                    </a:cubicBezTo>
                    <a:cubicBezTo>
                      <a:pt x="83" y="98"/>
                      <a:pt x="83" y="98"/>
                      <a:pt x="82" y="98"/>
                    </a:cubicBezTo>
                    <a:cubicBezTo>
                      <a:pt x="82" y="98"/>
                      <a:pt x="81" y="98"/>
                      <a:pt x="81" y="98"/>
                    </a:cubicBezTo>
                    <a:close/>
                    <a:moveTo>
                      <a:pt x="84" y="109"/>
                    </a:moveTo>
                    <a:cubicBezTo>
                      <a:pt x="83" y="109"/>
                      <a:pt x="83" y="109"/>
                      <a:pt x="83" y="111"/>
                    </a:cubicBezTo>
                    <a:cubicBezTo>
                      <a:pt x="83" y="111"/>
                      <a:pt x="83" y="112"/>
                      <a:pt x="83" y="112"/>
                    </a:cubicBezTo>
                    <a:cubicBezTo>
                      <a:pt x="83" y="113"/>
                      <a:pt x="83" y="113"/>
                      <a:pt x="83" y="114"/>
                    </a:cubicBezTo>
                    <a:cubicBezTo>
                      <a:pt x="83" y="115"/>
                      <a:pt x="84" y="116"/>
                      <a:pt x="85" y="116"/>
                    </a:cubicBezTo>
                    <a:cubicBezTo>
                      <a:pt x="85" y="116"/>
                      <a:pt x="86" y="116"/>
                      <a:pt x="87" y="116"/>
                    </a:cubicBezTo>
                    <a:cubicBezTo>
                      <a:pt x="87" y="116"/>
                      <a:pt x="88" y="116"/>
                      <a:pt x="88" y="116"/>
                    </a:cubicBezTo>
                    <a:cubicBezTo>
                      <a:pt x="89" y="116"/>
                      <a:pt x="90" y="115"/>
                      <a:pt x="90" y="114"/>
                    </a:cubicBezTo>
                    <a:cubicBezTo>
                      <a:pt x="90" y="113"/>
                      <a:pt x="90" y="113"/>
                      <a:pt x="90" y="112"/>
                    </a:cubicBezTo>
                    <a:cubicBezTo>
                      <a:pt x="89" y="112"/>
                      <a:pt x="89" y="111"/>
                      <a:pt x="89" y="111"/>
                    </a:cubicBezTo>
                    <a:cubicBezTo>
                      <a:pt x="89" y="109"/>
                      <a:pt x="89" y="109"/>
                      <a:pt x="88" y="109"/>
                    </a:cubicBezTo>
                    <a:cubicBezTo>
                      <a:pt x="87" y="109"/>
                      <a:pt x="86" y="109"/>
                      <a:pt x="86" y="109"/>
                    </a:cubicBezTo>
                    <a:cubicBezTo>
                      <a:pt x="85" y="109"/>
                      <a:pt x="85" y="109"/>
                      <a:pt x="84" y="109"/>
                    </a:cubicBezTo>
                    <a:close/>
                    <a:moveTo>
                      <a:pt x="90" y="98"/>
                    </a:moveTo>
                    <a:cubicBezTo>
                      <a:pt x="89" y="98"/>
                      <a:pt x="88" y="99"/>
                      <a:pt x="88" y="100"/>
                    </a:cubicBezTo>
                    <a:cubicBezTo>
                      <a:pt x="88" y="101"/>
                      <a:pt x="88" y="101"/>
                      <a:pt x="89" y="102"/>
                    </a:cubicBezTo>
                    <a:cubicBezTo>
                      <a:pt x="89" y="102"/>
                      <a:pt x="89" y="103"/>
                      <a:pt x="89" y="104"/>
                    </a:cubicBezTo>
                    <a:cubicBezTo>
                      <a:pt x="89" y="105"/>
                      <a:pt x="89" y="105"/>
                      <a:pt x="90" y="105"/>
                    </a:cubicBezTo>
                    <a:cubicBezTo>
                      <a:pt x="91" y="105"/>
                      <a:pt x="92" y="105"/>
                      <a:pt x="92" y="105"/>
                    </a:cubicBezTo>
                    <a:cubicBezTo>
                      <a:pt x="93" y="105"/>
                      <a:pt x="93" y="105"/>
                      <a:pt x="94" y="105"/>
                    </a:cubicBezTo>
                    <a:cubicBezTo>
                      <a:pt x="95" y="105"/>
                      <a:pt x="95" y="105"/>
                      <a:pt x="95" y="104"/>
                    </a:cubicBezTo>
                    <a:cubicBezTo>
                      <a:pt x="95" y="102"/>
                      <a:pt x="95" y="101"/>
                      <a:pt x="95" y="100"/>
                    </a:cubicBezTo>
                    <a:cubicBezTo>
                      <a:pt x="94" y="99"/>
                      <a:pt x="94" y="98"/>
                      <a:pt x="93" y="98"/>
                    </a:cubicBezTo>
                    <a:cubicBezTo>
                      <a:pt x="92" y="98"/>
                      <a:pt x="92" y="98"/>
                      <a:pt x="91" y="98"/>
                    </a:cubicBezTo>
                    <a:cubicBezTo>
                      <a:pt x="91" y="98"/>
                      <a:pt x="90" y="98"/>
                      <a:pt x="90" y="98"/>
                    </a:cubicBezTo>
                    <a:close/>
                    <a:moveTo>
                      <a:pt x="94" y="109"/>
                    </a:moveTo>
                    <a:cubicBezTo>
                      <a:pt x="93" y="109"/>
                      <a:pt x="92" y="109"/>
                      <a:pt x="93" y="111"/>
                    </a:cubicBezTo>
                    <a:cubicBezTo>
                      <a:pt x="93" y="111"/>
                      <a:pt x="93" y="112"/>
                      <a:pt x="93" y="112"/>
                    </a:cubicBezTo>
                    <a:cubicBezTo>
                      <a:pt x="93" y="113"/>
                      <a:pt x="93" y="113"/>
                      <a:pt x="93" y="114"/>
                    </a:cubicBezTo>
                    <a:cubicBezTo>
                      <a:pt x="93" y="115"/>
                      <a:pt x="94" y="116"/>
                      <a:pt x="95" y="116"/>
                    </a:cubicBezTo>
                    <a:cubicBezTo>
                      <a:pt x="95" y="116"/>
                      <a:pt x="96" y="116"/>
                      <a:pt x="97" y="116"/>
                    </a:cubicBezTo>
                    <a:cubicBezTo>
                      <a:pt x="97" y="116"/>
                      <a:pt x="98" y="116"/>
                      <a:pt x="98" y="116"/>
                    </a:cubicBezTo>
                    <a:cubicBezTo>
                      <a:pt x="99" y="116"/>
                      <a:pt x="100" y="115"/>
                      <a:pt x="100" y="114"/>
                    </a:cubicBezTo>
                    <a:cubicBezTo>
                      <a:pt x="100" y="113"/>
                      <a:pt x="99" y="113"/>
                      <a:pt x="99" y="112"/>
                    </a:cubicBezTo>
                    <a:cubicBezTo>
                      <a:pt x="99" y="112"/>
                      <a:pt x="99" y="111"/>
                      <a:pt x="99" y="111"/>
                    </a:cubicBezTo>
                    <a:cubicBezTo>
                      <a:pt x="99" y="109"/>
                      <a:pt x="98" y="109"/>
                      <a:pt x="97" y="109"/>
                    </a:cubicBezTo>
                    <a:cubicBezTo>
                      <a:pt x="97" y="109"/>
                      <a:pt x="96" y="109"/>
                      <a:pt x="96" y="109"/>
                    </a:cubicBezTo>
                    <a:cubicBezTo>
                      <a:pt x="95" y="109"/>
                      <a:pt x="95" y="109"/>
                      <a:pt x="94" y="109"/>
                    </a:cubicBezTo>
                    <a:close/>
                    <a:moveTo>
                      <a:pt x="99" y="119"/>
                    </a:moveTo>
                    <a:cubicBezTo>
                      <a:pt x="98" y="119"/>
                      <a:pt x="97" y="120"/>
                      <a:pt x="97" y="121"/>
                    </a:cubicBezTo>
                    <a:cubicBezTo>
                      <a:pt x="97" y="122"/>
                      <a:pt x="97" y="122"/>
                      <a:pt x="97" y="123"/>
                    </a:cubicBezTo>
                    <a:cubicBezTo>
                      <a:pt x="97" y="123"/>
                      <a:pt x="98" y="124"/>
                      <a:pt x="98" y="125"/>
                    </a:cubicBezTo>
                    <a:cubicBezTo>
                      <a:pt x="98" y="126"/>
                      <a:pt x="98" y="126"/>
                      <a:pt x="100" y="126"/>
                    </a:cubicBezTo>
                    <a:cubicBezTo>
                      <a:pt x="100" y="126"/>
                      <a:pt x="101" y="126"/>
                      <a:pt x="101" y="126"/>
                    </a:cubicBezTo>
                    <a:cubicBezTo>
                      <a:pt x="102" y="126"/>
                      <a:pt x="103" y="126"/>
                      <a:pt x="103" y="126"/>
                    </a:cubicBezTo>
                    <a:cubicBezTo>
                      <a:pt x="104" y="126"/>
                      <a:pt x="105" y="126"/>
                      <a:pt x="105" y="125"/>
                    </a:cubicBezTo>
                    <a:cubicBezTo>
                      <a:pt x="104" y="124"/>
                      <a:pt x="104" y="123"/>
                      <a:pt x="104" y="123"/>
                    </a:cubicBezTo>
                    <a:cubicBezTo>
                      <a:pt x="104" y="122"/>
                      <a:pt x="104" y="122"/>
                      <a:pt x="104" y="121"/>
                    </a:cubicBezTo>
                    <a:cubicBezTo>
                      <a:pt x="104" y="120"/>
                      <a:pt x="103" y="119"/>
                      <a:pt x="102" y="119"/>
                    </a:cubicBezTo>
                    <a:cubicBezTo>
                      <a:pt x="101" y="119"/>
                      <a:pt x="101" y="119"/>
                      <a:pt x="100" y="119"/>
                    </a:cubicBezTo>
                    <a:cubicBezTo>
                      <a:pt x="100" y="119"/>
                      <a:pt x="99" y="119"/>
                      <a:pt x="99" y="119"/>
                    </a:cubicBezTo>
                    <a:close/>
                    <a:moveTo>
                      <a:pt x="99" y="98"/>
                    </a:moveTo>
                    <a:cubicBezTo>
                      <a:pt x="98" y="98"/>
                      <a:pt x="98" y="99"/>
                      <a:pt x="98" y="100"/>
                    </a:cubicBezTo>
                    <a:cubicBezTo>
                      <a:pt x="98" y="101"/>
                      <a:pt x="98" y="101"/>
                      <a:pt x="98" y="102"/>
                    </a:cubicBezTo>
                    <a:cubicBezTo>
                      <a:pt x="98" y="102"/>
                      <a:pt x="98" y="103"/>
                      <a:pt x="98" y="104"/>
                    </a:cubicBezTo>
                    <a:cubicBezTo>
                      <a:pt x="98" y="105"/>
                      <a:pt x="99" y="105"/>
                      <a:pt x="100" y="105"/>
                    </a:cubicBezTo>
                    <a:cubicBezTo>
                      <a:pt x="101" y="105"/>
                      <a:pt x="101" y="105"/>
                      <a:pt x="102" y="105"/>
                    </a:cubicBezTo>
                    <a:cubicBezTo>
                      <a:pt x="102" y="105"/>
                      <a:pt x="103" y="105"/>
                      <a:pt x="103" y="105"/>
                    </a:cubicBezTo>
                    <a:cubicBezTo>
                      <a:pt x="104" y="105"/>
                      <a:pt x="105" y="105"/>
                      <a:pt x="104" y="104"/>
                    </a:cubicBezTo>
                    <a:cubicBezTo>
                      <a:pt x="104" y="103"/>
                      <a:pt x="104" y="102"/>
                      <a:pt x="104" y="102"/>
                    </a:cubicBezTo>
                    <a:cubicBezTo>
                      <a:pt x="104" y="101"/>
                      <a:pt x="104" y="101"/>
                      <a:pt x="104" y="100"/>
                    </a:cubicBezTo>
                    <a:cubicBezTo>
                      <a:pt x="104" y="99"/>
                      <a:pt x="103" y="98"/>
                      <a:pt x="102" y="98"/>
                    </a:cubicBezTo>
                    <a:cubicBezTo>
                      <a:pt x="101" y="98"/>
                      <a:pt x="101" y="98"/>
                      <a:pt x="100" y="98"/>
                    </a:cubicBezTo>
                    <a:cubicBezTo>
                      <a:pt x="100" y="98"/>
                      <a:pt x="99" y="98"/>
                      <a:pt x="99" y="98"/>
                    </a:cubicBezTo>
                    <a:close/>
                    <a:moveTo>
                      <a:pt x="104" y="109"/>
                    </a:moveTo>
                    <a:cubicBezTo>
                      <a:pt x="103" y="109"/>
                      <a:pt x="102" y="109"/>
                      <a:pt x="102" y="111"/>
                    </a:cubicBezTo>
                    <a:cubicBezTo>
                      <a:pt x="103" y="112"/>
                      <a:pt x="103" y="113"/>
                      <a:pt x="103" y="114"/>
                    </a:cubicBezTo>
                    <a:cubicBezTo>
                      <a:pt x="103" y="115"/>
                      <a:pt x="104" y="116"/>
                      <a:pt x="105" y="116"/>
                    </a:cubicBezTo>
                    <a:cubicBezTo>
                      <a:pt x="105" y="116"/>
                      <a:pt x="106" y="116"/>
                      <a:pt x="107" y="116"/>
                    </a:cubicBezTo>
                    <a:cubicBezTo>
                      <a:pt x="107" y="116"/>
                      <a:pt x="108" y="116"/>
                      <a:pt x="108" y="116"/>
                    </a:cubicBezTo>
                    <a:cubicBezTo>
                      <a:pt x="109" y="116"/>
                      <a:pt x="110" y="115"/>
                      <a:pt x="110" y="114"/>
                    </a:cubicBezTo>
                    <a:cubicBezTo>
                      <a:pt x="109" y="113"/>
                      <a:pt x="109" y="113"/>
                      <a:pt x="109" y="112"/>
                    </a:cubicBezTo>
                    <a:cubicBezTo>
                      <a:pt x="109" y="112"/>
                      <a:pt x="109" y="111"/>
                      <a:pt x="109" y="111"/>
                    </a:cubicBezTo>
                    <a:cubicBezTo>
                      <a:pt x="109" y="109"/>
                      <a:pt x="108" y="109"/>
                      <a:pt x="107" y="109"/>
                    </a:cubicBezTo>
                    <a:cubicBezTo>
                      <a:pt x="106" y="109"/>
                      <a:pt x="106" y="109"/>
                      <a:pt x="105" y="109"/>
                    </a:cubicBezTo>
                    <a:cubicBezTo>
                      <a:pt x="105" y="109"/>
                      <a:pt x="104" y="109"/>
                      <a:pt x="104" y="109"/>
                    </a:cubicBezTo>
                    <a:close/>
                    <a:moveTo>
                      <a:pt x="108" y="98"/>
                    </a:moveTo>
                    <a:cubicBezTo>
                      <a:pt x="107" y="98"/>
                      <a:pt x="107" y="99"/>
                      <a:pt x="107" y="100"/>
                    </a:cubicBezTo>
                    <a:cubicBezTo>
                      <a:pt x="107" y="101"/>
                      <a:pt x="107" y="101"/>
                      <a:pt x="107" y="102"/>
                    </a:cubicBezTo>
                    <a:cubicBezTo>
                      <a:pt x="107" y="102"/>
                      <a:pt x="107" y="103"/>
                      <a:pt x="108" y="104"/>
                    </a:cubicBezTo>
                    <a:cubicBezTo>
                      <a:pt x="108" y="105"/>
                      <a:pt x="108" y="105"/>
                      <a:pt x="110" y="105"/>
                    </a:cubicBezTo>
                    <a:cubicBezTo>
                      <a:pt x="111" y="105"/>
                      <a:pt x="113" y="105"/>
                      <a:pt x="114" y="105"/>
                    </a:cubicBezTo>
                    <a:cubicBezTo>
                      <a:pt x="116" y="105"/>
                      <a:pt x="117" y="105"/>
                      <a:pt x="119" y="105"/>
                    </a:cubicBezTo>
                    <a:cubicBezTo>
                      <a:pt x="120" y="105"/>
                      <a:pt x="120" y="105"/>
                      <a:pt x="120" y="104"/>
                    </a:cubicBezTo>
                    <a:cubicBezTo>
                      <a:pt x="120" y="103"/>
                      <a:pt x="120" y="102"/>
                      <a:pt x="120" y="102"/>
                    </a:cubicBezTo>
                    <a:cubicBezTo>
                      <a:pt x="120" y="101"/>
                      <a:pt x="119" y="101"/>
                      <a:pt x="119" y="100"/>
                    </a:cubicBezTo>
                    <a:cubicBezTo>
                      <a:pt x="119" y="99"/>
                      <a:pt x="118" y="98"/>
                      <a:pt x="117" y="98"/>
                    </a:cubicBezTo>
                    <a:cubicBezTo>
                      <a:pt x="116" y="98"/>
                      <a:pt x="114" y="98"/>
                      <a:pt x="113" y="98"/>
                    </a:cubicBezTo>
                    <a:cubicBezTo>
                      <a:pt x="111" y="98"/>
                      <a:pt x="110" y="98"/>
                      <a:pt x="108" y="98"/>
                    </a:cubicBezTo>
                    <a:close/>
                    <a:moveTo>
                      <a:pt x="109" y="119"/>
                    </a:moveTo>
                    <a:cubicBezTo>
                      <a:pt x="108" y="119"/>
                      <a:pt x="107" y="120"/>
                      <a:pt x="107" y="121"/>
                    </a:cubicBezTo>
                    <a:cubicBezTo>
                      <a:pt x="108" y="122"/>
                      <a:pt x="108" y="123"/>
                      <a:pt x="108" y="125"/>
                    </a:cubicBezTo>
                    <a:cubicBezTo>
                      <a:pt x="108" y="126"/>
                      <a:pt x="109" y="126"/>
                      <a:pt x="110" y="126"/>
                    </a:cubicBezTo>
                    <a:cubicBezTo>
                      <a:pt x="111" y="126"/>
                      <a:pt x="111" y="126"/>
                      <a:pt x="112" y="126"/>
                    </a:cubicBezTo>
                    <a:cubicBezTo>
                      <a:pt x="112" y="126"/>
                      <a:pt x="113" y="126"/>
                      <a:pt x="114" y="126"/>
                    </a:cubicBezTo>
                    <a:cubicBezTo>
                      <a:pt x="115" y="126"/>
                      <a:pt x="115" y="126"/>
                      <a:pt x="115" y="125"/>
                    </a:cubicBezTo>
                    <a:cubicBezTo>
                      <a:pt x="115" y="124"/>
                      <a:pt x="115" y="123"/>
                      <a:pt x="115" y="123"/>
                    </a:cubicBezTo>
                    <a:cubicBezTo>
                      <a:pt x="115" y="122"/>
                      <a:pt x="114" y="122"/>
                      <a:pt x="114" y="121"/>
                    </a:cubicBezTo>
                    <a:cubicBezTo>
                      <a:pt x="114" y="120"/>
                      <a:pt x="113" y="119"/>
                      <a:pt x="112" y="119"/>
                    </a:cubicBezTo>
                    <a:cubicBezTo>
                      <a:pt x="112" y="119"/>
                      <a:pt x="111" y="119"/>
                      <a:pt x="110" y="119"/>
                    </a:cubicBezTo>
                    <a:cubicBezTo>
                      <a:pt x="110" y="119"/>
                      <a:pt x="109" y="119"/>
                      <a:pt x="109" y="119"/>
                    </a:cubicBezTo>
                    <a:close/>
                    <a:moveTo>
                      <a:pt x="113" y="109"/>
                    </a:moveTo>
                    <a:cubicBezTo>
                      <a:pt x="112" y="109"/>
                      <a:pt x="112" y="109"/>
                      <a:pt x="112" y="111"/>
                    </a:cubicBezTo>
                    <a:cubicBezTo>
                      <a:pt x="112" y="111"/>
                      <a:pt x="112" y="112"/>
                      <a:pt x="112" y="112"/>
                    </a:cubicBezTo>
                    <a:cubicBezTo>
                      <a:pt x="113" y="113"/>
                      <a:pt x="113" y="113"/>
                      <a:pt x="113" y="114"/>
                    </a:cubicBezTo>
                    <a:cubicBezTo>
                      <a:pt x="113" y="115"/>
                      <a:pt x="114" y="116"/>
                      <a:pt x="115" y="116"/>
                    </a:cubicBezTo>
                    <a:cubicBezTo>
                      <a:pt x="116" y="116"/>
                      <a:pt x="117" y="116"/>
                      <a:pt x="118" y="116"/>
                    </a:cubicBezTo>
                    <a:cubicBezTo>
                      <a:pt x="119" y="116"/>
                      <a:pt x="120" y="116"/>
                      <a:pt x="122" y="116"/>
                    </a:cubicBezTo>
                    <a:cubicBezTo>
                      <a:pt x="123" y="116"/>
                      <a:pt x="123" y="115"/>
                      <a:pt x="123" y="114"/>
                    </a:cubicBezTo>
                    <a:cubicBezTo>
                      <a:pt x="123" y="113"/>
                      <a:pt x="123" y="113"/>
                      <a:pt x="122" y="112"/>
                    </a:cubicBezTo>
                    <a:cubicBezTo>
                      <a:pt x="122" y="112"/>
                      <a:pt x="122" y="111"/>
                      <a:pt x="122" y="111"/>
                    </a:cubicBezTo>
                    <a:cubicBezTo>
                      <a:pt x="122" y="109"/>
                      <a:pt x="121" y="109"/>
                      <a:pt x="120" y="109"/>
                    </a:cubicBezTo>
                    <a:cubicBezTo>
                      <a:pt x="119" y="109"/>
                      <a:pt x="118" y="109"/>
                      <a:pt x="117" y="109"/>
                    </a:cubicBezTo>
                    <a:cubicBezTo>
                      <a:pt x="116" y="109"/>
                      <a:pt x="114" y="109"/>
                      <a:pt x="113" y="109"/>
                    </a:cubicBezTo>
                    <a:close/>
                    <a:moveTo>
                      <a:pt x="119" y="119"/>
                    </a:moveTo>
                    <a:cubicBezTo>
                      <a:pt x="118" y="119"/>
                      <a:pt x="117" y="120"/>
                      <a:pt x="118" y="121"/>
                    </a:cubicBezTo>
                    <a:cubicBezTo>
                      <a:pt x="118" y="122"/>
                      <a:pt x="118" y="122"/>
                      <a:pt x="118" y="123"/>
                    </a:cubicBezTo>
                    <a:cubicBezTo>
                      <a:pt x="118" y="123"/>
                      <a:pt x="118" y="124"/>
                      <a:pt x="118" y="125"/>
                    </a:cubicBezTo>
                    <a:cubicBezTo>
                      <a:pt x="119" y="126"/>
                      <a:pt x="119" y="126"/>
                      <a:pt x="121" y="126"/>
                    </a:cubicBezTo>
                    <a:cubicBezTo>
                      <a:pt x="121" y="126"/>
                      <a:pt x="122" y="126"/>
                      <a:pt x="122" y="126"/>
                    </a:cubicBezTo>
                    <a:cubicBezTo>
                      <a:pt x="123" y="126"/>
                      <a:pt x="124" y="126"/>
                      <a:pt x="124" y="126"/>
                    </a:cubicBezTo>
                    <a:cubicBezTo>
                      <a:pt x="125" y="126"/>
                      <a:pt x="126" y="126"/>
                      <a:pt x="125" y="125"/>
                    </a:cubicBezTo>
                    <a:cubicBezTo>
                      <a:pt x="125" y="124"/>
                      <a:pt x="125" y="123"/>
                      <a:pt x="125" y="123"/>
                    </a:cubicBezTo>
                    <a:cubicBezTo>
                      <a:pt x="125" y="122"/>
                      <a:pt x="125" y="122"/>
                      <a:pt x="125" y="121"/>
                    </a:cubicBezTo>
                    <a:cubicBezTo>
                      <a:pt x="124" y="120"/>
                      <a:pt x="124" y="119"/>
                      <a:pt x="122" y="119"/>
                    </a:cubicBezTo>
                    <a:cubicBezTo>
                      <a:pt x="122" y="119"/>
                      <a:pt x="121" y="119"/>
                      <a:pt x="121" y="119"/>
                    </a:cubicBezTo>
                    <a:cubicBezTo>
                      <a:pt x="120" y="119"/>
                      <a:pt x="120" y="119"/>
                      <a:pt x="119" y="1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2" name="Freeform 5"/>
            <p:cNvSpPr/>
            <p:nvPr/>
          </p:nvSpPr>
          <p:spPr bwMode="auto">
            <a:xfrm>
              <a:off x="16794" y="4684"/>
              <a:ext cx="880" cy="1068"/>
            </a:xfrm>
            <a:custGeom>
              <a:avLst/>
              <a:gdLst>
                <a:gd name="T0" fmla="*/ 70 w 504"/>
                <a:gd name="T1" fmla="*/ 215 h 516"/>
                <a:gd name="T2" fmla="*/ 81 w 504"/>
                <a:gd name="T3" fmla="*/ 187 h 516"/>
                <a:gd name="T4" fmla="*/ 87 w 504"/>
                <a:gd name="T5" fmla="*/ 165 h 516"/>
                <a:gd name="T6" fmla="*/ 92 w 504"/>
                <a:gd name="T7" fmla="*/ 131 h 516"/>
                <a:gd name="T8" fmla="*/ 107 w 504"/>
                <a:gd name="T9" fmla="*/ 94 h 516"/>
                <a:gd name="T10" fmla="*/ 129 w 504"/>
                <a:gd name="T11" fmla="*/ 60 h 516"/>
                <a:gd name="T12" fmla="*/ 167 w 504"/>
                <a:gd name="T13" fmla="*/ 26 h 516"/>
                <a:gd name="T14" fmla="*/ 210 w 504"/>
                <a:gd name="T15" fmla="*/ 7 h 516"/>
                <a:gd name="T16" fmla="*/ 262 w 504"/>
                <a:gd name="T17" fmla="*/ 0 h 516"/>
                <a:gd name="T18" fmla="*/ 317 w 504"/>
                <a:gd name="T19" fmla="*/ 6 h 516"/>
                <a:gd name="T20" fmla="*/ 368 w 504"/>
                <a:gd name="T21" fmla="*/ 26 h 516"/>
                <a:gd name="T22" fmla="*/ 399 w 504"/>
                <a:gd name="T23" fmla="*/ 51 h 516"/>
                <a:gd name="T24" fmla="*/ 423 w 504"/>
                <a:gd name="T25" fmla="*/ 87 h 516"/>
                <a:gd name="T26" fmla="*/ 436 w 504"/>
                <a:gd name="T27" fmla="*/ 126 h 516"/>
                <a:gd name="T28" fmla="*/ 444 w 504"/>
                <a:gd name="T29" fmla="*/ 168 h 516"/>
                <a:gd name="T30" fmla="*/ 458 w 504"/>
                <a:gd name="T31" fmla="*/ 197 h 516"/>
                <a:gd name="T32" fmla="*/ 459 w 504"/>
                <a:gd name="T33" fmla="*/ 219 h 516"/>
                <a:gd name="T34" fmla="*/ 463 w 504"/>
                <a:gd name="T35" fmla="*/ 246 h 516"/>
                <a:gd name="T36" fmla="*/ 489 w 504"/>
                <a:gd name="T37" fmla="*/ 293 h 516"/>
                <a:gd name="T38" fmla="*/ 501 w 504"/>
                <a:gd name="T39" fmla="*/ 331 h 516"/>
                <a:gd name="T40" fmla="*/ 501 w 504"/>
                <a:gd name="T41" fmla="*/ 372 h 516"/>
                <a:gd name="T42" fmla="*/ 493 w 504"/>
                <a:gd name="T43" fmla="*/ 396 h 516"/>
                <a:gd name="T44" fmla="*/ 482 w 504"/>
                <a:gd name="T45" fmla="*/ 403 h 516"/>
                <a:gd name="T46" fmla="*/ 471 w 504"/>
                <a:gd name="T47" fmla="*/ 397 h 516"/>
                <a:gd name="T48" fmla="*/ 455 w 504"/>
                <a:gd name="T49" fmla="*/ 368 h 516"/>
                <a:gd name="T50" fmla="*/ 444 w 504"/>
                <a:gd name="T51" fmla="*/ 388 h 516"/>
                <a:gd name="T52" fmla="*/ 421 w 504"/>
                <a:gd name="T53" fmla="*/ 427 h 516"/>
                <a:gd name="T54" fmla="*/ 442 w 504"/>
                <a:gd name="T55" fmla="*/ 448 h 516"/>
                <a:gd name="T56" fmla="*/ 460 w 504"/>
                <a:gd name="T57" fmla="*/ 467 h 516"/>
                <a:gd name="T58" fmla="*/ 460 w 504"/>
                <a:gd name="T59" fmla="*/ 481 h 516"/>
                <a:gd name="T60" fmla="*/ 448 w 504"/>
                <a:gd name="T61" fmla="*/ 496 h 516"/>
                <a:gd name="T62" fmla="*/ 419 w 504"/>
                <a:gd name="T63" fmla="*/ 508 h 516"/>
                <a:gd name="T64" fmla="*/ 372 w 504"/>
                <a:gd name="T65" fmla="*/ 513 h 516"/>
                <a:gd name="T66" fmla="*/ 317 w 504"/>
                <a:gd name="T67" fmla="*/ 506 h 516"/>
                <a:gd name="T68" fmla="*/ 276 w 504"/>
                <a:gd name="T69" fmla="*/ 494 h 516"/>
                <a:gd name="T70" fmla="*/ 248 w 504"/>
                <a:gd name="T71" fmla="*/ 495 h 516"/>
                <a:gd name="T72" fmla="*/ 209 w 504"/>
                <a:gd name="T73" fmla="*/ 512 h 516"/>
                <a:gd name="T74" fmla="*/ 172 w 504"/>
                <a:gd name="T75" fmla="*/ 516 h 516"/>
                <a:gd name="T76" fmla="*/ 110 w 504"/>
                <a:gd name="T77" fmla="*/ 512 h 516"/>
                <a:gd name="T78" fmla="*/ 74 w 504"/>
                <a:gd name="T79" fmla="*/ 499 h 516"/>
                <a:gd name="T80" fmla="*/ 63 w 504"/>
                <a:gd name="T81" fmla="*/ 487 h 516"/>
                <a:gd name="T82" fmla="*/ 61 w 504"/>
                <a:gd name="T83" fmla="*/ 471 h 516"/>
                <a:gd name="T84" fmla="*/ 66 w 504"/>
                <a:gd name="T85" fmla="*/ 454 h 516"/>
                <a:gd name="T86" fmla="*/ 80 w 504"/>
                <a:gd name="T87" fmla="*/ 444 h 516"/>
                <a:gd name="T88" fmla="*/ 103 w 504"/>
                <a:gd name="T89" fmla="*/ 439 h 516"/>
                <a:gd name="T90" fmla="*/ 96 w 504"/>
                <a:gd name="T91" fmla="*/ 430 h 516"/>
                <a:gd name="T92" fmla="*/ 69 w 504"/>
                <a:gd name="T93" fmla="*/ 400 h 516"/>
                <a:gd name="T94" fmla="*/ 55 w 504"/>
                <a:gd name="T95" fmla="*/ 368 h 516"/>
                <a:gd name="T96" fmla="*/ 50 w 504"/>
                <a:gd name="T97" fmla="*/ 361 h 516"/>
                <a:gd name="T98" fmla="*/ 42 w 504"/>
                <a:gd name="T99" fmla="*/ 376 h 516"/>
                <a:gd name="T100" fmla="*/ 22 w 504"/>
                <a:gd name="T101" fmla="*/ 395 h 516"/>
                <a:gd name="T102" fmla="*/ 8 w 504"/>
                <a:gd name="T103" fmla="*/ 396 h 516"/>
                <a:gd name="T104" fmla="*/ 1 w 504"/>
                <a:gd name="T105" fmla="*/ 374 h 516"/>
                <a:gd name="T106" fmla="*/ 3 w 504"/>
                <a:gd name="T107" fmla="*/ 332 h 516"/>
                <a:gd name="T108" fmla="*/ 18 w 504"/>
                <a:gd name="T109" fmla="*/ 293 h 516"/>
                <a:gd name="T110" fmla="*/ 46 w 504"/>
                <a:gd name="T111" fmla="*/ 254 h 516"/>
                <a:gd name="T112" fmla="*/ 72 w 504"/>
                <a:gd name="T113" fmla="*/ 232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4" h="516">
                  <a:moveTo>
                    <a:pt x="72" y="232"/>
                  </a:moveTo>
                  <a:lnTo>
                    <a:pt x="71" y="229"/>
                  </a:lnTo>
                  <a:lnTo>
                    <a:pt x="70" y="225"/>
                  </a:lnTo>
                  <a:lnTo>
                    <a:pt x="70" y="223"/>
                  </a:lnTo>
                  <a:lnTo>
                    <a:pt x="70" y="221"/>
                  </a:lnTo>
                  <a:lnTo>
                    <a:pt x="70" y="217"/>
                  </a:lnTo>
                  <a:lnTo>
                    <a:pt x="70" y="215"/>
                  </a:lnTo>
                  <a:lnTo>
                    <a:pt x="71" y="211"/>
                  </a:lnTo>
                  <a:lnTo>
                    <a:pt x="72" y="207"/>
                  </a:lnTo>
                  <a:lnTo>
                    <a:pt x="73" y="203"/>
                  </a:lnTo>
                  <a:lnTo>
                    <a:pt x="74" y="199"/>
                  </a:lnTo>
                  <a:lnTo>
                    <a:pt x="78" y="195"/>
                  </a:lnTo>
                  <a:lnTo>
                    <a:pt x="81" y="190"/>
                  </a:lnTo>
                  <a:lnTo>
                    <a:pt x="81" y="187"/>
                  </a:lnTo>
                  <a:lnTo>
                    <a:pt x="81" y="184"/>
                  </a:lnTo>
                  <a:lnTo>
                    <a:pt x="81" y="180"/>
                  </a:lnTo>
                  <a:lnTo>
                    <a:pt x="83" y="176"/>
                  </a:lnTo>
                  <a:lnTo>
                    <a:pt x="84" y="171"/>
                  </a:lnTo>
                  <a:lnTo>
                    <a:pt x="85" y="169"/>
                  </a:lnTo>
                  <a:lnTo>
                    <a:pt x="86" y="167"/>
                  </a:lnTo>
                  <a:lnTo>
                    <a:pt x="87" y="165"/>
                  </a:lnTo>
                  <a:lnTo>
                    <a:pt x="89" y="163"/>
                  </a:lnTo>
                  <a:lnTo>
                    <a:pt x="89" y="159"/>
                  </a:lnTo>
                  <a:lnTo>
                    <a:pt x="89" y="156"/>
                  </a:lnTo>
                  <a:lnTo>
                    <a:pt x="89" y="151"/>
                  </a:lnTo>
                  <a:lnTo>
                    <a:pt x="90" y="146"/>
                  </a:lnTo>
                  <a:lnTo>
                    <a:pt x="91" y="140"/>
                  </a:lnTo>
                  <a:lnTo>
                    <a:pt x="92" y="131"/>
                  </a:lnTo>
                  <a:lnTo>
                    <a:pt x="94" y="123"/>
                  </a:lnTo>
                  <a:lnTo>
                    <a:pt x="96" y="119"/>
                  </a:lnTo>
                  <a:lnTo>
                    <a:pt x="98" y="114"/>
                  </a:lnTo>
                  <a:lnTo>
                    <a:pt x="99" y="109"/>
                  </a:lnTo>
                  <a:lnTo>
                    <a:pt x="102" y="104"/>
                  </a:lnTo>
                  <a:lnTo>
                    <a:pt x="105" y="99"/>
                  </a:lnTo>
                  <a:lnTo>
                    <a:pt x="107" y="94"/>
                  </a:lnTo>
                  <a:lnTo>
                    <a:pt x="110" y="89"/>
                  </a:lnTo>
                  <a:lnTo>
                    <a:pt x="114" y="83"/>
                  </a:lnTo>
                  <a:lnTo>
                    <a:pt x="115" y="80"/>
                  </a:lnTo>
                  <a:lnTo>
                    <a:pt x="117" y="77"/>
                  </a:lnTo>
                  <a:lnTo>
                    <a:pt x="121" y="72"/>
                  </a:lnTo>
                  <a:lnTo>
                    <a:pt x="125" y="66"/>
                  </a:lnTo>
                  <a:lnTo>
                    <a:pt x="129" y="60"/>
                  </a:lnTo>
                  <a:lnTo>
                    <a:pt x="135" y="54"/>
                  </a:lnTo>
                  <a:lnTo>
                    <a:pt x="140" y="49"/>
                  </a:lnTo>
                  <a:lnTo>
                    <a:pt x="145" y="44"/>
                  </a:lnTo>
                  <a:lnTo>
                    <a:pt x="152" y="38"/>
                  </a:lnTo>
                  <a:lnTo>
                    <a:pt x="156" y="33"/>
                  </a:lnTo>
                  <a:lnTo>
                    <a:pt x="162" y="29"/>
                  </a:lnTo>
                  <a:lnTo>
                    <a:pt x="167" y="26"/>
                  </a:lnTo>
                  <a:lnTo>
                    <a:pt x="172" y="22"/>
                  </a:lnTo>
                  <a:lnTo>
                    <a:pt x="178" y="19"/>
                  </a:lnTo>
                  <a:lnTo>
                    <a:pt x="184" y="17"/>
                  </a:lnTo>
                  <a:lnTo>
                    <a:pt x="191" y="14"/>
                  </a:lnTo>
                  <a:lnTo>
                    <a:pt x="197" y="12"/>
                  </a:lnTo>
                  <a:lnTo>
                    <a:pt x="204" y="9"/>
                  </a:lnTo>
                  <a:lnTo>
                    <a:pt x="210" y="7"/>
                  </a:lnTo>
                  <a:lnTo>
                    <a:pt x="217" y="5"/>
                  </a:lnTo>
                  <a:lnTo>
                    <a:pt x="225" y="4"/>
                  </a:lnTo>
                  <a:lnTo>
                    <a:pt x="232" y="2"/>
                  </a:lnTo>
                  <a:lnTo>
                    <a:pt x="240" y="2"/>
                  </a:lnTo>
                  <a:lnTo>
                    <a:pt x="248" y="1"/>
                  </a:lnTo>
                  <a:lnTo>
                    <a:pt x="255" y="0"/>
                  </a:lnTo>
                  <a:lnTo>
                    <a:pt x="262" y="0"/>
                  </a:lnTo>
                  <a:lnTo>
                    <a:pt x="270" y="0"/>
                  </a:lnTo>
                  <a:lnTo>
                    <a:pt x="279" y="0"/>
                  </a:lnTo>
                  <a:lnTo>
                    <a:pt x="286" y="1"/>
                  </a:lnTo>
                  <a:lnTo>
                    <a:pt x="294" y="2"/>
                  </a:lnTo>
                  <a:lnTo>
                    <a:pt x="301" y="3"/>
                  </a:lnTo>
                  <a:lnTo>
                    <a:pt x="309" y="4"/>
                  </a:lnTo>
                  <a:lnTo>
                    <a:pt x="317" y="6"/>
                  </a:lnTo>
                  <a:lnTo>
                    <a:pt x="324" y="8"/>
                  </a:lnTo>
                  <a:lnTo>
                    <a:pt x="333" y="10"/>
                  </a:lnTo>
                  <a:lnTo>
                    <a:pt x="340" y="13"/>
                  </a:lnTo>
                  <a:lnTo>
                    <a:pt x="347" y="16"/>
                  </a:lnTo>
                  <a:lnTo>
                    <a:pt x="354" y="19"/>
                  </a:lnTo>
                  <a:lnTo>
                    <a:pt x="361" y="23"/>
                  </a:lnTo>
                  <a:lnTo>
                    <a:pt x="368" y="26"/>
                  </a:lnTo>
                  <a:lnTo>
                    <a:pt x="374" y="30"/>
                  </a:lnTo>
                  <a:lnTo>
                    <a:pt x="380" y="34"/>
                  </a:lnTo>
                  <a:lnTo>
                    <a:pt x="382" y="37"/>
                  </a:lnTo>
                  <a:lnTo>
                    <a:pt x="385" y="39"/>
                  </a:lnTo>
                  <a:lnTo>
                    <a:pt x="391" y="43"/>
                  </a:lnTo>
                  <a:lnTo>
                    <a:pt x="395" y="47"/>
                  </a:lnTo>
                  <a:lnTo>
                    <a:pt x="399" y="51"/>
                  </a:lnTo>
                  <a:lnTo>
                    <a:pt x="403" y="56"/>
                  </a:lnTo>
                  <a:lnTo>
                    <a:pt x="407" y="62"/>
                  </a:lnTo>
                  <a:lnTo>
                    <a:pt x="411" y="66"/>
                  </a:lnTo>
                  <a:lnTo>
                    <a:pt x="414" y="72"/>
                  </a:lnTo>
                  <a:lnTo>
                    <a:pt x="416" y="76"/>
                  </a:lnTo>
                  <a:lnTo>
                    <a:pt x="420" y="81"/>
                  </a:lnTo>
                  <a:lnTo>
                    <a:pt x="423" y="87"/>
                  </a:lnTo>
                  <a:lnTo>
                    <a:pt x="427" y="96"/>
                  </a:lnTo>
                  <a:lnTo>
                    <a:pt x="429" y="101"/>
                  </a:lnTo>
                  <a:lnTo>
                    <a:pt x="431" y="106"/>
                  </a:lnTo>
                  <a:lnTo>
                    <a:pt x="432" y="112"/>
                  </a:lnTo>
                  <a:lnTo>
                    <a:pt x="434" y="117"/>
                  </a:lnTo>
                  <a:lnTo>
                    <a:pt x="435" y="121"/>
                  </a:lnTo>
                  <a:lnTo>
                    <a:pt x="436" y="126"/>
                  </a:lnTo>
                  <a:lnTo>
                    <a:pt x="439" y="134"/>
                  </a:lnTo>
                  <a:lnTo>
                    <a:pt x="440" y="143"/>
                  </a:lnTo>
                  <a:lnTo>
                    <a:pt x="441" y="150"/>
                  </a:lnTo>
                  <a:lnTo>
                    <a:pt x="442" y="156"/>
                  </a:lnTo>
                  <a:lnTo>
                    <a:pt x="443" y="165"/>
                  </a:lnTo>
                  <a:lnTo>
                    <a:pt x="443" y="167"/>
                  </a:lnTo>
                  <a:lnTo>
                    <a:pt x="444" y="168"/>
                  </a:lnTo>
                  <a:lnTo>
                    <a:pt x="448" y="173"/>
                  </a:lnTo>
                  <a:lnTo>
                    <a:pt x="450" y="176"/>
                  </a:lnTo>
                  <a:lnTo>
                    <a:pt x="452" y="179"/>
                  </a:lnTo>
                  <a:lnTo>
                    <a:pt x="454" y="183"/>
                  </a:lnTo>
                  <a:lnTo>
                    <a:pt x="455" y="188"/>
                  </a:lnTo>
                  <a:lnTo>
                    <a:pt x="457" y="192"/>
                  </a:lnTo>
                  <a:lnTo>
                    <a:pt x="458" y="197"/>
                  </a:lnTo>
                  <a:lnTo>
                    <a:pt x="459" y="202"/>
                  </a:lnTo>
                  <a:lnTo>
                    <a:pt x="459" y="204"/>
                  </a:lnTo>
                  <a:lnTo>
                    <a:pt x="460" y="207"/>
                  </a:lnTo>
                  <a:lnTo>
                    <a:pt x="460" y="210"/>
                  </a:lnTo>
                  <a:lnTo>
                    <a:pt x="459" y="213"/>
                  </a:lnTo>
                  <a:lnTo>
                    <a:pt x="459" y="216"/>
                  </a:lnTo>
                  <a:lnTo>
                    <a:pt x="459" y="219"/>
                  </a:lnTo>
                  <a:lnTo>
                    <a:pt x="457" y="225"/>
                  </a:lnTo>
                  <a:lnTo>
                    <a:pt x="456" y="228"/>
                  </a:lnTo>
                  <a:lnTo>
                    <a:pt x="455" y="231"/>
                  </a:lnTo>
                  <a:lnTo>
                    <a:pt x="455" y="232"/>
                  </a:lnTo>
                  <a:lnTo>
                    <a:pt x="455" y="233"/>
                  </a:lnTo>
                  <a:lnTo>
                    <a:pt x="457" y="236"/>
                  </a:lnTo>
                  <a:lnTo>
                    <a:pt x="463" y="246"/>
                  </a:lnTo>
                  <a:lnTo>
                    <a:pt x="468" y="253"/>
                  </a:lnTo>
                  <a:lnTo>
                    <a:pt x="471" y="258"/>
                  </a:lnTo>
                  <a:lnTo>
                    <a:pt x="475" y="265"/>
                  </a:lnTo>
                  <a:lnTo>
                    <a:pt x="478" y="271"/>
                  </a:lnTo>
                  <a:lnTo>
                    <a:pt x="482" y="277"/>
                  </a:lnTo>
                  <a:lnTo>
                    <a:pt x="485" y="285"/>
                  </a:lnTo>
                  <a:lnTo>
                    <a:pt x="489" y="293"/>
                  </a:lnTo>
                  <a:lnTo>
                    <a:pt x="491" y="298"/>
                  </a:lnTo>
                  <a:lnTo>
                    <a:pt x="493" y="303"/>
                  </a:lnTo>
                  <a:lnTo>
                    <a:pt x="495" y="309"/>
                  </a:lnTo>
                  <a:lnTo>
                    <a:pt x="496" y="313"/>
                  </a:lnTo>
                  <a:lnTo>
                    <a:pt x="498" y="318"/>
                  </a:lnTo>
                  <a:lnTo>
                    <a:pt x="499" y="323"/>
                  </a:lnTo>
                  <a:lnTo>
                    <a:pt x="501" y="331"/>
                  </a:lnTo>
                  <a:lnTo>
                    <a:pt x="503" y="341"/>
                  </a:lnTo>
                  <a:lnTo>
                    <a:pt x="504" y="349"/>
                  </a:lnTo>
                  <a:lnTo>
                    <a:pt x="504" y="354"/>
                  </a:lnTo>
                  <a:lnTo>
                    <a:pt x="504" y="357"/>
                  </a:lnTo>
                  <a:lnTo>
                    <a:pt x="504" y="361"/>
                  </a:lnTo>
                  <a:lnTo>
                    <a:pt x="503" y="365"/>
                  </a:lnTo>
                  <a:lnTo>
                    <a:pt x="501" y="372"/>
                  </a:lnTo>
                  <a:lnTo>
                    <a:pt x="500" y="378"/>
                  </a:lnTo>
                  <a:lnTo>
                    <a:pt x="498" y="385"/>
                  </a:lnTo>
                  <a:lnTo>
                    <a:pt x="498" y="387"/>
                  </a:lnTo>
                  <a:lnTo>
                    <a:pt x="496" y="390"/>
                  </a:lnTo>
                  <a:lnTo>
                    <a:pt x="495" y="392"/>
                  </a:lnTo>
                  <a:lnTo>
                    <a:pt x="494" y="394"/>
                  </a:lnTo>
                  <a:lnTo>
                    <a:pt x="493" y="396"/>
                  </a:lnTo>
                  <a:lnTo>
                    <a:pt x="491" y="398"/>
                  </a:lnTo>
                  <a:lnTo>
                    <a:pt x="490" y="399"/>
                  </a:lnTo>
                  <a:lnTo>
                    <a:pt x="488" y="401"/>
                  </a:lnTo>
                  <a:lnTo>
                    <a:pt x="486" y="401"/>
                  </a:lnTo>
                  <a:lnTo>
                    <a:pt x="485" y="402"/>
                  </a:lnTo>
                  <a:lnTo>
                    <a:pt x="483" y="403"/>
                  </a:lnTo>
                  <a:lnTo>
                    <a:pt x="482" y="403"/>
                  </a:lnTo>
                  <a:lnTo>
                    <a:pt x="481" y="403"/>
                  </a:lnTo>
                  <a:lnTo>
                    <a:pt x="480" y="402"/>
                  </a:lnTo>
                  <a:lnTo>
                    <a:pt x="477" y="401"/>
                  </a:lnTo>
                  <a:lnTo>
                    <a:pt x="476" y="400"/>
                  </a:lnTo>
                  <a:lnTo>
                    <a:pt x="475" y="399"/>
                  </a:lnTo>
                  <a:lnTo>
                    <a:pt x="473" y="398"/>
                  </a:lnTo>
                  <a:lnTo>
                    <a:pt x="471" y="397"/>
                  </a:lnTo>
                  <a:lnTo>
                    <a:pt x="469" y="394"/>
                  </a:lnTo>
                  <a:lnTo>
                    <a:pt x="467" y="391"/>
                  </a:lnTo>
                  <a:lnTo>
                    <a:pt x="465" y="387"/>
                  </a:lnTo>
                  <a:lnTo>
                    <a:pt x="462" y="384"/>
                  </a:lnTo>
                  <a:lnTo>
                    <a:pt x="461" y="380"/>
                  </a:lnTo>
                  <a:lnTo>
                    <a:pt x="458" y="374"/>
                  </a:lnTo>
                  <a:lnTo>
                    <a:pt x="455" y="368"/>
                  </a:lnTo>
                  <a:lnTo>
                    <a:pt x="454" y="368"/>
                  </a:lnTo>
                  <a:lnTo>
                    <a:pt x="454" y="368"/>
                  </a:lnTo>
                  <a:lnTo>
                    <a:pt x="452" y="369"/>
                  </a:lnTo>
                  <a:lnTo>
                    <a:pt x="452" y="370"/>
                  </a:lnTo>
                  <a:lnTo>
                    <a:pt x="450" y="372"/>
                  </a:lnTo>
                  <a:lnTo>
                    <a:pt x="448" y="378"/>
                  </a:lnTo>
                  <a:lnTo>
                    <a:pt x="444" y="388"/>
                  </a:lnTo>
                  <a:lnTo>
                    <a:pt x="440" y="398"/>
                  </a:lnTo>
                  <a:lnTo>
                    <a:pt x="437" y="403"/>
                  </a:lnTo>
                  <a:lnTo>
                    <a:pt x="433" y="409"/>
                  </a:lnTo>
                  <a:lnTo>
                    <a:pt x="429" y="415"/>
                  </a:lnTo>
                  <a:lnTo>
                    <a:pt x="425" y="421"/>
                  </a:lnTo>
                  <a:lnTo>
                    <a:pt x="423" y="424"/>
                  </a:lnTo>
                  <a:lnTo>
                    <a:pt x="421" y="427"/>
                  </a:lnTo>
                  <a:lnTo>
                    <a:pt x="414" y="434"/>
                  </a:lnTo>
                  <a:lnTo>
                    <a:pt x="414" y="434"/>
                  </a:lnTo>
                  <a:lnTo>
                    <a:pt x="415" y="435"/>
                  </a:lnTo>
                  <a:lnTo>
                    <a:pt x="419" y="437"/>
                  </a:lnTo>
                  <a:lnTo>
                    <a:pt x="431" y="442"/>
                  </a:lnTo>
                  <a:lnTo>
                    <a:pt x="437" y="446"/>
                  </a:lnTo>
                  <a:lnTo>
                    <a:pt x="442" y="448"/>
                  </a:lnTo>
                  <a:lnTo>
                    <a:pt x="448" y="452"/>
                  </a:lnTo>
                  <a:lnTo>
                    <a:pt x="452" y="456"/>
                  </a:lnTo>
                  <a:lnTo>
                    <a:pt x="455" y="459"/>
                  </a:lnTo>
                  <a:lnTo>
                    <a:pt x="456" y="461"/>
                  </a:lnTo>
                  <a:lnTo>
                    <a:pt x="458" y="463"/>
                  </a:lnTo>
                  <a:lnTo>
                    <a:pt x="459" y="465"/>
                  </a:lnTo>
                  <a:lnTo>
                    <a:pt x="460" y="467"/>
                  </a:lnTo>
                  <a:lnTo>
                    <a:pt x="461" y="470"/>
                  </a:lnTo>
                  <a:lnTo>
                    <a:pt x="461" y="472"/>
                  </a:lnTo>
                  <a:lnTo>
                    <a:pt x="462" y="475"/>
                  </a:lnTo>
                  <a:lnTo>
                    <a:pt x="461" y="476"/>
                  </a:lnTo>
                  <a:lnTo>
                    <a:pt x="461" y="478"/>
                  </a:lnTo>
                  <a:lnTo>
                    <a:pt x="461" y="480"/>
                  </a:lnTo>
                  <a:lnTo>
                    <a:pt x="460" y="481"/>
                  </a:lnTo>
                  <a:lnTo>
                    <a:pt x="460" y="484"/>
                  </a:lnTo>
                  <a:lnTo>
                    <a:pt x="459" y="485"/>
                  </a:lnTo>
                  <a:lnTo>
                    <a:pt x="457" y="488"/>
                  </a:lnTo>
                  <a:lnTo>
                    <a:pt x="455" y="491"/>
                  </a:lnTo>
                  <a:lnTo>
                    <a:pt x="453" y="492"/>
                  </a:lnTo>
                  <a:lnTo>
                    <a:pt x="452" y="494"/>
                  </a:lnTo>
                  <a:lnTo>
                    <a:pt x="448" y="496"/>
                  </a:lnTo>
                  <a:lnTo>
                    <a:pt x="443" y="498"/>
                  </a:lnTo>
                  <a:lnTo>
                    <a:pt x="439" y="500"/>
                  </a:lnTo>
                  <a:lnTo>
                    <a:pt x="435" y="502"/>
                  </a:lnTo>
                  <a:lnTo>
                    <a:pt x="430" y="504"/>
                  </a:lnTo>
                  <a:lnTo>
                    <a:pt x="427" y="505"/>
                  </a:lnTo>
                  <a:lnTo>
                    <a:pt x="425" y="506"/>
                  </a:lnTo>
                  <a:lnTo>
                    <a:pt x="419" y="508"/>
                  </a:lnTo>
                  <a:lnTo>
                    <a:pt x="413" y="509"/>
                  </a:lnTo>
                  <a:lnTo>
                    <a:pt x="407" y="511"/>
                  </a:lnTo>
                  <a:lnTo>
                    <a:pt x="400" y="512"/>
                  </a:lnTo>
                  <a:lnTo>
                    <a:pt x="394" y="512"/>
                  </a:lnTo>
                  <a:lnTo>
                    <a:pt x="386" y="513"/>
                  </a:lnTo>
                  <a:lnTo>
                    <a:pt x="379" y="513"/>
                  </a:lnTo>
                  <a:lnTo>
                    <a:pt x="372" y="513"/>
                  </a:lnTo>
                  <a:lnTo>
                    <a:pt x="365" y="513"/>
                  </a:lnTo>
                  <a:lnTo>
                    <a:pt x="356" y="512"/>
                  </a:lnTo>
                  <a:lnTo>
                    <a:pt x="349" y="512"/>
                  </a:lnTo>
                  <a:lnTo>
                    <a:pt x="342" y="511"/>
                  </a:lnTo>
                  <a:lnTo>
                    <a:pt x="334" y="510"/>
                  </a:lnTo>
                  <a:lnTo>
                    <a:pt x="325" y="509"/>
                  </a:lnTo>
                  <a:lnTo>
                    <a:pt x="317" y="506"/>
                  </a:lnTo>
                  <a:lnTo>
                    <a:pt x="310" y="504"/>
                  </a:lnTo>
                  <a:lnTo>
                    <a:pt x="301" y="502"/>
                  </a:lnTo>
                  <a:lnTo>
                    <a:pt x="294" y="500"/>
                  </a:lnTo>
                  <a:lnTo>
                    <a:pt x="286" y="497"/>
                  </a:lnTo>
                  <a:lnTo>
                    <a:pt x="282" y="496"/>
                  </a:lnTo>
                  <a:lnTo>
                    <a:pt x="279" y="495"/>
                  </a:lnTo>
                  <a:lnTo>
                    <a:pt x="276" y="494"/>
                  </a:lnTo>
                  <a:lnTo>
                    <a:pt x="273" y="493"/>
                  </a:lnTo>
                  <a:lnTo>
                    <a:pt x="270" y="493"/>
                  </a:lnTo>
                  <a:lnTo>
                    <a:pt x="267" y="493"/>
                  </a:lnTo>
                  <a:lnTo>
                    <a:pt x="260" y="493"/>
                  </a:lnTo>
                  <a:lnTo>
                    <a:pt x="256" y="492"/>
                  </a:lnTo>
                  <a:lnTo>
                    <a:pt x="251" y="492"/>
                  </a:lnTo>
                  <a:lnTo>
                    <a:pt x="248" y="495"/>
                  </a:lnTo>
                  <a:lnTo>
                    <a:pt x="243" y="497"/>
                  </a:lnTo>
                  <a:lnTo>
                    <a:pt x="238" y="500"/>
                  </a:lnTo>
                  <a:lnTo>
                    <a:pt x="232" y="503"/>
                  </a:lnTo>
                  <a:lnTo>
                    <a:pt x="228" y="505"/>
                  </a:lnTo>
                  <a:lnTo>
                    <a:pt x="224" y="508"/>
                  </a:lnTo>
                  <a:lnTo>
                    <a:pt x="214" y="511"/>
                  </a:lnTo>
                  <a:lnTo>
                    <a:pt x="209" y="512"/>
                  </a:lnTo>
                  <a:lnTo>
                    <a:pt x="205" y="514"/>
                  </a:lnTo>
                  <a:lnTo>
                    <a:pt x="198" y="515"/>
                  </a:lnTo>
                  <a:lnTo>
                    <a:pt x="193" y="515"/>
                  </a:lnTo>
                  <a:lnTo>
                    <a:pt x="188" y="516"/>
                  </a:lnTo>
                  <a:lnTo>
                    <a:pt x="183" y="516"/>
                  </a:lnTo>
                  <a:lnTo>
                    <a:pt x="178" y="516"/>
                  </a:lnTo>
                  <a:lnTo>
                    <a:pt x="172" y="516"/>
                  </a:lnTo>
                  <a:lnTo>
                    <a:pt x="167" y="516"/>
                  </a:lnTo>
                  <a:lnTo>
                    <a:pt x="154" y="516"/>
                  </a:lnTo>
                  <a:lnTo>
                    <a:pt x="141" y="516"/>
                  </a:lnTo>
                  <a:lnTo>
                    <a:pt x="128" y="515"/>
                  </a:lnTo>
                  <a:lnTo>
                    <a:pt x="122" y="514"/>
                  </a:lnTo>
                  <a:lnTo>
                    <a:pt x="116" y="513"/>
                  </a:lnTo>
                  <a:lnTo>
                    <a:pt x="110" y="512"/>
                  </a:lnTo>
                  <a:lnTo>
                    <a:pt x="103" y="511"/>
                  </a:lnTo>
                  <a:lnTo>
                    <a:pt x="98" y="509"/>
                  </a:lnTo>
                  <a:lnTo>
                    <a:pt x="92" y="508"/>
                  </a:lnTo>
                  <a:lnTo>
                    <a:pt x="87" y="505"/>
                  </a:lnTo>
                  <a:lnTo>
                    <a:pt x="83" y="503"/>
                  </a:lnTo>
                  <a:lnTo>
                    <a:pt x="78" y="501"/>
                  </a:lnTo>
                  <a:lnTo>
                    <a:pt x="74" y="499"/>
                  </a:lnTo>
                  <a:lnTo>
                    <a:pt x="70" y="496"/>
                  </a:lnTo>
                  <a:lnTo>
                    <a:pt x="69" y="495"/>
                  </a:lnTo>
                  <a:lnTo>
                    <a:pt x="67" y="493"/>
                  </a:lnTo>
                  <a:lnTo>
                    <a:pt x="66" y="492"/>
                  </a:lnTo>
                  <a:lnTo>
                    <a:pt x="64" y="490"/>
                  </a:lnTo>
                  <a:lnTo>
                    <a:pt x="63" y="489"/>
                  </a:lnTo>
                  <a:lnTo>
                    <a:pt x="63" y="487"/>
                  </a:lnTo>
                  <a:lnTo>
                    <a:pt x="61" y="484"/>
                  </a:lnTo>
                  <a:lnTo>
                    <a:pt x="61" y="481"/>
                  </a:lnTo>
                  <a:lnTo>
                    <a:pt x="60" y="479"/>
                  </a:lnTo>
                  <a:lnTo>
                    <a:pt x="60" y="477"/>
                  </a:lnTo>
                  <a:lnTo>
                    <a:pt x="61" y="475"/>
                  </a:lnTo>
                  <a:lnTo>
                    <a:pt x="61" y="473"/>
                  </a:lnTo>
                  <a:lnTo>
                    <a:pt x="61" y="471"/>
                  </a:lnTo>
                  <a:lnTo>
                    <a:pt x="61" y="470"/>
                  </a:lnTo>
                  <a:lnTo>
                    <a:pt x="61" y="467"/>
                  </a:lnTo>
                  <a:lnTo>
                    <a:pt x="62" y="465"/>
                  </a:lnTo>
                  <a:lnTo>
                    <a:pt x="63" y="462"/>
                  </a:lnTo>
                  <a:lnTo>
                    <a:pt x="63" y="460"/>
                  </a:lnTo>
                  <a:lnTo>
                    <a:pt x="65" y="456"/>
                  </a:lnTo>
                  <a:lnTo>
                    <a:pt x="66" y="454"/>
                  </a:lnTo>
                  <a:lnTo>
                    <a:pt x="67" y="453"/>
                  </a:lnTo>
                  <a:lnTo>
                    <a:pt x="69" y="450"/>
                  </a:lnTo>
                  <a:lnTo>
                    <a:pt x="71" y="449"/>
                  </a:lnTo>
                  <a:lnTo>
                    <a:pt x="73" y="448"/>
                  </a:lnTo>
                  <a:lnTo>
                    <a:pt x="74" y="446"/>
                  </a:lnTo>
                  <a:lnTo>
                    <a:pt x="78" y="446"/>
                  </a:lnTo>
                  <a:lnTo>
                    <a:pt x="80" y="444"/>
                  </a:lnTo>
                  <a:lnTo>
                    <a:pt x="83" y="443"/>
                  </a:lnTo>
                  <a:lnTo>
                    <a:pt x="86" y="442"/>
                  </a:lnTo>
                  <a:lnTo>
                    <a:pt x="89" y="441"/>
                  </a:lnTo>
                  <a:lnTo>
                    <a:pt x="92" y="440"/>
                  </a:lnTo>
                  <a:lnTo>
                    <a:pt x="95" y="440"/>
                  </a:lnTo>
                  <a:lnTo>
                    <a:pt x="99" y="439"/>
                  </a:lnTo>
                  <a:lnTo>
                    <a:pt x="103" y="439"/>
                  </a:lnTo>
                  <a:lnTo>
                    <a:pt x="105" y="439"/>
                  </a:lnTo>
                  <a:lnTo>
                    <a:pt x="105" y="439"/>
                  </a:lnTo>
                  <a:lnTo>
                    <a:pt x="106" y="438"/>
                  </a:lnTo>
                  <a:lnTo>
                    <a:pt x="106" y="438"/>
                  </a:lnTo>
                  <a:lnTo>
                    <a:pt x="105" y="437"/>
                  </a:lnTo>
                  <a:lnTo>
                    <a:pt x="102" y="436"/>
                  </a:lnTo>
                  <a:lnTo>
                    <a:pt x="96" y="430"/>
                  </a:lnTo>
                  <a:lnTo>
                    <a:pt x="93" y="427"/>
                  </a:lnTo>
                  <a:lnTo>
                    <a:pt x="89" y="423"/>
                  </a:lnTo>
                  <a:lnTo>
                    <a:pt x="84" y="419"/>
                  </a:lnTo>
                  <a:lnTo>
                    <a:pt x="80" y="414"/>
                  </a:lnTo>
                  <a:lnTo>
                    <a:pt x="74" y="407"/>
                  </a:lnTo>
                  <a:lnTo>
                    <a:pt x="72" y="403"/>
                  </a:lnTo>
                  <a:lnTo>
                    <a:pt x="69" y="400"/>
                  </a:lnTo>
                  <a:lnTo>
                    <a:pt x="67" y="396"/>
                  </a:lnTo>
                  <a:lnTo>
                    <a:pt x="65" y="392"/>
                  </a:lnTo>
                  <a:lnTo>
                    <a:pt x="62" y="388"/>
                  </a:lnTo>
                  <a:lnTo>
                    <a:pt x="60" y="382"/>
                  </a:lnTo>
                  <a:lnTo>
                    <a:pt x="58" y="378"/>
                  </a:lnTo>
                  <a:lnTo>
                    <a:pt x="56" y="372"/>
                  </a:lnTo>
                  <a:lnTo>
                    <a:pt x="55" y="368"/>
                  </a:lnTo>
                  <a:lnTo>
                    <a:pt x="53" y="361"/>
                  </a:lnTo>
                  <a:lnTo>
                    <a:pt x="53" y="361"/>
                  </a:lnTo>
                  <a:lnTo>
                    <a:pt x="53" y="361"/>
                  </a:lnTo>
                  <a:lnTo>
                    <a:pt x="52" y="361"/>
                  </a:lnTo>
                  <a:lnTo>
                    <a:pt x="52" y="361"/>
                  </a:lnTo>
                  <a:lnTo>
                    <a:pt x="51" y="361"/>
                  </a:lnTo>
                  <a:lnTo>
                    <a:pt x="50" y="361"/>
                  </a:lnTo>
                  <a:lnTo>
                    <a:pt x="50" y="362"/>
                  </a:lnTo>
                  <a:lnTo>
                    <a:pt x="50" y="364"/>
                  </a:lnTo>
                  <a:lnTo>
                    <a:pt x="49" y="365"/>
                  </a:lnTo>
                  <a:lnTo>
                    <a:pt x="48" y="367"/>
                  </a:lnTo>
                  <a:lnTo>
                    <a:pt x="45" y="371"/>
                  </a:lnTo>
                  <a:lnTo>
                    <a:pt x="44" y="374"/>
                  </a:lnTo>
                  <a:lnTo>
                    <a:pt x="42" y="376"/>
                  </a:lnTo>
                  <a:lnTo>
                    <a:pt x="39" y="379"/>
                  </a:lnTo>
                  <a:lnTo>
                    <a:pt x="37" y="382"/>
                  </a:lnTo>
                  <a:lnTo>
                    <a:pt x="34" y="386"/>
                  </a:lnTo>
                  <a:lnTo>
                    <a:pt x="31" y="389"/>
                  </a:lnTo>
                  <a:lnTo>
                    <a:pt x="28" y="391"/>
                  </a:lnTo>
                  <a:lnTo>
                    <a:pt x="25" y="393"/>
                  </a:lnTo>
                  <a:lnTo>
                    <a:pt x="22" y="395"/>
                  </a:lnTo>
                  <a:lnTo>
                    <a:pt x="18" y="397"/>
                  </a:lnTo>
                  <a:lnTo>
                    <a:pt x="14" y="398"/>
                  </a:lnTo>
                  <a:lnTo>
                    <a:pt x="10" y="398"/>
                  </a:lnTo>
                  <a:lnTo>
                    <a:pt x="10" y="398"/>
                  </a:lnTo>
                  <a:lnTo>
                    <a:pt x="9" y="398"/>
                  </a:lnTo>
                  <a:lnTo>
                    <a:pt x="8" y="398"/>
                  </a:lnTo>
                  <a:lnTo>
                    <a:pt x="8" y="396"/>
                  </a:lnTo>
                  <a:lnTo>
                    <a:pt x="7" y="395"/>
                  </a:lnTo>
                  <a:lnTo>
                    <a:pt x="5" y="392"/>
                  </a:lnTo>
                  <a:lnTo>
                    <a:pt x="4" y="390"/>
                  </a:lnTo>
                  <a:lnTo>
                    <a:pt x="3" y="387"/>
                  </a:lnTo>
                  <a:lnTo>
                    <a:pt x="3" y="384"/>
                  </a:lnTo>
                  <a:lnTo>
                    <a:pt x="2" y="381"/>
                  </a:lnTo>
                  <a:lnTo>
                    <a:pt x="1" y="374"/>
                  </a:lnTo>
                  <a:lnTo>
                    <a:pt x="0" y="370"/>
                  </a:lnTo>
                  <a:lnTo>
                    <a:pt x="0" y="367"/>
                  </a:lnTo>
                  <a:lnTo>
                    <a:pt x="0" y="357"/>
                  </a:lnTo>
                  <a:lnTo>
                    <a:pt x="1" y="348"/>
                  </a:lnTo>
                  <a:lnTo>
                    <a:pt x="2" y="343"/>
                  </a:lnTo>
                  <a:lnTo>
                    <a:pt x="3" y="338"/>
                  </a:lnTo>
                  <a:lnTo>
                    <a:pt x="3" y="332"/>
                  </a:lnTo>
                  <a:lnTo>
                    <a:pt x="5" y="327"/>
                  </a:lnTo>
                  <a:lnTo>
                    <a:pt x="6" y="322"/>
                  </a:lnTo>
                  <a:lnTo>
                    <a:pt x="8" y="316"/>
                  </a:lnTo>
                  <a:lnTo>
                    <a:pt x="10" y="311"/>
                  </a:lnTo>
                  <a:lnTo>
                    <a:pt x="12" y="304"/>
                  </a:lnTo>
                  <a:lnTo>
                    <a:pt x="15" y="299"/>
                  </a:lnTo>
                  <a:lnTo>
                    <a:pt x="18" y="293"/>
                  </a:lnTo>
                  <a:lnTo>
                    <a:pt x="22" y="287"/>
                  </a:lnTo>
                  <a:lnTo>
                    <a:pt x="26" y="281"/>
                  </a:lnTo>
                  <a:lnTo>
                    <a:pt x="30" y="275"/>
                  </a:lnTo>
                  <a:lnTo>
                    <a:pt x="34" y="269"/>
                  </a:lnTo>
                  <a:lnTo>
                    <a:pt x="37" y="265"/>
                  </a:lnTo>
                  <a:lnTo>
                    <a:pt x="42" y="260"/>
                  </a:lnTo>
                  <a:lnTo>
                    <a:pt x="46" y="254"/>
                  </a:lnTo>
                  <a:lnTo>
                    <a:pt x="49" y="252"/>
                  </a:lnTo>
                  <a:lnTo>
                    <a:pt x="52" y="250"/>
                  </a:lnTo>
                  <a:lnTo>
                    <a:pt x="56" y="246"/>
                  </a:lnTo>
                  <a:lnTo>
                    <a:pt x="59" y="243"/>
                  </a:lnTo>
                  <a:lnTo>
                    <a:pt x="66" y="238"/>
                  </a:lnTo>
                  <a:lnTo>
                    <a:pt x="70" y="233"/>
                  </a:lnTo>
                  <a:lnTo>
                    <a:pt x="72" y="232"/>
                  </a:lnTo>
                  <a:close/>
                </a:path>
              </a:pathLst>
            </a:custGeom>
            <a:solidFill>
              <a:srgbClr val="596273"/>
            </a:solidFill>
            <a:ln w="9525">
              <a:noFill/>
              <a:round/>
            </a:ln>
          </p:spPr>
          <p:txBody>
            <a:bodyPr vert="horz" wrap="square" lIns="91440" tIns="45720" rIns="91440" bIns="45720" numCol="1" anchor="t" anchorCtr="0" compatLnSpc="1"/>
            <a:lstStyle/>
            <a:p>
              <a:endParaRPr lang="zh-CN" altLang="en-US"/>
            </a:p>
          </p:txBody>
        </p:sp>
        <p:grpSp>
          <p:nvGrpSpPr>
            <p:cNvPr id="12" name="组合 11"/>
            <p:cNvGrpSpPr/>
            <p:nvPr/>
          </p:nvGrpSpPr>
          <p:grpSpPr>
            <a:xfrm>
              <a:off x="12600" y="4728"/>
              <a:ext cx="990" cy="851"/>
              <a:chOff x="5940" y="1053"/>
              <a:chExt cx="724" cy="646"/>
            </a:xfrm>
          </p:grpSpPr>
          <p:sp>
            <p:nvSpPr>
              <p:cNvPr id="215" name="Freeform 50"/>
              <p:cNvSpPr>
                <a:spLocks noEditPoints="1"/>
              </p:cNvSpPr>
              <p:nvPr/>
            </p:nvSpPr>
            <p:spPr bwMode="auto">
              <a:xfrm>
                <a:off x="5940" y="1053"/>
                <a:ext cx="725" cy="647"/>
              </a:xfrm>
              <a:custGeom>
                <a:avLst/>
                <a:gdLst>
                  <a:gd name="T0" fmla="*/ 214 w 221"/>
                  <a:gd name="T1" fmla="*/ 0 h 197"/>
                  <a:gd name="T2" fmla="*/ 7 w 221"/>
                  <a:gd name="T3" fmla="*/ 0 h 197"/>
                  <a:gd name="T4" fmla="*/ 0 w 221"/>
                  <a:gd name="T5" fmla="*/ 7 h 197"/>
                  <a:gd name="T6" fmla="*/ 0 w 221"/>
                  <a:gd name="T7" fmla="*/ 190 h 197"/>
                  <a:gd name="T8" fmla="*/ 7 w 221"/>
                  <a:gd name="T9" fmla="*/ 197 h 197"/>
                  <a:gd name="T10" fmla="*/ 214 w 221"/>
                  <a:gd name="T11" fmla="*/ 197 h 197"/>
                  <a:gd name="T12" fmla="*/ 221 w 221"/>
                  <a:gd name="T13" fmla="*/ 190 h 197"/>
                  <a:gd name="T14" fmla="*/ 221 w 221"/>
                  <a:gd name="T15" fmla="*/ 7 h 197"/>
                  <a:gd name="T16" fmla="*/ 214 w 221"/>
                  <a:gd name="T17" fmla="*/ 0 h 197"/>
                  <a:gd name="T18" fmla="*/ 170 w 221"/>
                  <a:gd name="T19" fmla="*/ 15 h 197"/>
                  <a:gd name="T20" fmla="*/ 180 w 221"/>
                  <a:gd name="T21" fmla="*/ 25 h 197"/>
                  <a:gd name="T22" fmla="*/ 170 w 221"/>
                  <a:gd name="T23" fmla="*/ 34 h 197"/>
                  <a:gd name="T24" fmla="*/ 161 w 221"/>
                  <a:gd name="T25" fmla="*/ 25 h 197"/>
                  <a:gd name="T26" fmla="*/ 170 w 221"/>
                  <a:gd name="T27" fmla="*/ 15 h 197"/>
                  <a:gd name="T28" fmla="*/ 143 w 221"/>
                  <a:gd name="T29" fmla="*/ 15 h 197"/>
                  <a:gd name="T30" fmla="*/ 152 w 221"/>
                  <a:gd name="T31" fmla="*/ 25 h 197"/>
                  <a:gd name="T32" fmla="*/ 143 w 221"/>
                  <a:gd name="T33" fmla="*/ 34 h 197"/>
                  <a:gd name="T34" fmla="*/ 134 w 221"/>
                  <a:gd name="T35" fmla="*/ 25 h 197"/>
                  <a:gd name="T36" fmla="*/ 143 w 221"/>
                  <a:gd name="T37" fmla="*/ 15 h 197"/>
                  <a:gd name="T38" fmla="*/ 207 w 221"/>
                  <a:gd name="T39" fmla="*/ 183 h 197"/>
                  <a:gd name="T40" fmla="*/ 14 w 221"/>
                  <a:gd name="T41" fmla="*/ 183 h 197"/>
                  <a:gd name="T42" fmla="*/ 14 w 221"/>
                  <a:gd name="T43" fmla="*/ 49 h 197"/>
                  <a:gd name="T44" fmla="*/ 207 w 221"/>
                  <a:gd name="T45" fmla="*/ 49 h 197"/>
                  <a:gd name="T46" fmla="*/ 207 w 221"/>
                  <a:gd name="T47" fmla="*/ 183 h 197"/>
                  <a:gd name="T48" fmla="*/ 198 w 221"/>
                  <a:gd name="T49" fmla="*/ 34 h 197"/>
                  <a:gd name="T50" fmla="*/ 189 w 221"/>
                  <a:gd name="T51" fmla="*/ 25 h 197"/>
                  <a:gd name="T52" fmla="*/ 198 w 221"/>
                  <a:gd name="T53" fmla="*/ 15 h 197"/>
                  <a:gd name="T54" fmla="*/ 207 w 221"/>
                  <a:gd name="T55" fmla="*/ 25 h 197"/>
                  <a:gd name="T56" fmla="*/ 198 w 221"/>
                  <a:gd name="T57"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197">
                    <a:moveTo>
                      <a:pt x="214" y="0"/>
                    </a:moveTo>
                    <a:cubicBezTo>
                      <a:pt x="7" y="0"/>
                      <a:pt x="7" y="0"/>
                      <a:pt x="7" y="0"/>
                    </a:cubicBezTo>
                    <a:cubicBezTo>
                      <a:pt x="3" y="0"/>
                      <a:pt x="0" y="3"/>
                      <a:pt x="0" y="7"/>
                    </a:cubicBezTo>
                    <a:cubicBezTo>
                      <a:pt x="0" y="190"/>
                      <a:pt x="0" y="190"/>
                      <a:pt x="0" y="190"/>
                    </a:cubicBezTo>
                    <a:cubicBezTo>
                      <a:pt x="0" y="194"/>
                      <a:pt x="3" y="197"/>
                      <a:pt x="7" y="197"/>
                    </a:cubicBezTo>
                    <a:cubicBezTo>
                      <a:pt x="214" y="197"/>
                      <a:pt x="214" y="197"/>
                      <a:pt x="214" y="197"/>
                    </a:cubicBezTo>
                    <a:cubicBezTo>
                      <a:pt x="218" y="197"/>
                      <a:pt x="221" y="194"/>
                      <a:pt x="221" y="190"/>
                    </a:cubicBezTo>
                    <a:cubicBezTo>
                      <a:pt x="221" y="7"/>
                      <a:pt x="221" y="7"/>
                      <a:pt x="221" y="7"/>
                    </a:cubicBezTo>
                    <a:cubicBezTo>
                      <a:pt x="221" y="3"/>
                      <a:pt x="218" y="0"/>
                      <a:pt x="214" y="0"/>
                    </a:cubicBezTo>
                    <a:close/>
                    <a:moveTo>
                      <a:pt x="170" y="15"/>
                    </a:moveTo>
                    <a:cubicBezTo>
                      <a:pt x="176" y="15"/>
                      <a:pt x="180" y="19"/>
                      <a:pt x="180" y="25"/>
                    </a:cubicBezTo>
                    <a:cubicBezTo>
                      <a:pt x="180" y="30"/>
                      <a:pt x="176" y="34"/>
                      <a:pt x="170" y="34"/>
                    </a:cubicBezTo>
                    <a:cubicBezTo>
                      <a:pt x="165" y="34"/>
                      <a:pt x="161" y="30"/>
                      <a:pt x="161" y="25"/>
                    </a:cubicBezTo>
                    <a:cubicBezTo>
                      <a:pt x="161" y="19"/>
                      <a:pt x="165" y="15"/>
                      <a:pt x="170" y="15"/>
                    </a:cubicBezTo>
                    <a:close/>
                    <a:moveTo>
                      <a:pt x="143" y="15"/>
                    </a:moveTo>
                    <a:cubicBezTo>
                      <a:pt x="148" y="15"/>
                      <a:pt x="152" y="19"/>
                      <a:pt x="152" y="25"/>
                    </a:cubicBezTo>
                    <a:cubicBezTo>
                      <a:pt x="152" y="30"/>
                      <a:pt x="148" y="34"/>
                      <a:pt x="143" y="34"/>
                    </a:cubicBezTo>
                    <a:cubicBezTo>
                      <a:pt x="138" y="34"/>
                      <a:pt x="134" y="30"/>
                      <a:pt x="134" y="25"/>
                    </a:cubicBezTo>
                    <a:cubicBezTo>
                      <a:pt x="134" y="19"/>
                      <a:pt x="138" y="15"/>
                      <a:pt x="143" y="15"/>
                    </a:cubicBezTo>
                    <a:close/>
                    <a:moveTo>
                      <a:pt x="207" y="183"/>
                    </a:moveTo>
                    <a:cubicBezTo>
                      <a:pt x="14" y="183"/>
                      <a:pt x="14" y="183"/>
                      <a:pt x="14" y="183"/>
                    </a:cubicBezTo>
                    <a:cubicBezTo>
                      <a:pt x="14" y="49"/>
                      <a:pt x="14" y="49"/>
                      <a:pt x="14" y="49"/>
                    </a:cubicBezTo>
                    <a:cubicBezTo>
                      <a:pt x="207" y="49"/>
                      <a:pt x="207" y="49"/>
                      <a:pt x="207" y="49"/>
                    </a:cubicBezTo>
                    <a:lnTo>
                      <a:pt x="207" y="183"/>
                    </a:lnTo>
                    <a:close/>
                    <a:moveTo>
                      <a:pt x="198" y="34"/>
                    </a:moveTo>
                    <a:cubicBezTo>
                      <a:pt x="193" y="34"/>
                      <a:pt x="189" y="30"/>
                      <a:pt x="189" y="25"/>
                    </a:cubicBezTo>
                    <a:cubicBezTo>
                      <a:pt x="189" y="19"/>
                      <a:pt x="193" y="15"/>
                      <a:pt x="198" y="15"/>
                    </a:cubicBezTo>
                    <a:cubicBezTo>
                      <a:pt x="203" y="15"/>
                      <a:pt x="207" y="19"/>
                      <a:pt x="207" y="25"/>
                    </a:cubicBezTo>
                    <a:cubicBezTo>
                      <a:pt x="207" y="30"/>
                      <a:pt x="203" y="34"/>
                      <a:pt x="198" y="34"/>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16" name="Freeform 51"/>
              <p:cNvSpPr/>
              <p:nvPr/>
            </p:nvSpPr>
            <p:spPr bwMode="auto">
              <a:xfrm>
                <a:off x="6401" y="1247"/>
                <a:ext cx="68" cy="58"/>
              </a:xfrm>
              <a:custGeom>
                <a:avLst/>
                <a:gdLst>
                  <a:gd name="T0" fmla="*/ 21 w 21"/>
                  <a:gd name="T1" fmla="*/ 14 h 18"/>
                  <a:gd name="T2" fmla="*/ 18 w 21"/>
                  <a:gd name="T3" fmla="*/ 18 h 18"/>
                  <a:gd name="T4" fmla="*/ 4 w 21"/>
                  <a:gd name="T5" fmla="*/ 18 h 18"/>
                  <a:gd name="T6" fmla="*/ 0 w 21"/>
                  <a:gd name="T7" fmla="*/ 14 h 18"/>
                  <a:gd name="T8" fmla="*/ 0 w 21"/>
                  <a:gd name="T9" fmla="*/ 3 h 18"/>
                  <a:gd name="T10" fmla="*/ 4 w 21"/>
                  <a:gd name="T11" fmla="*/ 0 h 18"/>
                  <a:gd name="T12" fmla="*/ 18 w 21"/>
                  <a:gd name="T13" fmla="*/ 0 h 18"/>
                  <a:gd name="T14" fmla="*/ 21 w 21"/>
                  <a:gd name="T15" fmla="*/ 3 h 18"/>
                  <a:gd name="T16" fmla="*/ 21 w 21"/>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14"/>
                    </a:moveTo>
                    <a:cubicBezTo>
                      <a:pt x="21" y="16"/>
                      <a:pt x="20" y="18"/>
                      <a:pt x="18" y="18"/>
                    </a:cubicBezTo>
                    <a:cubicBezTo>
                      <a:pt x="4" y="18"/>
                      <a:pt x="4" y="18"/>
                      <a:pt x="4" y="18"/>
                    </a:cubicBezTo>
                    <a:cubicBezTo>
                      <a:pt x="2" y="18"/>
                      <a:pt x="0" y="16"/>
                      <a:pt x="0" y="14"/>
                    </a:cubicBezTo>
                    <a:cubicBezTo>
                      <a:pt x="0" y="3"/>
                      <a:pt x="0" y="3"/>
                      <a:pt x="0" y="3"/>
                    </a:cubicBezTo>
                    <a:cubicBezTo>
                      <a:pt x="0" y="2"/>
                      <a:pt x="2" y="0"/>
                      <a:pt x="4" y="0"/>
                    </a:cubicBezTo>
                    <a:cubicBezTo>
                      <a:pt x="18" y="0"/>
                      <a:pt x="18" y="0"/>
                      <a:pt x="18" y="0"/>
                    </a:cubicBezTo>
                    <a:cubicBezTo>
                      <a:pt x="20" y="0"/>
                      <a:pt x="21" y="2"/>
                      <a:pt x="21" y="3"/>
                    </a:cubicBezTo>
                    <a:lnTo>
                      <a:pt x="21" y="14"/>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17" name="Freeform 52"/>
              <p:cNvSpPr/>
              <p:nvPr/>
            </p:nvSpPr>
            <p:spPr bwMode="auto">
              <a:xfrm>
                <a:off x="6297" y="1294"/>
                <a:ext cx="79" cy="86"/>
              </a:xfrm>
              <a:custGeom>
                <a:avLst/>
                <a:gdLst>
                  <a:gd name="T0" fmla="*/ 22 w 24"/>
                  <a:gd name="T1" fmla="*/ 7 h 26"/>
                  <a:gd name="T2" fmla="*/ 23 w 24"/>
                  <a:gd name="T3" fmla="*/ 11 h 26"/>
                  <a:gd name="T4" fmla="*/ 16 w 24"/>
                  <a:gd name="T5" fmla="*/ 24 h 26"/>
                  <a:gd name="T6" fmla="*/ 12 w 24"/>
                  <a:gd name="T7" fmla="*/ 25 h 26"/>
                  <a:gd name="T8" fmla="*/ 2 w 24"/>
                  <a:gd name="T9" fmla="*/ 19 h 26"/>
                  <a:gd name="T10" fmla="*/ 1 w 24"/>
                  <a:gd name="T11" fmla="*/ 15 h 26"/>
                  <a:gd name="T12" fmla="*/ 8 w 24"/>
                  <a:gd name="T13" fmla="*/ 3 h 26"/>
                  <a:gd name="T14" fmla="*/ 13 w 24"/>
                  <a:gd name="T15" fmla="*/ 1 h 26"/>
                  <a:gd name="T16" fmla="*/ 22 w 24"/>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2" y="7"/>
                    </a:moveTo>
                    <a:cubicBezTo>
                      <a:pt x="24" y="8"/>
                      <a:pt x="24" y="10"/>
                      <a:pt x="23" y="11"/>
                    </a:cubicBezTo>
                    <a:cubicBezTo>
                      <a:pt x="16" y="24"/>
                      <a:pt x="16" y="24"/>
                      <a:pt x="16" y="24"/>
                    </a:cubicBezTo>
                    <a:cubicBezTo>
                      <a:pt x="15" y="25"/>
                      <a:pt x="13" y="26"/>
                      <a:pt x="12" y="25"/>
                    </a:cubicBezTo>
                    <a:cubicBezTo>
                      <a:pt x="2" y="19"/>
                      <a:pt x="2" y="19"/>
                      <a:pt x="2" y="19"/>
                    </a:cubicBezTo>
                    <a:cubicBezTo>
                      <a:pt x="1" y="18"/>
                      <a:pt x="0" y="16"/>
                      <a:pt x="1" y="15"/>
                    </a:cubicBezTo>
                    <a:cubicBezTo>
                      <a:pt x="8" y="3"/>
                      <a:pt x="8" y="3"/>
                      <a:pt x="8" y="3"/>
                    </a:cubicBezTo>
                    <a:cubicBezTo>
                      <a:pt x="9" y="1"/>
                      <a:pt x="11" y="0"/>
                      <a:pt x="13" y="1"/>
                    </a:cubicBezTo>
                    <a:lnTo>
                      <a:pt x="22" y="7"/>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18" name="Freeform 53"/>
              <p:cNvSpPr/>
              <p:nvPr/>
            </p:nvSpPr>
            <p:spPr bwMode="auto">
              <a:xfrm>
                <a:off x="6299" y="1417"/>
                <a:ext cx="79" cy="81"/>
              </a:xfrm>
              <a:custGeom>
                <a:avLst/>
                <a:gdLst>
                  <a:gd name="T0" fmla="*/ 12 w 24"/>
                  <a:gd name="T1" fmla="*/ 0 h 25"/>
                  <a:gd name="T2" fmla="*/ 16 w 24"/>
                  <a:gd name="T3" fmla="*/ 2 h 25"/>
                  <a:gd name="T4" fmla="*/ 24 w 24"/>
                  <a:gd name="T5" fmla="*/ 14 h 25"/>
                  <a:gd name="T6" fmla="*/ 22 w 24"/>
                  <a:gd name="T7" fmla="*/ 19 h 25"/>
                  <a:gd name="T8" fmla="*/ 13 w 24"/>
                  <a:gd name="T9" fmla="*/ 24 h 25"/>
                  <a:gd name="T10" fmla="*/ 8 w 24"/>
                  <a:gd name="T11" fmla="*/ 23 h 25"/>
                  <a:gd name="T12" fmla="*/ 1 w 24"/>
                  <a:gd name="T13" fmla="*/ 10 h 25"/>
                  <a:gd name="T14" fmla="*/ 2 w 24"/>
                  <a:gd name="T15" fmla="*/ 6 h 25"/>
                  <a:gd name="T16" fmla="*/ 12 w 2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2" y="0"/>
                    </a:moveTo>
                    <a:cubicBezTo>
                      <a:pt x="13" y="0"/>
                      <a:pt x="15" y="0"/>
                      <a:pt x="16" y="2"/>
                    </a:cubicBezTo>
                    <a:cubicBezTo>
                      <a:pt x="24" y="14"/>
                      <a:pt x="24" y="14"/>
                      <a:pt x="24" y="14"/>
                    </a:cubicBezTo>
                    <a:cubicBezTo>
                      <a:pt x="24" y="16"/>
                      <a:pt x="24" y="18"/>
                      <a:pt x="22" y="19"/>
                    </a:cubicBezTo>
                    <a:cubicBezTo>
                      <a:pt x="13" y="24"/>
                      <a:pt x="13" y="24"/>
                      <a:pt x="13" y="24"/>
                    </a:cubicBezTo>
                    <a:cubicBezTo>
                      <a:pt x="11" y="25"/>
                      <a:pt x="9" y="24"/>
                      <a:pt x="8" y="23"/>
                    </a:cubicBezTo>
                    <a:cubicBezTo>
                      <a:pt x="1" y="10"/>
                      <a:pt x="1" y="10"/>
                      <a:pt x="1" y="10"/>
                    </a:cubicBezTo>
                    <a:cubicBezTo>
                      <a:pt x="0" y="9"/>
                      <a:pt x="1" y="7"/>
                      <a:pt x="2" y="6"/>
                    </a:cubicBezTo>
                    <a:lnTo>
                      <a:pt x="12" y="0"/>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19" name="Freeform 54"/>
              <p:cNvSpPr/>
              <p:nvPr/>
            </p:nvSpPr>
            <p:spPr bwMode="auto">
              <a:xfrm>
                <a:off x="6412" y="1482"/>
                <a:ext cx="68" cy="58"/>
              </a:xfrm>
              <a:custGeom>
                <a:avLst/>
                <a:gdLst>
                  <a:gd name="T0" fmla="*/ 0 w 21"/>
                  <a:gd name="T1" fmla="*/ 4 h 18"/>
                  <a:gd name="T2" fmla="*/ 3 w 21"/>
                  <a:gd name="T3" fmla="*/ 0 h 18"/>
                  <a:gd name="T4" fmla="*/ 17 w 21"/>
                  <a:gd name="T5" fmla="*/ 0 h 18"/>
                  <a:gd name="T6" fmla="*/ 21 w 21"/>
                  <a:gd name="T7" fmla="*/ 4 h 18"/>
                  <a:gd name="T8" fmla="*/ 21 w 21"/>
                  <a:gd name="T9" fmla="*/ 15 h 18"/>
                  <a:gd name="T10" fmla="*/ 17 w 21"/>
                  <a:gd name="T11" fmla="*/ 18 h 18"/>
                  <a:gd name="T12" fmla="*/ 3 w 21"/>
                  <a:gd name="T13" fmla="*/ 18 h 18"/>
                  <a:gd name="T14" fmla="*/ 0 w 21"/>
                  <a:gd name="T15" fmla="*/ 15 h 18"/>
                  <a:gd name="T16" fmla="*/ 0 w 21"/>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0" y="4"/>
                    </a:moveTo>
                    <a:cubicBezTo>
                      <a:pt x="0" y="2"/>
                      <a:pt x="1" y="0"/>
                      <a:pt x="3" y="0"/>
                    </a:cubicBezTo>
                    <a:cubicBezTo>
                      <a:pt x="17" y="0"/>
                      <a:pt x="17" y="0"/>
                      <a:pt x="17" y="0"/>
                    </a:cubicBezTo>
                    <a:cubicBezTo>
                      <a:pt x="19" y="0"/>
                      <a:pt x="21" y="2"/>
                      <a:pt x="21" y="4"/>
                    </a:cubicBezTo>
                    <a:cubicBezTo>
                      <a:pt x="21" y="15"/>
                      <a:pt x="21" y="15"/>
                      <a:pt x="21" y="15"/>
                    </a:cubicBezTo>
                    <a:cubicBezTo>
                      <a:pt x="21" y="16"/>
                      <a:pt x="19" y="18"/>
                      <a:pt x="17" y="18"/>
                    </a:cubicBezTo>
                    <a:cubicBezTo>
                      <a:pt x="3" y="18"/>
                      <a:pt x="3" y="18"/>
                      <a:pt x="3" y="18"/>
                    </a:cubicBezTo>
                    <a:cubicBezTo>
                      <a:pt x="1" y="18"/>
                      <a:pt x="0" y="16"/>
                      <a:pt x="0" y="15"/>
                    </a:cubicBezTo>
                    <a:lnTo>
                      <a:pt x="0" y="4"/>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20" name="Freeform 55"/>
              <p:cNvSpPr/>
              <p:nvPr/>
            </p:nvSpPr>
            <p:spPr bwMode="auto">
              <a:xfrm>
                <a:off x="6506" y="1406"/>
                <a:ext cx="79" cy="86"/>
              </a:xfrm>
              <a:custGeom>
                <a:avLst/>
                <a:gdLst>
                  <a:gd name="T0" fmla="*/ 2 w 24"/>
                  <a:gd name="T1" fmla="*/ 19 h 26"/>
                  <a:gd name="T2" fmla="*/ 1 w 24"/>
                  <a:gd name="T3" fmla="*/ 15 h 26"/>
                  <a:gd name="T4" fmla="*/ 8 w 24"/>
                  <a:gd name="T5" fmla="*/ 2 h 26"/>
                  <a:gd name="T6" fmla="*/ 13 w 24"/>
                  <a:gd name="T7" fmla="*/ 1 h 26"/>
                  <a:gd name="T8" fmla="*/ 22 w 24"/>
                  <a:gd name="T9" fmla="*/ 7 h 26"/>
                  <a:gd name="T10" fmla="*/ 23 w 24"/>
                  <a:gd name="T11" fmla="*/ 11 h 26"/>
                  <a:gd name="T12" fmla="*/ 16 w 24"/>
                  <a:gd name="T13" fmla="*/ 23 h 26"/>
                  <a:gd name="T14" fmla="*/ 11 w 24"/>
                  <a:gd name="T15" fmla="*/ 25 h 26"/>
                  <a:gd name="T16" fmla="*/ 2 w 24"/>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 y="19"/>
                    </a:moveTo>
                    <a:cubicBezTo>
                      <a:pt x="1" y="18"/>
                      <a:pt x="0" y="16"/>
                      <a:pt x="1" y="15"/>
                    </a:cubicBezTo>
                    <a:cubicBezTo>
                      <a:pt x="8" y="2"/>
                      <a:pt x="8" y="2"/>
                      <a:pt x="8" y="2"/>
                    </a:cubicBezTo>
                    <a:cubicBezTo>
                      <a:pt x="9" y="1"/>
                      <a:pt x="11" y="0"/>
                      <a:pt x="13" y="1"/>
                    </a:cubicBezTo>
                    <a:cubicBezTo>
                      <a:pt x="22" y="7"/>
                      <a:pt x="22" y="7"/>
                      <a:pt x="22" y="7"/>
                    </a:cubicBezTo>
                    <a:cubicBezTo>
                      <a:pt x="23" y="8"/>
                      <a:pt x="24" y="10"/>
                      <a:pt x="23" y="11"/>
                    </a:cubicBezTo>
                    <a:cubicBezTo>
                      <a:pt x="16" y="23"/>
                      <a:pt x="16" y="23"/>
                      <a:pt x="16" y="23"/>
                    </a:cubicBezTo>
                    <a:cubicBezTo>
                      <a:pt x="15" y="25"/>
                      <a:pt x="13" y="26"/>
                      <a:pt x="11" y="25"/>
                    </a:cubicBezTo>
                    <a:lnTo>
                      <a:pt x="2" y="19"/>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21" name="Freeform 56"/>
              <p:cNvSpPr/>
              <p:nvPr/>
            </p:nvSpPr>
            <p:spPr bwMode="auto">
              <a:xfrm>
                <a:off x="6504" y="1289"/>
                <a:ext cx="79" cy="81"/>
              </a:xfrm>
              <a:custGeom>
                <a:avLst/>
                <a:gdLst>
                  <a:gd name="T0" fmla="*/ 12 w 24"/>
                  <a:gd name="T1" fmla="*/ 25 h 25"/>
                  <a:gd name="T2" fmla="*/ 8 w 24"/>
                  <a:gd name="T3" fmla="*/ 23 h 25"/>
                  <a:gd name="T4" fmla="*/ 1 w 24"/>
                  <a:gd name="T5" fmla="*/ 11 h 25"/>
                  <a:gd name="T6" fmla="*/ 2 w 24"/>
                  <a:gd name="T7" fmla="*/ 6 h 25"/>
                  <a:gd name="T8" fmla="*/ 11 w 24"/>
                  <a:gd name="T9" fmla="*/ 1 h 25"/>
                  <a:gd name="T10" fmla="*/ 16 w 24"/>
                  <a:gd name="T11" fmla="*/ 2 h 25"/>
                  <a:gd name="T12" fmla="*/ 23 w 24"/>
                  <a:gd name="T13" fmla="*/ 15 h 25"/>
                  <a:gd name="T14" fmla="*/ 22 w 24"/>
                  <a:gd name="T15" fmla="*/ 19 h 25"/>
                  <a:gd name="T16" fmla="*/ 12 w 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2" y="25"/>
                    </a:moveTo>
                    <a:cubicBezTo>
                      <a:pt x="11" y="25"/>
                      <a:pt x="9" y="25"/>
                      <a:pt x="8" y="23"/>
                    </a:cubicBezTo>
                    <a:cubicBezTo>
                      <a:pt x="1" y="11"/>
                      <a:pt x="1" y="11"/>
                      <a:pt x="1" y="11"/>
                    </a:cubicBezTo>
                    <a:cubicBezTo>
                      <a:pt x="0" y="9"/>
                      <a:pt x="0" y="7"/>
                      <a:pt x="2" y="6"/>
                    </a:cubicBezTo>
                    <a:cubicBezTo>
                      <a:pt x="11" y="1"/>
                      <a:pt x="11" y="1"/>
                      <a:pt x="11" y="1"/>
                    </a:cubicBezTo>
                    <a:cubicBezTo>
                      <a:pt x="13" y="0"/>
                      <a:pt x="15" y="1"/>
                      <a:pt x="16" y="2"/>
                    </a:cubicBezTo>
                    <a:cubicBezTo>
                      <a:pt x="23" y="15"/>
                      <a:pt x="23" y="15"/>
                      <a:pt x="23" y="15"/>
                    </a:cubicBezTo>
                    <a:cubicBezTo>
                      <a:pt x="24" y="16"/>
                      <a:pt x="23" y="18"/>
                      <a:pt x="22" y="19"/>
                    </a:cubicBezTo>
                    <a:lnTo>
                      <a:pt x="12" y="25"/>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22" name="Freeform 57"/>
              <p:cNvSpPr>
                <a:spLocks noEditPoints="1"/>
              </p:cNvSpPr>
              <p:nvPr/>
            </p:nvSpPr>
            <p:spPr bwMode="auto">
              <a:xfrm>
                <a:off x="6336" y="1289"/>
                <a:ext cx="210" cy="210"/>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32 w 64"/>
                  <a:gd name="T11" fmla="*/ 48 h 64"/>
                  <a:gd name="T12" fmla="*/ 17 w 64"/>
                  <a:gd name="T13" fmla="*/ 32 h 64"/>
                  <a:gd name="T14" fmla="*/ 32 w 64"/>
                  <a:gd name="T15" fmla="*/ 17 h 64"/>
                  <a:gd name="T16" fmla="*/ 48 w 64"/>
                  <a:gd name="T17" fmla="*/ 32 h 64"/>
                  <a:gd name="T18" fmla="*/ 32 w 64"/>
                  <a:gd name="T1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32" y="48"/>
                    </a:moveTo>
                    <a:cubicBezTo>
                      <a:pt x="23" y="48"/>
                      <a:pt x="17" y="41"/>
                      <a:pt x="17" y="32"/>
                    </a:cubicBezTo>
                    <a:cubicBezTo>
                      <a:pt x="17" y="23"/>
                      <a:pt x="23" y="17"/>
                      <a:pt x="32" y="17"/>
                    </a:cubicBezTo>
                    <a:cubicBezTo>
                      <a:pt x="41" y="17"/>
                      <a:pt x="48" y="23"/>
                      <a:pt x="48" y="32"/>
                    </a:cubicBezTo>
                    <a:cubicBezTo>
                      <a:pt x="48" y="41"/>
                      <a:pt x="41" y="48"/>
                      <a:pt x="32" y="48"/>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223" name="Freeform 58"/>
              <p:cNvSpPr/>
              <p:nvPr/>
            </p:nvSpPr>
            <p:spPr bwMode="auto">
              <a:xfrm>
                <a:off x="5980" y="1268"/>
                <a:ext cx="312" cy="393"/>
              </a:xfrm>
              <a:custGeom>
                <a:avLst/>
                <a:gdLst>
                  <a:gd name="T0" fmla="*/ 91 w 95"/>
                  <a:gd name="T1" fmla="*/ 73 h 119"/>
                  <a:gd name="T2" fmla="*/ 80 w 95"/>
                  <a:gd name="T3" fmla="*/ 73 h 119"/>
                  <a:gd name="T4" fmla="*/ 77 w 95"/>
                  <a:gd name="T5" fmla="*/ 62 h 119"/>
                  <a:gd name="T6" fmla="*/ 86 w 95"/>
                  <a:gd name="T7" fmla="*/ 57 h 119"/>
                  <a:gd name="T8" fmla="*/ 88 w 95"/>
                  <a:gd name="T9" fmla="*/ 51 h 119"/>
                  <a:gd name="T10" fmla="*/ 79 w 95"/>
                  <a:gd name="T11" fmla="*/ 35 h 119"/>
                  <a:gd name="T12" fmla="*/ 73 w 95"/>
                  <a:gd name="T13" fmla="*/ 33 h 119"/>
                  <a:gd name="T14" fmla="*/ 63 w 95"/>
                  <a:gd name="T15" fmla="*/ 39 h 119"/>
                  <a:gd name="T16" fmla="*/ 55 w 95"/>
                  <a:gd name="T17" fmla="*/ 31 h 119"/>
                  <a:gd name="T18" fmla="*/ 61 w 95"/>
                  <a:gd name="T19" fmla="*/ 22 h 119"/>
                  <a:gd name="T20" fmla="*/ 59 w 95"/>
                  <a:gd name="T21" fmla="*/ 16 h 119"/>
                  <a:gd name="T22" fmla="*/ 43 w 95"/>
                  <a:gd name="T23" fmla="*/ 7 h 119"/>
                  <a:gd name="T24" fmla="*/ 37 w 95"/>
                  <a:gd name="T25" fmla="*/ 9 h 119"/>
                  <a:gd name="T26" fmla="*/ 32 w 95"/>
                  <a:gd name="T27" fmla="*/ 18 h 119"/>
                  <a:gd name="T28" fmla="*/ 21 w 95"/>
                  <a:gd name="T29" fmla="*/ 15 h 119"/>
                  <a:gd name="T30" fmla="*/ 21 w 95"/>
                  <a:gd name="T31" fmla="*/ 5 h 119"/>
                  <a:gd name="T32" fmla="*/ 16 w 95"/>
                  <a:gd name="T33" fmla="*/ 0 h 119"/>
                  <a:gd name="T34" fmla="*/ 0 w 95"/>
                  <a:gd name="T35" fmla="*/ 0 h 119"/>
                  <a:gd name="T36" fmla="*/ 0 w 95"/>
                  <a:gd name="T37" fmla="*/ 33 h 119"/>
                  <a:gd name="T38" fmla="*/ 8 w 95"/>
                  <a:gd name="T39" fmla="*/ 32 h 119"/>
                  <a:gd name="T40" fmla="*/ 64 w 95"/>
                  <a:gd name="T41" fmla="*/ 87 h 119"/>
                  <a:gd name="T42" fmla="*/ 54 w 95"/>
                  <a:gd name="T43" fmla="*/ 119 h 119"/>
                  <a:gd name="T44" fmla="*/ 89 w 95"/>
                  <a:gd name="T45" fmla="*/ 119 h 119"/>
                  <a:gd name="T46" fmla="*/ 87 w 95"/>
                  <a:gd name="T47" fmla="*/ 116 h 119"/>
                  <a:gd name="T48" fmla="*/ 78 w 95"/>
                  <a:gd name="T49" fmla="*/ 111 h 119"/>
                  <a:gd name="T50" fmla="*/ 81 w 95"/>
                  <a:gd name="T51" fmla="*/ 100 h 119"/>
                  <a:gd name="T52" fmla="*/ 91 w 95"/>
                  <a:gd name="T53" fmla="*/ 100 h 119"/>
                  <a:gd name="T54" fmla="*/ 95 w 95"/>
                  <a:gd name="T55" fmla="*/ 95 h 119"/>
                  <a:gd name="T56" fmla="*/ 95 w 95"/>
                  <a:gd name="T57" fmla="*/ 77 h 119"/>
                  <a:gd name="T58" fmla="*/ 91 w 95"/>
                  <a:gd name="T59" fmla="*/ 7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5" h="119">
                    <a:moveTo>
                      <a:pt x="91" y="73"/>
                    </a:moveTo>
                    <a:cubicBezTo>
                      <a:pt x="80" y="73"/>
                      <a:pt x="80" y="73"/>
                      <a:pt x="80" y="73"/>
                    </a:cubicBezTo>
                    <a:cubicBezTo>
                      <a:pt x="80" y="69"/>
                      <a:pt x="79" y="65"/>
                      <a:pt x="77" y="62"/>
                    </a:cubicBezTo>
                    <a:cubicBezTo>
                      <a:pt x="86" y="57"/>
                      <a:pt x="86" y="57"/>
                      <a:pt x="86" y="57"/>
                    </a:cubicBezTo>
                    <a:cubicBezTo>
                      <a:pt x="88" y="56"/>
                      <a:pt x="89" y="53"/>
                      <a:pt x="88" y="51"/>
                    </a:cubicBezTo>
                    <a:cubicBezTo>
                      <a:pt x="79" y="35"/>
                      <a:pt x="79" y="35"/>
                      <a:pt x="79" y="35"/>
                    </a:cubicBezTo>
                    <a:cubicBezTo>
                      <a:pt x="78" y="33"/>
                      <a:pt x="75" y="32"/>
                      <a:pt x="73" y="33"/>
                    </a:cubicBezTo>
                    <a:cubicBezTo>
                      <a:pt x="63" y="39"/>
                      <a:pt x="63" y="39"/>
                      <a:pt x="63" y="39"/>
                    </a:cubicBezTo>
                    <a:cubicBezTo>
                      <a:pt x="61" y="36"/>
                      <a:pt x="58" y="33"/>
                      <a:pt x="55" y="31"/>
                    </a:cubicBezTo>
                    <a:cubicBezTo>
                      <a:pt x="61" y="22"/>
                      <a:pt x="61" y="22"/>
                      <a:pt x="61" y="22"/>
                    </a:cubicBezTo>
                    <a:cubicBezTo>
                      <a:pt x="62" y="20"/>
                      <a:pt x="61" y="17"/>
                      <a:pt x="59" y="16"/>
                    </a:cubicBezTo>
                    <a:cubicBezTo>
                      <a:pt x="43" y="7"/>
                      <a:pt x="43" y="7"/>
                      <a:pt x="43" y="7"/>
                    </a:cubicBezTo>
                    <a:cubicBezTo>
                      <a:pt x="41" y="6"/>
                      <a:pt x="39" y="6"/>
                      <a:pt x="37" y="9"/>
                    </a:cubicBezTo>
                    <a:cubicBezTo>
                      <a:pt x="32" y="18"/>
                      <a:pt x="32" y="18"/>
                      <a:pt x="32" y="18"/>
                    </a:cubicBezTo>
                    <a:cubicBezTo>
                      <a:pt x="28" y="17"/>
                      <a:pt x="25" y="16"/>
                      <a:pt x="21" y="15"/>
                    </a:cubicBezTo>
                    <a:cubicBezTo>
                      <a:pt x="21" y="5"/>
                      <a:pt x="21" y="5"/>
                      <a:pt x="21" y="5"/>
                    </a:cubicBezTo>
                    <a:cubicBezTo>
                      <a:pt x="21" y="2"/>
                      <a:pt x="19" y="0"/>
                      <a:pt x="16" y="0"/>
                    </a:cubicBezTo>
                    <a:cubicBezTo>
                      <a:pt x="0" y="0"/>
                      <a:pt x="0" y="0"/>
                      <a:pt x="0" y="0"/>
                    </a:cubicBezTo>
                    <a:cubicBezTo>
                      <a:pt x="0" y="33"/>
                      <a:pt x="0" y="33"/>
                      <a:pt x="0" y="33"/>
                    </a:cubicBezTo>
                    <a:cubicBezTo>
                      <a:pt x="3" y="32"/>
                      <a:pt x="6" y="32"/>
                      <a:pt x="8" y="32"/>
                    </a:cubicBezTo>
                    <a:cubicBezTo>
                      <a:pt x="39" y="32"/>
                      <a:pt x="64" y="57"/>
                      <a:pt x="64" y="87"/>
                    </a:cubicBezTo>
                    <a:cubicBezTo>
                      <a:pt x="64" y="99"/>
                      <a:pt x="60" y="110"/>
                      <a:pt x="54" y="119"/>
                    </a:cubicBezTo>
                    <a:cubicBezTo>
                      <a:pt x="89" y="119"/>
                      <a:pt x="89" y="119"/>
                      <a:pt x="89" y="119"/>
                    </a:cubicBezTo>
                    <a:cubicBezTo>
                      <a:pt x="89" y="118"/>
                      <a:pt x="88" y="117"/>
                      <a:pt x="87" y="116"/>
                    </a:cubicBezTo>
                    <a:cubicBezTo>
                      <a:pt x="78" y="111"/>
                      <a:pt x="78" y="111"/>
                      <a:pt x="78" y="111"/>
                    </a:cubicBezTo>
                    <a:cubicBezTo>
                      <a:pt x="79" y="107"/>
                      <a:pt x="80" y="103"/>
                      <a:pt x="81" y="100"/>
                    </a:cubicBezTo>
                    <a:cubicBezTo>
                      <a:pt x="91" y="100"/>
                      <a:pt x="91" y="100"/>
                      <a:pt x="91" y="100"/>
                    </a:cubicBezTo>
                    <a:cubicBezTo>
                      <a:pt x="93" y="100"/>
                      <a:pt x="95" y="98"/>
                      <a:pt x="95" y="95"/>
                    </a:cubicBezTo>
                    <a:cubicBezTo>
                      <a:pt x="95" y="77"/>
                      <a:pt x="95" y="77"/>
                      <a:pt x="95" y="77"/>
                    </a:cubicBezTo>
                    <a:cubicBezTo>
                      <a:pt x="95" y="75"/>
                      <a:pt x="93" y="73"/>
                      <a:pt x="91" y="73"/>
                    </a:cubicBezTo>
                    <a:close/>
                  </a:path>
                </a:pathLst>
              </a:custGeom>
              <a:solidFill>
                <a:srgbClr val="424953"/>
              </a:solidFill>
              <a:ln>
                <a:noFill/>
              </a:ln>
            </p:spPr>
            <p:txBody>
              <a:bodyPr vert="horz" wrap="square" lIns="91440" tIns="45720" rIns="91440" bIns="45720" numCol="1" anchor="t" anchorCtr="0" compatLnSpc="1"/>
              <a:lstStyle/>
              <a:p>
                <a:endParaRPr lang="en-US"/>
              </a:p>
            </p:txBody>
          </p:sp>
        </p:grpSp>
        <p:sp>
          <p:nvSpPr>
            <p:cNvPr id="13" name="圆角右箭头 12"/>
            <p:cNvSpPr/>
            <p:nvPr/>
          </p:nvSpPr>
          <p:spPr>
            <a:xfrm rot="5400000">
              <a:off x="12986" y="1021"/>
              <a:ext cx="628" cy="3546"/>
            </a:xfrm>
            <a:prstGeom prst="bentArrow">
              <a:avLst>
                <a:gd name="adj1" fmla="val 25000"/>
                <a:gd name="adj2" fmla="val 25000"/>
                <a:gd name="adj3" fmla="val 25000"/>
                <a:gd name="adj4" fmla="val 4386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圆角右箭头 13"/>
            <p:cNvSpPr/>
            <p:nvPr/>
          </p:nvSpPr>
          <p:spPr>
            <a:xfrm rot="5400000" flipV="1">
              <a:off x="3586" y="2917"/>
              <a:ext cx="628" cy="2020"/>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圆角右箭头 14"/>
            <p:cNvSpPr/>
            <p:nvPr/>
          </p:nvSpPr>
          <p:spPr>
            <a:xfrm rot="5400000" flipV="1">
              <a:off x="13222" y="3308"/>
              <a:ext cx="628" cy="1238"/>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圆角右箭头 17"/>
            <p:cNvSpPr/>
            <p:nvPr/>
          </p:nvSpPr>
          <p:spPr>
            <a:xfrm rot="5400000" flipV="1">
              <a:off x="6467" y="5104"/>
              <a:ext cx="628" cy="668"/>
            </a:xfrm>
            <a:prstGeom prst="bentArrow">
              <a:avLst>
                <a:gd name="adj1" fmla="val 25000"/>
                <a:gd name="adj2" fmla="val 25000"/>
                <a:gd name="adj3" fmla="val 25000"/>
                <a:gd name="adj4" fmla="val 4378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圆角右箭头 18"/>
            <p:cNvSpPr/>
            <p:nvPr/>
          </p:nvSpPr>
          <p:spPr>
            <a:xfrm rot="5400000" flipV="1">
              <a:off x="11702" y="4970"/>
              <a:ext cx="628" cy="979"/>
            </a:xfrm>
            <a:prstGeom prst="bentArrow">
              <a:avLst>
                <a:gd name="adj1" fmla="val 25000"/>
                <a:gd name="adj2" fmla="val 25000"/>
                <a:gd name="adj3" fmla="val 25000"/>
                <a:gd name="adj4" fmla="val 4378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圆角右箭头 19"/>
            <p:cNvSpPr/>
            <p:nvPr/>
          </p:nvSpPr>
          <p:spPr>
            <a:xfrm rot="5400000">
              <a:off x="7176" y="2884"/>
              <a:ext cx="628" cy="2087"/>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圆角右箭头 21"/>
            <p:cNvSpPr/>
            <p:nvPr/>
          </p:nvSpPr>
          <p:spPr>
            <a:xfrm rot="5400000">
              <a:off x="16311" y="3235"/>
              <a:ext cx="628" cy="1388"/>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圆角右箭头 23"/>
            <p:cNvSpPr/>
            <p:nvPr/>
          </p:nvSpPr>
          <p:spPr>
            <a:xfrm rot="5400000">
              <a:off x="9205" y="5164"/>
              <a:ext cx="628" cy="686"/>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圆角右箭头 24"/>
            <p:cNvSpPr/>
            <p:nvPr/>
          </p:nvSpPr>
          <p:spPr>
            <a:xfrm rot="5400000">
              <a:off x="13876" y="5072"/>
              <a:ext cx="628" cy="899"/>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p:cNvSpPr txBox="1"/>
            <p:nvPr/>
          </p:nvSpPr>
          <p:spPr>
            <a:xfrm>
              <a:off x="5213" y="3615"/>
              <a:ext cx="1234" cy="628"/>
            </a:xfrm>
            <a:prstGeom prst="rect">
              <a:avLst/>
            </a:prstGeom>
            <a:solidFill>
              <a:schemeClr val="bg2">
                <a:alpha val="49000"/>
              </a:schemeClr>
            </a:solidFill>
          </p:spPr>
          <p:txBody>
            <a:bodyPr wrap="square" rtlCol="0">
              <a:spAutoFit/>
            </a:bodyPr>
            <a:lstStyle/>
            <a:p>
              <a:r>
                <a:rPr lang="zh-CN" altLang="en-US" sz="2000" b="1"/>
                <a:t>硬件</a:t>
              </a:r>
            </a:p>
          </p:txBody>
        </p:sp>
        <p:sp>
          <p:nvSpPr>
            <p:cNvPr id="29" name="文本框 28"/>
            <p:cNvSpPr txBox="1"/>
            <p:nvPr/>
          </p:nvSpPr>
          <p:spPr>
            <a:xfrm>
              <a:off x="14640" y="3613"/>
              <a:ext cx="1291" cy="628"/>
            </a:xfrm>
            <a:prstGeom prst="rect">
              <a:avLst/>
            </a:prstGeom>
            <a:solidFill>
              <a:schemeClr val="bg2">
                <a:alpha val="49000"/>
              </a:schemeClr>
            </a:solidFill>
          </p:spPr>
          <p:txBody>
            <a:bodyPr wrap="square" rtlCol="0">
              <a:spAutoFit/>
            </a:bodyPr>
            <a:lstStyle/>
            <a:p>
              <a:r>
                <a:rPr lang="zh-CN" altLang="en-US" sz="2000" b="1"/>
                <a:t>软件</a:t>
              </a:r>
            </a:p>
          </p:txBody>
        </p:sp>
        <p:sp>
          <p:nvSpPr>
            <p:cNvPr id="32" name="文本框 31"/>
            <p:cNvSpPr txBox="1"/>
            <p:nvPr/>
          </p:nvSpPr>
          <p:spPr>
            <a:xfrm>
              <a:off x="2448" y="5193"/>
              <a:ext cx="1234" cy="628"/>
            </a:xfrm>
            <a:prstGeom prst="rect">
              <a:avLst/>
            </a:prstGeom>
            <a:solidFill>
              <a:schemeClr val="bg2">
                <a:alpha val="49000"/>
              </a:schemeClr>
            </a:solidFill>
          </p:spPr>
          <p:txBody>
            <a:bodyPr wrap="square" rtlCol="0">
              <a:spAutoFit/>
            </a:bodyPr>
            <a:lstStyle/>
            <a:p>
              <a:r>
                <a:rPr lang="zh-CN" altLang="en-US" sz="2000" b="1"/>
                <a:t>主机</a:t>
              </a:r>
            </a:p>
          </p:txBody>
        </p:sp>
        <p:sp>
          <p:nvSpPr>
            <p:cNvPr id="33" name="文本框 32"/>
            <p:cNvSpPr txBox="1"/>
            <p:nvPr/>
          </p:nvSpPr>
          <p:spPr>
            <a:xfrm>
              <a:off x="7115" y="5158"/>
              <a:ext cx="2099" cy="628"/>
            </a:xfrm>
            <a:prstGeom prst="rect">
              <a:avLst/>
            </a:prstGeom>
            <a:solidFill>
              <a:schemeClr val="bg2">
                <a:alpha val="49000"/>
              </a:schemeClr>
            </a:solidFill>
          </p:spPr>
          <p:txBody>
            <a:bodyPr wrap="square" rtlCol="0">
              <a:spAutoFit/>
            </a:bodyPr>
            <a:lstStyle/>
            <a:p>
              <a:r>
                <a:rPr lang="zh-CN" altLang="en-US" sz="2000" b="1"/>
                <a:t>外部设备</a:t>
              </a:r>
            </a:p>
          </p:txBody>
        </p:sp>
        <p:sp>
          <p:nvSpPr>
            <p:cNvPr id="34" name="文本框 33"/>
            <p:cNvSpPr txBox="1"/>
            <p:nvPr/>
          </p:nvSpPr>
          <p:spPr>
            <a:xfrm>
              <a:off x="12133" y="5293"/>
              <a:ext cx="2024" cy="628"/>
            </a:xfrm>
            <a:prstGeom prst="rect">
              <a:avLst/>
            </a:prstGeom>
            <a:solidFill>
              <a:schemeClr val="bg2">
                <a:alpha val="49000"/>
              </a:schemeClr>
            </a:solidFill>
          </p:spPr>
          <p:txBody>
            <a:bodyPr wrap="square" rtlCol="0">
              <a:spAutoFit/>
            </a:bodyPr>
            <a:lstStyle/>
            <a:p>
              <a:r>
                <a:rPr lang="zh-CN" altLang="en-US" sz="2000" b="1"/>
                <a:t>系统软件</a:t>
              </a:r>
            </a:p>
          </p:txBody>
        </p:sp>
        <p:sp>
          <p:nvSpPr>
            <p:cNvPr id="38" name="文本框 37"/>
            <p:cNvSpPr txBox="1"/>
            <p:nvPr/>
          </p:nvSpPr>
          <p:spPr>
            <a:xfrm>
              <a:off x="6209" y="7116"/>
              <a:ext cx="772" cy="1958"/>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dirty="0"/>
                <a:t>输入设备</a:t>
              </a:r>
            </a:p>
          </p:txBody>
        </p:sp>
        <p:sp>
          <p:nvSpPr>
            <p:cNvPr id="39" name="文本框 38"/>
            <p:cNvSpPr txBox="1"/>
            <p:nvPr/>
          </p:nvSpPr>
          <p:spPr>
            <a:xfrm>
              <a:off x="7654" y="7191"/>
              <a:ext cx="772" cy="2118"/>
            </a:xfrm>
            <a:prstGeom prst="rect">
              <a:avLst/>
            </a:prstGeom>
            <a:noFill/>
            <a:ln>
              <a:noFill/>
            </a:ln>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输出设备</a:t>
              </a:r>
            </a:p>
          </p:txBody>
        </p:sp>
        <p:sp>
          <p:nvSpPr>
            <p:cNvPr id="40" name="文本框 39"/>
            <p:cNvSpPr txBox="1"/>
            <p:nvPr/>
          </p:nvSpPr>
          <p:spPr>
            <a:xfrm>
              <a:off x="9203" y="7103"/>
              <a:ext cx="772" cy="1363"/>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外存</a:t>
              </a:r>
            </a:p>
          </p:txBody>
        </p:sp>
        <p:sp>
          <p:nvSpPr>
            <p:cNvPr id="46" name="文本框 45"/>
            <p:cNvSpPr txBox="1"/>
            <p:nvPr/>
          </p:nvSpPr>
          <p:spPr>
            <a:xfrm>
              <a:off x="381" y="7558"/>
              <a:ext cx="772" cy="1958"/>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运算器</a:t>
              </a:r>
            </a:p>
          </p:txBody>
        </p:sp>
        <p:sp>
          <p:nvSpPr>
            <p:cNvPr id="47" name="文本框 46"/>
            <p:cNvSpPr txBox="1"/>
            <p:nvPr/>
          </p:nvSpPr>
          <p:spPr>
            <a:xfrm>
              <a:off x="1490" y="7571"/>
              <a:ext cx="772" cy="1958"/>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控制器</a:t>
              </a:r>
            </a:p>
          </p:txBody>
        </p:sp>
        <p:sp>
          <p:nvSpPr>
            <p:cNvPr id="51" name="文本框 50"/>
            <p:cNvSpPr txBox="1"/>
            <p:nvPr/>
          </p:nvSpPr>
          <p:spPr>
            <a:xfrm>
              <a:off x="3092" y="7571"/>
              <a:ext cx="772" cy="2269"/>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只读存储器</a:t>
              </a:r>
            </a:p>
          </p:txBody>
        </p:sp>
        <p:sp>
          <p:nvSpPr>
            <p:cNvPr id="52" name="文本框 51"/>
            <p:cNvSpPr txBox="1"/>
            <p:nvPr/>
          </p:nvSpPr>
          <p:spPr>
            <a:xfrm>
              <a:off x="4013" y="7615"/>
              <a:ext cx="772" cy="2269"/>
            </a:xfrm>
            <a:prstGeom prst="rect">
              <a:avLst/>
            </a:prstGeom>
            <a:noFill/>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随机存储器</a:t>
              </a:r>
            </a:p>
          </p:txBody>
        </p:sp>
        <p:sp>
          <p:nvSpPr>
            <p:cNvPr id="7" name="文本框 6"/>
            <p:cNvSpPr txBox="1"/>
            <p:nvPr/>
          </p:nvSpPr>
          <p:spPr>
            <a:xfrm>
              <a:off x="11213" y="7235"/>
              <a:ext cx="772" cy="2118"/>
            </a:xfrm>
            <a:prstGeom prst="rect">
              <a:avLst/>
            </a:prstGeom>
            <a:noFill/>
            <a:ln>
              <a:noFill/>
            </a:ln>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dirty="0"/>
                <a:t>操作系统</a:t>
              </a:r>
            </a:p>
          </p:txBody>
        </p:sp>
        <p:grpSp>
          <p:nvGrpSpPr>
            <p:cNvPr id="27" name="组合 26"/>
            <p:cNvGrpSpPr/>
            <p:nvPr/>
          </p:nvGrpSpPr>
          <p:grpSpPr>
            <a:xfrm>
              <a:off x="11152" y="6187"/>
              <a:ext cx="893" cy="812"/>
              <a:chOff x="11335" y="7100"/>
              <a:chExt cx="730" cy="646"/>
            </a:xfrm>
          </p:grpSpPr>
          <p:sp>
            <p:nvSpPr>
              <p:cNvPr id="31" name="Freeform 336"/>
              <p:cNvSpPr>
                <a:spLocks noEditPoints="1"/>
              </p:cNvSpPr>
              <p:nvPr/>
            </p:nvSpPr>
            <p:spPr bwMode="auto">
              <a:xfrm>
                <a:off x="11335" y="7100"/>
                <a:ext cx="731" cy="647"/>
              </a:xfrm>
              <a:custGeom>
                <a:avLst/>
                <a:gdLst>
                  <a:gd name="T0" fmla="*/ 215 w 222"/>
                  <a:gd name="T1" fmla="*/ 0 h 197"/>
                  <a:gd name="T2" fmla="*/ 7 w 222"/>
                  <a:gd name="T3" fmla="*/ 0 h 197"/>
                  <a:gd name="T4" fmla="*/ 0 w 222"/>
                  <a:gd name="T5" fmla="*/ 8 h 197"/>
                  <a:gd name="T6" fmla="*/ 0 w 222"/>
                  <a:gd name="T7" fmla="*/ 190 h 197"/>
                  <a:gd name="T8" fmla="*/ 7 w 222"/>
                  <a:gd name="T9" fmla="*/ 197 h 197"/>
                  <a:gd name="T10" fmla="*/ 215 w 222"/>
                  <a:gd name="T11" fmla="*/ 197 h 197"/>
                  <a:gd name="T12" fmla="*/ 222 w 222"/>
                  <a:gd name="T13" fmla="*/ 190 h 197"/>
                  <a:gd name="T14" fmla="*/ 222 w 222"/>
                  <a:gd name="T15" fmla="*/ 8 h 197"/>
                  <a:gd name="T16" fmla="*/ 215 w 222"/>
                  <a:gd name="T17" fmla="*/ 0 h 197"/>
                  <a:gd name="T18" fmla="*/ 171 w 222"/>
                  <a:gd name="T19" fmla="*/ 16 h 197"/>
                  <a:gd name="T20" fmla="*/ 180 w 222"/>
                  <a:gd name="T21" fmla="*/ 25 h 197"/>
                  <a:gd name="T22" fmla="*/ 171 w 222"/>
                  <a:gd name="T23" fmla="*/ 34 h 197"/>
                  <a:gd name="T24" fmla="*/ 162 w 222"/>
                  <a:gd name="T25" fmla="*/ 25 h 197"/>
                  <a:gd name="T26" fmla="*/ 171 w 222"/>
                  <a:gd name="T27" fmla="*/ 16 h 197"/>
                  <a:gd name="T28" fmla="*/ 143 w 222"/>
                  <a:gd name="T29" fmla="*/ 16 h 197"/>
                  <a:gd name="T30" fmla="*/ 153 w 222"/>
                  <a:gd name="T31" fmla="*/ 25 h 197"/>
                  <a:gd name="T32" fmla="*/ 143 w 222"/>
                  <a:gd name="T33" fmla="*/ 34 h 197"/>
                  <a:gd name="T34" fmla="*/ 134 w 222"/>
                  <a:gd name="T35" fmla="*/ 25 h 197"/>
                  <a:gd name="T36" fmla="*/ 143 w 222"/>
                  <a:gd name="T37" fmla="*/ 16 h 197"/>
                  <a:gd name="T38" fmla="*/ 208 w 222"/>
                  <a:gd name="T39" fmla="*/ 183 h 197"/>
                  <a:gd name="T40" fmla="*/ 14 w 222"/>
                  <a:gd name="T41" fmla="*/ 183 h 197"/>
                  <a:gd name="T42" fmla="*/ 14 w 222"/>
                  <a:gd name="T43" fmla="*/ 50 h 197"/>
                  <a:gd name="T44" fmla="*/ 208 w 222"/>
                  <a:gd name="T45" fmla="*/ 50 h 197"/>
                  <a:gd name="T46" fmla="*/ 208 w 222"/>
                  <a:gd name="T47" fmla="*/ 183 h 197"/>
                  <a:gd name="T48" fmla="*/ 199 w 222"/>
                  <a:gd name="T49" fmla="*/ 34 h 197"/>
                  <a:gd name="T50" fmla="*/ 189 w 222"/>
                  <a:gd name="T51" fmla="*/ 25 h 197"/>
                  <a:gd name="T52" fmla="*/ 199 w 222"/>
                  <a:gd name="T53" fmla="*/ 16 h 197"/>
                  <a:gd name="T54" fmla="*/ 208 w 222"/>
                  <a:gd name="T55" fmla="*/ 25 h 197"/>
                  <a:gd name="T56" fmla="*/ 199 w 222"/>
                  <a:gd name="T57" fmla="*/ 3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2" h="197">
                    <a:moveTo>
                      <a:pt x="215" y="0"/>
                    </a:moveTo>
                    <a:cubicBezTo>
                      <a:pt x="7" y="0"/>
                      <a:pt x="7" y="0"/>
                      <a:pt x="7" y="0"/>
                    </a:cubicBezTo>
                    <a:cubicBezTo>
                      <a:pt x="4" y="0"/>
                      <a:pt x="0" y="4"/>
                      <a:pt x="0" y="8"/>
                    </a:cubicBezTo>
                    <a:cubicBezTo>
                      <a:pt x="0" y="190"/>
                      <a:pt x="0" y="190"/>
                      <a:pt x="0" y="190"/>
                    </a:cubicBezTo>
                    <a:cubicBezTo>
                      <a:pt x="0" y="194"/>
                      <a:pt x="4" y="197"/>
                      <a:pt x="7" y="197"/>
                    </a:cubicBezTo>
                    <a:cubicBezTo>
                      <a:pt x="215" y="197"/>
                      <a:pt x="215" y="197"/>
                      <a:pt x="215" y="197"/>
                    </a:cubicBezTo>
                    <a:cubicBezTo>
                      <a:pt x="219" y="197"/>
                      <a:pt x="222" y="194"/>
                      <a:pt x="222" y="190"/>
                    </a:cubicBezTo>
                    <a:cubicBezTo>
                      <a:pt x="222" y="8"/>
                      <a:pt x="222" y="8"/>
                      <a:pt x="222" y="8"/>
                    </a:cubicBezTo>
                    <a:cubicBezTo>
                      <a:pt x="222" y="4"/>
                      <a:pt x="219" y="0"/>
                      <a:pt x="215" y="0"/>
                    </a:cubicBezTo>
                    <a:close/>
                    <a:moveTo>
                      <a:pt x="171" y="16"/>
                    </a:moveTo>
                    <a:cubicBezTo>
                      <a:pt x="176" y="16"/>
                      <a:pt x="180" y="20"/>
                      <a:pt x="180" y="25"/>
                    </a:cubicBezTo>
                    <a:cubicBezTo>
                      <a:pt x="180" y="30"/>
                      <a:pt x="176" y="34"/>
                      <a:pt x="171" y="34"/>
                    </a:cubicBezTo>
                    <a:cubicBezTo>
                      <a:pt x="166" y="34"/>
                      <a:pt x="162" y="30"/>
                      <a:pt x="162" y="25"/>
                    </a:cubicBezTo>
                    <a:cubicBezTo>
                      <a:pt x="162" y="20"/>
                      <a:pt x="166" y="16"/>
                      <a:pt x="171" y="16"/>
                    </a:cubicBezTo>
                    <a:close/>
                    <a:moveTo>
                      <a:pt x="143" y="16"/>
                    </a:moveTo>
                    <a:cubicBezTo>
                      <a:pt x="149" y="16"/>
                      <a:pt x="153" y="20"/>
                      <a:pt x="153" y="25"/>
                    </a:cubicBezTo>
                    <a:cubicBezTo>
                      <a:pt x="153" y="30"/>
                      <a:pt x="149" y="34"/>
                      <a:pt x="143" y="34"/>
                    </a:cubicBezTo>
                    <a:cubicBezTo>
                      <a:pt x="138" y="34"/>
                      <a:pt x="134" y="30"/>
                      <a:pt x="134" y="25"/>
                    </a:cubicBezTo>
                    <a:cubicBezTo>
                      <a:pt x="134" y="20"/>
                      <a:pt x="138" y="16"/>
                      <a:pt x="143" y="16"/>
                    </a:cubicBezTo>
                    <a:close/>
                    <a:moveTo>
                      <a:pt x="208" y="183"/>
                    </a:moveTo>
                    <a:cubicBezTo>
                      <a:pt x="14" y="183"/>
                      <a:pt x="14" y="183"/>
                      <a:pt x="14" y="183"/>
                    </a:cubicBezTo>
                    <a:cubicBezTo>
                      <a:pt x="14" y="50"/>
                      <a:pt x="14" y="50"/>
                      <a:pt x="14" y="50"/>
                    </a:cubicBezTo>
                    <a:cubicBezTo>
                      <a:pt x="208" y="50"/>
                      <a:pt x="208" y="50"/>
                      <a:pt x="208" y="50"/>
                    </a:cubicBezTo>
                    <a:lnTo>
                      <a:pt x="208" y="183"/>
                    </a:lnTo>
                    <a:close/>
                    <a:moveTo>
                      <a:pt x="199" y="34"/>
                    </a:moveTo>
                    <a:cubicBezTo>
                      <a:pt x="193" y="34"/>
                      <a:pt x="189" y="30"/>
                      <a:pt x="189" y="25"/>
                    </a:cubicBezTo>
                    <a:cubicBezTo>
                      <a:pt x="189" y="20"/>
                      <a:pt x="193" y="16"/>
                      <a:pt x="199" y="16"/>
                    </a:cubicBezTo>
                    <a:cubicBezTo>
                      <a:pt x="204" y="16"/>
                      <a:pt x="208" y="20"/>
                      <a:pt x="208" y="25"/>
                    </a:cubicBezTo>
                    <a:cubicBezTo>
                      <a:pt x="208" y="30"/>
                      <a:pt x="204" y="34"/>
                      <a:pt x="199" y="34"/>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41" name="Freeform 337"/>
              <p:cNvSpPr/>
              <p:nvPr/>
            </p:nvSpPr>
            <p:spPr bwMode="auto">
              <a:xfrm>
                <a:off x="11799" y="7296"/>
                <a:ext cx="71" cy="60"/>
              </a:xfrm>
              <a:custGeom>
                <a:avLst/>
                <a:gdLst>
                  <a:gd name="T0" fmla="*/ 21 w 21"/>
                  <a:gd name="T1" fmla="*/ 14 h 18"/>
                  <a:gd name="T2" fmla="*/ 17 w 21"/>
                  <a:gd name="T3" fmla="*/ 18 h 18"/>
                  <a:gd name="T4" fmla="*/ 3 w 21"/>
                  <a:gd name="T5" fmla="*/ 18 h 18"/>
                  <a:gd name="T6" fmla="*/ 0 w 21"/>
                  <a:gd name="T7" fmla="*/ 14 h 18"/>
                  <a:gd name="T8" fmla="*/ 0 w 21"/>
                  <a:gd name="T9" fmla="*/ 3 h 18"/>
                  <a:gd name="T10" fmla="*/ 3 w 21"/>
                  <a:gd name="T11" fmla="*/ 0 h 18"/>
                  <a:gd name="T12" fmla="*/ 17 w 21"/>
                  <a:gd name="T13" fmla="*/ 0 h 18"/>
                  <a:gd name="T14" fmla="*/ 21 w 21"/>
                  <a:gd name="T15" fmla="*/ 3 h 18"/>
                  <a:gd name="T16" fmla="*/ 21 w 21"/>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14"/>
                    </a:moveTo>
                    <a:cubicBezTo>
                      <a:pt x="21" y="16"/>
                      <a:pt x="19" y="18"/>
                      <a:pt x="17" y="18"/>
                    </a:cubicBezTo>
                    <a:cubicBezTo>
                      <a:pt x="3" y="18"/>
                      <a:pt x="3" y="18"/>
                      <a:pt x="3" y="18"/>
                    </a:cubicBezTo>
                    <a:cubicBezTo>
                      <a:pt x="1" y="18"/>
                      <a:pt x="0" y="16"/>
                      <a:pt x="0" y="14"/>
                    </a:cubicBezTo>
                    <a:cubicBezTo>
                      <a:pt x="0" y="3"/>
                      <a:pt x="0" y="3"/>
                      <a:pt x="0" y="3"/>
                    </a:cubicBezTo>
                    <a:cubicBezTo>
                      <a:pt x="0" y="2"/>
                      <a:pt x="1" y="0"/>
                      <a:pt x="3" y="0"/>
                    </a:cubicBezTo>
                    <a:cubicBezTo>
                      <a:pt x="17" y="0"/>
                      <a:pt x="17" y="0"/>
                      <a:pt x="17" y="0"/>
                    </a:cubicBezTo>
                    <a:cubicBezTo>
                      <a:pt x="19" y="0"/>
                      <a:pt x="21" y="2"/>
                      <a:pt x="21" y="3"/>
                    </a:cubicBezTo>
                    <a:lnTo>
                      <a:pt x="21" y="14"/>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42" name="Freeform 338"/>
              <p:cNvSpPr/>
              <p:nvPr/>
            </p:nvSpPr>
            <p:spPr bwMode="auto">
              <a:xfrm>
                <a:off x="11694" y="7346"/>
                <a:ext cx="79" cy="86"/>
              </a:xfrm>
              <a:custGeom>
                <a:avLst/>
                <a:gdLst>
                  <a:gd name="T0" fmla="*/ 22 w 24"/>
                  <a:gd name="T1" fmla="*/ 7 h 26"/>
                  <a:gd name="T2" fmla="*/ 23 w 24"/>
                  <a:gd name="T3" fmla="*/ 11 h 26"/>
                  <a:gd name="T4" fmla="*/ 16 w 24"/>
                  <a:gd name="T5" fmla="*/ 24 h 26"/>
                  <a:gd name="T6" fmla="*/ 11 w 24"/>
                  <a:gd name="T7" fmla="*/ 25 h 26"/>
                  <a:gd name="T8" fmla="*/ 2 w 24"/>
                  <a:gd name="T9" fmla="*/ 19 h 26"/>
                  <a:gd name="T10" fmla="*/ 1 w 24"/>
                  <a:gd name="T11" fmla="*/ 15 h 26"/>
                  <a:gd name="T12" fmla="*/ 8 w 24"/>
                  <a:gd name="T13" fmla="*/ 3 h 26"/>
                  <a:gd name="T14" fmla="*/ 12 w 24"/>
                  <a:gd name="T15" fmla="*/ 1 h 26"/>
                  <a:gd name="T16" fmla="*/ 22 w 24"/>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2" y="7"/>
                    </a:moveTo>
                    <a:cubicBezTo>
                      <a:pt x="23" y="8"/>
                      <a:pt x="24" y="10"/>
                      <a:pt x="23" y="11"/>
                    </a:cubicBezTo>
                    <a:cubicBezTo>
                      <a:pt x="16" y="24"/>
                      <a:pt x="16" y="24"/>
                      <a:pt x="16" y="24"/>
                    </a:cubicBezTo>
                    <a:cubicBezTo>
                      <a:pt x="15" y="25"/>
                      <a:pt x="13" y="26"/>
                      <a:pt x="11" y="25"/>
                    </a:cubicBezTo>
                    <a:cubicBezTo>
                      <a:pt x="2" y="19"/>
                      <a:pt x="2" y="19"/>
                      <a:pt x="2" y="19"/>
                    </a:cubicBezTo>
                    <a:cubicBezTo>
                      <a:pt x="0" y="18"/>
                      <a:pt x="0" y="16"/>
                      <a:pt x="1" y="15"/>
                    </a:cubicBezTo>
                    <a:cubicBezTo>
                      <a:pt x="8" y="3"/>
                      <a:pt x="8" y="3"/>
                      <a:pt x="8" y="3"/>
                    </a:cubicBezTo>
                    <a:cubicBezTo>
                      <a:pt x="9" y="1"/>
                      <a:pt x="11" y="0"/>
                      <a:pt x="12" y="1"/>
                    </a:cubicBezTo>
                    <a:lnTo>
                      <a:pt x="22" y="7"/>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45" name="Freeform 339"/>
              <p:cNvSpPr/>
              <p:nvPr/>
            </p:nvSpPr>
            <p:spPr bwMode="auto">
              <a:xfrm>
                <a:off x="11697" y="7469"/>
                <a:ext cx="79" cy="81"/>
              </a:xfrm>
              <a:custGeom>
                <a:avLst/>
                <a:gdLst>
                  <a:gd name="T0" fmla="*/ 12 w 24"/>
                  <a:gd name="T1" fmla="*/ 1 h 25"/>
                  <a:gd name="T2" fmla="*/ 16 w 24"/>
                  <a:gd name="T3" fmla="*/ 2 h 25"/>
                  <a:gd name="T4" fmla="*/ 23 w 24"/>
                  <a:gd name="T5" fmla="*/ 14 h 25"/>
                  <a:gd name="T6" fmla="*/ 22 w 24"/>
                  <a:gd name="T7" fmla="*/ 19 h 25"/>
                  <a:gd name="T8" fmla="*/ 13 w 24"/>
                  <a:gd name="T9" fmla="*/ 24 h 25"/>
                  <a:gd name="T10" fmla="*/ 8 w 24"/>
                  <a:gd name="T11" fmla="*/ 23 h 25"/>
                  <a:gd name="T12" fmla="*/ 1 w 24"/>
                  <a:gd name="T13" fmla="*/ 10 h 25"/>
                  <a:gd name="T14" fmla="*/ 2 w 24"/>
                  <a:gd name="T15" fmla="*/ 6 h 25"/>
                  <a:gd name="T16" fmla="*/ 12 w 24"/>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2" y="1"/>
                    </a:moveTo>
                    <a:cubicBezTo>
                      <a:pt x="13" y="0"/>
                      <a:pt x="15" y="0"/>
                      <a:pt x="16" y="2"/>
                    </a:cubicBezTo>
                    <a:cubicBezTo>
                      <a:pt x="23" y="14"/>
                      <a:pt x="23" y="14"/>
                      <a:pt x="23" y="14"/>
                    </a:cubicBezTo>
                    <a:cubicBezTo>
                      <a:pt x="24" y="16"/>
                      <a:pt x="24" y="18"/>
                      <a:pt x="22" y="19"/>
                    </a:cubicBezTo>
                    <a:cubicBezTo>
                      <a:pt x="13" y="24"/>
                      <a:pt x="13" y="24"/>
                      <a:pt x="13" y="24"/>
                    </a:cubicBezTo>
                    <a:cubicBezTo>
                      <a:pt x="11" y="25"/>
                      <a:pt x="9" y="24"/>
                      <a:pt x="8" y="23"/>
                    </a:cubicBezTo>
                    <a:cubicBezTo>
                      <a:pt x="1" y="10"/>
                      <a:pt x="1" y="10"/>
                      <a:pt x="1" y="10"/>
                    </a:cubicBezTo>
                    <a:cubicBezTo>
                      <a:pt x="0" y="9"/>
                      <a:pt x="1" y="7"/>
                      <a:pt x="2" y="6"/>
                    </a:cubicBezTo>
                    <a:lnTo>
                      <a:pt x="12" y="1"/>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54" name="Freeform 340"/>
              <p:cNvSpPr/>
              <p:nvPr/>
            </p:nvSpPr>
            <p:spPr bwMode="auto">
              <a:xfrm>
                <a:off x="11809" y="7534"/>
                <a:ext cx="65" cy="58"/>
              </a:xfrm>
              <a:custGeom>
                <a:avLst/>
                <a:gdLst>
                  <a:gd name="T0" fmla="*/ 0 w 20"/>
                  <a:gd name="T1" fmla="*/ 4 h 18"/>
                  <a:gd name="T2" fmla="*/ 3 w 20"/>
                  <a:gd name="T3" fmla="*/ 0 h 18"/>
                  <a:gd name="T4" fmla="*/ 17 w 20"/>
                  <a:gd name="T5" fmla="*/ 0 h 18"/>
                  <a:gd name="T6" fmla="*/ 20 w 20"/>
                  <a:gd name="T7" fmla="*/ 4 h 18"/>
                  <a:gd name="T8" fmla="*/ 20 w 20"/>
                  <a:gd name="T9" fmla="*/ 15 h 18"/>
                  <a:gd name="T10" fmla="*/ 17 w 20"/>
                  <a:gd name="T11" fmla="*/ 18 h 18"/>
                  <a:gd name="T12" fmla="*/ 3 w 20"/>
                  <a:gd name="T13" fmla="*/ 18 h 18"/>
                  <a:gd name="T14" fmla="*/ 0 w 20"/>
                  <a:gd name="T15" fmla="*/ 15 h 18"/>
                  <a:gd name="T16" fmla="*/ 0 w 20"/>
                  <a:gd name="T1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8">
                    <a:moveTo>
                      <a:pt x="0" y="4"/>
                    </a:moveTo>
                    <a:cubicBezTo>
                      <a:pt x="0" y="2"/>
                      <a:pt x="1" y="0"/>
                      <a:pt x="3" y="0"/>
                    </a:cubicBezTo>
                    <a:cubicBezTo>
                      <a:pt x="17" y="0"/>
                      <a:pt x="17" y="0"/>
                      <a:pt x="17" y="0"/>
                    </a:cubicBezTo>
                    <a:cubicBezTo>
                      <a:pt x="19" y="0"/>
                      <a:pt x="20" y="2"/>
                      <a:pt x="20" y="4"/>
                    </a:cubicBezTo>
                    <a:cubicBezTo>
                      <a:pt x="20" y="15"/>
                      <a:pt x="20" y="15"/>
                      <a:pt x="20" y="15"/>
                    </a:cubicBezTo>
                    <a:cubicBezTo>
                      <a:pt x="20" y="16"/>
                      <a:pt x="19" y="18"/>
                      <a:pt x="17" y="18"/>
                    </a:cubicBezTo>
                    <a:cubicBezTo>
                      <a:pt x="3" y="18"/>
                      <a:pt x="3" y="18"/>
                      <a:pt x="3" y="18"/>
                    </a:cubicBezTo>
                    <a:cubicBezTo>
                      <a:pt x="1" y="18"/>
                      <a:pt x="0" y="16"/>
                      <a:pt x="0" y="15"/>
                    </a:cubicBezTo>
                    <a:lnTo>
                      <a:pt x="0" y="4"/>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55" name="Freeform 341"/>
              <p:cNvSpPr/>
              <p:nvPr/>
            </p:nvSpPr>
            <p:spPr bwMode="auto">
              <a:xfrm>
                <a:off x="11903" y="7458"/>
                <a:ext cx="79" cy="86"/>
              </a:xfrm>
              <a:custGeom>
                <a:avLst/>
                <a:gdLst>
                  <a:gd name="T0" fmla="*/ 2 w 24"/>
                  <a:gd name="T1" fmla="*/ 19 h 26"/>
                  <a:gd name="T2" fmla="*/ 1 w 24"/>
                  <a:gd name="T3" fmla="*/ 15 h 26"/>
                  <a:gd name="T4" fmla="*/ 8 w 24"/>
                  <a:gd name="T5" fmla="*/ 3 h 26"/>
                  <a:gd name="T6" fmla="*/ 12 w 24"/>
                  <a:gd name="T7" fmla="*/ 1 h 26"/>
                  <a:gd name="T8" fmla="*/ 22 w 24"/>
                  <a:gd name="T9" fmla="*/ 7 h 26"/>
                  <a:gd name="T10" fmla="*/ 23 w 24"/>
                  <a:gd name="T11" fmla="*/ 11 h 26"/>
                  <a:gd name="T12" fmla="*/ 16 w 24"/>
                  <a:gd name="T13" fmla="*/ 23 h 26"/>
                  <a:gd name="T14" fmla="*/ 11 w 24"/>
                  <a:gd name="T15" fmla="*/ 25 h 26"/>
                  <a:gd name="T16" fmla="*/ 2 w 24"/>
                  <a:gd name="T17"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 y="19"/>
                    </a:moveTo>
                    <a:cubicBezTo>
                      <a:pt x="0" y="18"/>
                      <a:pt x="0" y="16"/>
                      <a:pt x="1" y="15"/>
                    </a:cubicBezTo>
                    <a:cubicBezTo>
                      <a:pt x="8" y="3"/>
                      <a:pt x="8" y="3"/>
                      <a:pt x="8" y="3"/>
                    </a:cubicBezTo>
                    <a:cubicBezTo>
                      <a:pt x="8" y="1"/>
                      <a:pt x="11" y="0"/>
                      <a:pt x="12" y="1"/>
                    </a:cubicBezTo>
                    <a:cubicBezTo>
                      <a:pt x="22" y="7"/>
                      <a:pt x="22" y="7"/>
                      <a:pt x="22" y="7"/>
                    </a:cubicBezTo>
                    <a:cubicBezTo>
                      <a:pt x="23" y="8"/>
                      <a:pt x="24" y="10"/>
                      <a:pt x="23" y="11"/>
                    </a:cubicBezTo>
                    <a:cubicBezTo>
                      <a:pt x="16" y="23"/>
                      <a:pt x="16" y="23"/>
                      <a:pt x="16" y="23"/>
                    </a:cubicBezTo>
                    <a:cubicBezTo>
                      <a:pt x="15" y="25"/>
                      <a:pt x="13" y="26"/>
                      <a:pt x="11" y="25"/>
                    </a:cubicBezTo>
                    <a:lnTo>
                      <a:pt x="2" y="19"/>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56" name="Freeform 342"/>
              <p:cNvSpPr/>
              <p:nvPr/>
            </p:nvSpPr>
            <p:spPr bwMode="auto">
              <a:xfrm>
                <a:off x="11898" y="7341"/>
                <a:ext cx="79" cy="81"/>
              </a:xfrm>
              <a:custGeom>
                <a:avLst/>
                <a:gdLst>
                  <a:gd name="T0" fmla="*/ 13 w 24"/>
                  <a:gd name="T1" fmla="*/ 25 h 25"/>
                  <a:gd name="T2" fmla="*/ 8 w 24"/>
                  <a:gd name="T3" fmla="*/ 23 h 25"/>
                  <a:gd name="T4" fmla="*/ 1 w 24"/>
                  <a:gd name="T5" fmla="*/ 11 h 25"/>
                  <a:gd name="T6" fmla="*/ 2 w 24"/>
                  <a:gd name="T7" fmla="*/ 7 h 25"/>
                  <a:gd name="T8" fmla="*/ 12 w 24"/>
                  <a:gd name="T9" fmla="*/ 1 h 25"/>
                  <a:gd name="T10" fmla="*/ 16 w 24"/>
                  <a:gd name="T11" fmla="*/ 2 h 25"/>
                  <a:gd name="T12" fmla="*/ 23 w 24"/>
                  <a:gd name="T13" fmla="*/ 15 h 25"/>
                  <a:gd name="T14" fmla="*/ 22 w 24"/>
                  <a:gd name="T15" fmla="*/ 19 h 25"/>
                  <a:gd name="T16" fmla="*/ 13 w 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3" y="25"/>
                    </a:moveTo>
                    <a:cubicBezTo>
                      <a:pt x="11" y="25"/>
                      <a:pt x="9" y="25"/>
                      <a:pt x="8" y="23"/>
                    </a:cubicBezTo>
                    <a:cubicBezTo>
                      <a:pt x="1" y="11"/>
                      <a:pt x="1" y="11"/>
                      <a:pt x="1" y="11"/>
                    </a:cubicBezTo>
                    <a:cubicBezTo>
                      <a:pt x="0" y="9"/>
                      <a:pt x="1" y="7"/>
                      <a:pt x="2" y="7"/>
                    </a:cubicBezTo>
                    <a:cubicBezTo>
                      <a:pt x="12" y="1"/>
                      <a:pt x="12" y="1"/>
                      <a:pt x="12" y="1"/>
                    </a:cubicBezTo>
                    <a:cubicBezTo>
                      <a:pt x="13" y="0"/>
                      <a:pt x="15" y="1"/>
                      <a:pt x="16" y="2"/>
                    </a:cubicBezTo>
                    <a:cubicBezTo>
                      <a:pt x="23" y="15"/>
                      <a:pt x="23" y="15"/>
                      <a:pt x="23" y="15"/>
                    </a:cubicBezTo>
                    <a:cubicBezTo>
                      <a:pt x="24" y="16"/>
                      <a:pt x="24" y="18"/>
                      <a:pt x="22" y="19"/>
                    </a:cubicBezTo>
                    <a:lnTo>
                      <a:pt x="13" y="25"/>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57" name="Freeform 343"/>
              <p:cNvSpPr>
                <a:spLocks noEditPoints="1"/>
              </p:cNvSpPr>
              <p:nvPr/>
            </p:nvSpPr>
            <p:spPr bwMode="auto">
              <a:xfrm>
                <a:off x="11731" y="7341"/>
                <a:ext cx="212" cy="210"/>
              </a:xfrm>
              <a:custGeom>
                <a:avLst/>
                <a:gdLst>
                  <a:gd name="T0" fmla="*/ 33 w 65"/>
                  <a:gd name="T1" fmla="*/ 0 h 64"/>
                  <a:gd name="T2" fmla="*/ 0 w 65"/>
                  <a:gd name="T3" fmla="*/ 32 h 64"/>
                  <a:gd name="T4" fmla="*/ 33 w 65"/>
                  <a:gd name="T5" fmla="*/ 64 h 64"/>
                  <a:gd name="T6" fmla="*/ 65 w 65"/>
                  <a:gd name="T7" fmla="*/ 32 h 64"/>
                  <a:gd name="T8" fmla="*/ 33 w 65"/>
                  <a:gd name="T9" fmla="*/ 0 h 64"/>
                  <a:gd name="T10" fmla="*/ 33 w 65"/>
                  <a:gd name="T11" fmla="*/ 48 h 64"/>
                  <a:gd name="T12" fmla="*/ 17 w 65"/>
                  <a:gd name="T13" fmla="*/ 32 h 64"/>
                  <a:gd name="T14" fmla="*/ 33 w 65"/>
                  <a:gd name="T15" fmla="*/ 17 h 64"/>
                  <a:gd name="T16" fmla="*/ 48 w 65"/>
                  <a:gd name="T17" fmla="*/ 32 h 64"/>
                  <a:gd name="T18" fmla="*/ 33 w 65"/>
                  <a:gd name="T19"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4">
                    <a:moveTo>
                      <a:pt x="33" y="0"/>
                    </a:moveTo>
                    <a:cubicBezTo>
                      <a:pt x="15" y="0"/>
                      <a:pt x="0" y="14"/>
                      <a:pt x="0" y="32"/>
                    </a:cubicBezTo>
                    <a:cubicBezTo>
                      <a:pt x="0" y="50"/>
                      <a:pt x="15" y="64"/>
                      <a:pt x="33" y="64"/>
                    </a:cubicBezTo>
                    <a:cubicBezTo>
                      <a:pt x="51" y="64"/>
                      <a:pt x="65" y="50"/>
                      <a:pt x="65" y="32"/>
                    </a:cubicBezTo>
                    <a:cubicBezTo>
                      <a:pt x="65" y="14"/>
                      <a:pt x="51" y="0"/>
                      <a:pt x="33" y="0"/>
                    </a:cubicBezTo>
                    <a:close/>
                    <a:moveTo>
                      <a:pt x="33" y="48"/>
                    </a:moveTo>
                    <a:cubicBezTo>
                      <a:pt x="24" y="48"/>
                      <a:pt x="17" y="41"/>
                      <a:pt x="17" y="32"/>
                    </a:cubicBezTo>
                    <a:cubicBezTo>
                      <a:pt x="17" y="24"/>
                      <a:pt x="24" y="17"/>
                      <a:pt x="33" y="17"/>
                    </a:cubicBezTo>
                    <a:cubicBezTo>
                      <a:pt x="41" y="17"/>
                      <a:pt x="48" y="24"/>
                      <a:pt x="48" y="32"/>
                    </a:cubicBezTo>
                    <a:cubicBezTo>
                      <a:pt x="48" y="41"/>
                      <a:pt x="41" y="48"/>
                      <a:pt x="33" y="48"/>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146" name="Freeform 344"/>
              <p:cNvSpPr/>
              <p:nvPr/>
            </p:nvSpPr>
            <p:spPr bwMode="auto">
              <a:xfrm>
                <a:off x="11424" y="7309"/>
                <a:ext cx="267" cy="335"/>
              </a:xfrm>
              <a:custGeom>
                <a:avLst/>
                <a:gdLst>
                  <a:gd name="T0" fmla="*/ 35 w 81"/>
                  <a:gd name="T1" fmla="*/ 101 h 102"/>
                  <a:gd name="T2" fmla="*/ 36 w 81"/>
                  <a:gd name="T3" fmla="*/ 101 h 102"/>
                  <a:gd name="T4" fmla="*/ 36 w 81"/>
                  <a:gd name="T5" fmla="*/ 102 h 102"/>
                  <a:gd name="T6" fmla="*/ 37 w 81"/>
                  <a:gd name="T7" fmla="*/ 102 h 102"/>
                  <a:gd name="T8" fmla="*/ 38 w 81"/>
                  <a:gd name="T9" fmla="*/ 102 h 102"/>
                  <a:gd name="T10" fmla="*/ 40 w 81"/>
                  <a:gd name="T11" fmla="*/ 102 h 102"/>
                  <a:gd name="T12" fmla="*/ 40 w 81"/>
                  <a:gd name="T13" fmla="*/ 102 h 102"/>
                  <a:gd name="T14" fmla="*/ 40 w 81"/>
                  <a:gd name="T15" fmla="*/ 102 h 102"/>
                  <a:gd name="T16" fmla="*/ 42 w 81"/>
                  <a:gd name="T17" fmla="*/ 102 h 102"/>
                  <a:gd name="T18" fmla="*/ 42 w 81"/>
                  <a:gd name="T19" fmla="*/ 102 h 102"/>
                  <a:gd name="T20" fmla="*/ 43 w 81"/>
                  <a:gd name="T21" fmla="*/ 102 h 102"/>
                  <a:gd name="T22" fmla="*/ 44 w 81"/>
                  <a:gd name="T23" fmla="*/ 101 h 102"/>
                  <a:gd name="T24" fmla="*/ 45 w 81"/>
                  <a:gd name="T25" fmla="*/ 101 h 102"/>
                  <a:gd name="T26" fmla="*/ 45 w 81"/>
                  <a:gd name="T27" fmla="*/ 101 h 102"/>
                  <a:gd name="T28" fmla="*/ 46 w 81"/>
                  <a:gd name="T29" fmla="*/ 100 h 102"/>
                  <a:gd name="T30" fmla="*/ 76 w 81"/>
                  <a:gd name="T31" fmla="*/ 78 h 102"/>
                  <a:gd name="T32" fmla="*/ 78 w 81"/>
                  <a:gd name="T33" fmla="*/ 65 h 102"/>
                  <a:gd name="T34" fmla="*/ 64 w 81"/>
                  <a:gd name="T35" fmla="*/ 62 h 102"/>
                  <a:gd name="T36" fmla="*/ 50 w 81"/>
                  <a:gd name="T37" fmla="*/ 73 h 102"/>
                  <a:gd name="T38" fmla="*/ 50 w 81"/>
                  <a:gd name="T39" fmla="*/ 10 h 102"/>
                  <a:gd name="T40" fmla="*/ 40 w 81"/>
                  <a:gd name="T41" fmla="*/ 0 h 102"/>
                  <a:gd name="T42" fmla="*/ 30 w 81"/>
                  <a:gd name="T43" fmla="*/ 10 h 102"/>
                  <a:gd name="T44" fmla="*/ 30 w 81"/>
                  <a:gd name="T45" fmla="*/ 73 h 102"/>
                  <a:gd name="T46" fmla="*/ 15 w 81"/>
                  <a:gd name="T47" fmla="*/ 62 h 102"/>
                  <a:gd name="T48" fmla="*/ 1 w 81"/>
                  <a:gd name="T49" fmla="*/ 65 h 102"/>
                  <a:gd name="T50" fmla="*/ 0 w 81"/>
                  <a:gd name="T51" fmla="*/ 70 h 102"/>
                  <a:gd name="T52" fmla="*/ 4 w 81"/>
                  <a:gd name="T53" fmla="*/ 78 h 102"/>
                  <a:gd name="T54" fmla="*/ 34 w 81"/>
                  <a:gd name="T55" fmla="*/ 100 h 102"/>
                  <a:gd name="T56" fmla="*/ 34 w 81"/>
                  <a:gd name="T57" fmla="*/ 101 h 102"/>
                  <a:gd name="T58" fmla="*/ 35 w 81"/>
                  <a:gd name="T59" fmla="*/ 10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 h="102">
                    <a:moveTo>
                      <a:pt x="35" y="101"/>
                    </a:moveTo>
                    <a:cubicBezTo>
                      <a:pt x="35" y="101"/>
                      <a:pt x="35" y="101"/>
                      <a:pt x="36" y="101"/>
                    </a:cubicBezTo>
                    <a:cubicBezTo>
                      <a:pt x="36" y="102"/>
                      <a:pt x="36" y="102"/>
                      <a:pt x="36" y="102"/>
                    </a:cubicBezTo>
                    <a:cubicBezTo>
                      <a:pt x="37" y="102"/>
                      <a:pt x="37" y="102"/>
                      <a:pt x="37" y="102"/>
                    </a:cubicBezTo>
                    <a:cubicBezTo>
                      <a:pt x="38" y="102"/>
                      <a:pt x="38" y="102"/>
                      <a:pt x="38" y="102"/>
                    </a:cubicBezTo>
                    <a:cubicBezTo>
                      <a:pt x="39" y="102"/>
                      <a:pt x="39" y="102"/>
                      <a:pt x="40" y="102"/>
                    </a:cubicBezTo>
                    <a:cubicBezTo>
                      <a:pt x="40" y="102"/>
                      <a:pt x="40" y="102"/>
                      <a:pt x="40" y="102"/>
                    </a:cubicBezTo>
                    <a:cubicBezTo>
                      <a:pt x="40" y="102"/>
                      <a:pt x="40" y="102"/>
                      <a:pt x="40" y="102"/>
                    </a:cubicBezTo>
                    <a:cubicBezTo>
                      <a:pt x="40" y="102"/>
                      <a:pt x="41" y="102"/>
                      <a:pt x="42" y="102"/>
                    </a:cubicBezTo>
                    <a:cubicBezTo>
                      <a:pt x="42" y="102"/>
                      <a:pt x="42" y="102"/>
                      <a:pt x="42" y="102"/>
                    </a:cubicBezTo>
                    <a:cubicBezTo>
                      <a:pt x="42" y="102"/>
                      <a:pt x="43" y="102"/>
                      <a:pt x="43" y="102"/>
                    </a:cubicBezTo>
                    <a:cubicBezTo>
                      <a:pt x="43" y="102"/>
                      <a:pt x="44" y="102"/>
                      <a:pt x="44" y="101"/>
                    </a:cubicBezTo>
                    <a:cubicBezTo>
                      <a:pt x="44" y="101"/>
                      <a:pt x="45" y="101"/>
                      <a:pt x="45" y="101"/>
                    </a:cubicBezTo>
                    <a:cubicBezTo>
                      <a:pt x="45" y="101"/>
                      <a:pt x="45" y="101"/>
                      <a:pt x="45" y="101"/>
                    </a:cubicBezTo>
                    <a:cubicBezTo>
                      <a:pt x="45" y="101"/>
                      <a:pt x="45" y="101"/>
                      <a:pt x="46" y="100"/>
                    </a:cubicBezTo>
                    <a:cubicBezTo>
                      <a:pt x="76" y="78"/>
                      <a:pt x="76" y="78"/>
                      <a:pt x="76" y="78"/>
                    </a:cubicBezTo>
                    <a:cubicBezTo>
                      <a:pt x="80" y="75"/>
                      <a:pt x="81" y="69"/>
                      <a:pt x="78" y="65"/>
                    </a:cubicBezTo>
                    <a:cubicBezTo>
                      <a:pt x="75" y="60"/>
                      <a:pt x="69" y="59"/>
                      <a:pt x="64" y="62"/>
                    </a:cubicBezTo>
                    <a:cubicBezTo>
                      <a:pt x="50" y="73"/>
                      <a:pt x="50" y="73"/>
                      <a:pt x="50" y="73"/>
                    </a:cubicBezTo>
                    <a:cubicBezTo>
                      <a:pt x="50" y="10"/>
                      <a:pt x="50" y="10"/>
                      <a:pt x="50" y="10"/>
                    </a:cubicBezTo>
                    <a:cubicBezTo>
                      <a:pt x="50" y="4"/>
                      <a:pt x="45" y="0"/>
                      <a:pt x="40" y="0"/>
                    </a:cubicBezTo>
                    <a:cubicBezTo>
                      <a:pt x="34" y="0"/>
                      <a:pt x="30" y="4"/>
                      <a:pt x="30" y="10"/>
                    </a:cubicBezTo>
                    <a:cubicBezTo>
                      <a:pt x="30" y="73"/>
                      <a:pt x="30" y="73"/>
                      <a:pt x="30" y="73"/>
                    </a:cubicBezTo>
                    <a:cubicBezTo>
                      <a:pt x="15" y="62"/>
                      <a:pt x="15" y="62"/>
                      <a:pt x="15" y="62"/>
                    </a:cubicBezTo>
                    <a:cubicBezTo>
                      <a:pt x="11" y="59"/>
                      <a:pt x="5" y="60"/>
                      <a:pt x="1" y="65"/>
                    </a:cubicBezTo>
                    <a:cubicBezTo>
                      <a:pt x="0" y="66"/>
                      <a:pt x="0" y="68"/>
                      <a:pt x="0" y="70"/>
                    </a:cubicBezTo>
                    <a:cubicBezTo>
                      <a:pt x="0" y="74"/>
                      <a:pt x="1" y="77"/>
                      <a:pt x="4" y="78"/>
                    </a:cubicBezTo>
                    <a:cubicBezTo>
                      <a:pt x="34" y="100"/>
                      <a:pt x="34" y="100"/>
                      <a:pt x="34" y="100"/>
                    </a:cubicBezTo>
                    <a:cubicBezTo>
                      <a:pt x="34" y="101"/>
                      <a:pt x="34" y="101"/>
                      <a:pt x="34" y="101"/>
                    </a:cubicBezTo>
                    <a:cubicBezTo>
                      <a:pt x="34" y="101"/>
                      <a:pt x="34" y="101"/>
                      <a:pt x="35" y="101"/>
                    </a:cubicBezTo>
                    <a:close/>
                  </a:path>
                </a:pathLst>
              </a:custGeom>
              <a:solidFill>
                <a:srgbClr val="424953"/>
              </a:solidFill>
              <a:ln>
                <a:noFill/>
              </a:ln>
            </p:spPr>
            <p:txBody>
              <a:bodyPr vert="horz" wrap="square" lIns="91440" tIns="45720" rIns="91440" bIns="45720" numCol="1" anchor="t" anchorCtr="0" compatLnSpc="1"/>
              <a:lstStyle/>
              <a:p>
                <a:endParaRPr lang="en-US"/>
              </a:p>
            </p:txBody>
          </p:sp>
        </p:grpSp>
        <p:grpSp>
          <p:nvGrpSpPr>
            <p:cNvPr id="58" name="组合 57"/>
            <p:cNvGrpSpPr/>
            <p:nvPr/>
          </p:nvGrpSpPr>
          <p:grpSpPr>
            <a:xfrm>
              <a:off x="14128" y="6218"/>
              <a:ext cx="950" cy="910"/>
              <a:chOff x="13132" y="7100"/>
              <a:chExt cx="782" cy="735"/>
            </a:xfrm>
          </p:grpSpPr>
          <p:sp>
            <p:nvSpPr>
              <p:cNvPr id="59" name="Freeform 238"/>
              <p:cNvSpPr>
                <a:spLocks noEditPoints="1"/>
              </p:cNvSpPr>
              <p:nvPr/>
            </p:nvSpPr>
            <p:spPr bwMode="auto">
              <a:xfrm>
                <a:off x="13132" y="7100"/>
                <a:ext cx="731" cy="647"/>
              </a:xfrm>
              <a:custGeom>
                <a:avLst/>
                <a:gdLst>
                  <a:gd name="T0" fmla="*/ 145 w 222"/>
                  <a:gd name="T1" fmla="*/ 183 h 197"/>
                  <a:gd name="T2" fmla="*/ 14 w 222"/>
                  <a:gd name="T3" fmla="*/ 183 h 197"/>
                  <a:gd name="T4" fmla="*/ 14 w 222"/>
                  <a:gd name="T5" fmla="*/ 50 h 197"/>
                  <a:gd name="T6" fmla="*/ 208 w 222"/>
                  <a:gd name="T7" fmla="*/ 50 h 197"/>
                  <a:gd name="T8" fmla="*/ 208 w 222"/>
                  <a:gd name="T9" fmla="*/ 139 h 197"/>
                  <a:gd name="T10" fmla="*/ 222 w 222"/>
                  <a:gd name="T11" fmla="*/ 147 h 197"/>
                  <a:gd name="T12" fmla="*/ 222 w 222"/>
                  <a:gd name="T13" fmla="*/ 8 h 197"/>
                  <a:gd name="T14" fmla="*/ 215 w 222"/>
                  <a:gd name="T15" fmla="*/ 0 h 197"/>
                  <a:gd name="T16" fmla="*/ 7 w 222"/>
                  <a:gd name="T17" fmla="*/ 0 h 197"/>
                  <a:gd name="T18" fmla="*/ 0 w 222"/>
                  <a:gd name="T19" fmla="*/ 8 h 197"/>
                  <a:gd name="T20" fmla="*/ 0 w 222"/>
                  <a:gd name="T21" fmla="*/ 190 h 197"/>
                  <a:gd name="T22" fmla="*/ 7 w 222"/>
                  <a:gd name="T23" fmla="*/ 197 h 197"/>
                  <a:gd name="T24" fmla="*/ 166 w 222"/>
                  <a:gd name="T25" fmla="*/ 197 h 197"/>
                  <a:gd name="T26" fmla="*/ 145 w 222"/>
                  <a:gd name="T27" fmla="*/ 183 h 197"/>
                  <a:gd name="T28" fmla="*/ 198 w 222"/>
                  <a:gd name="T29" fmla="*/ 16 h 197"/>
                  <a:gd name="T30" fmla="*/ 208 w 222"/>
                  <a:gd name="T31" fmla="*/ 25 h 197"/>
                  <a:gd name="T32" fmla="*/ 198 w 222"/>
                  <a:gd name="T33" fmla="*/ 34 h 197"/>
                  <a:gd name="T34" fmla="*/ 189 w 222"/>
                  <a:gd name="T35" fmla="*/ 25 h 197"/>
                  <a:gd name="T36" fmla="*/ 198 w 222"/>
                  <a:gd name="T37" fmla="*/ 16 h 197"/>
                  <a:gd name="T38" fmla="*/ 171 w 222"/>
                  <a:gd name="T39" fmla="*/ 16 h 197"/>
                  <a:gd name="T40" fmla="*/ 180 w 222"/>
                  <a:gd name="T41" fmla="*/ 25 h 197"/>
                  <a:gd name="T42" fmla="*/ 171 w 222"/>
                  <a:gd name="T43" fmla="*/ 34 h 197"/>
                  <a:gd name="T44" fmla="*/ 161 w 222"/>
                  <a:gd name="T45" fmla="*/ 25 h 197"/>
                  <a:gd name="T46" fmla="*/ 171 w 222"/>
                  <a:gd name="T47" fmla="*/ 16 h 197"/>
                  <a:gd name="T48" fmla="*/ 143 w 222"/>
                  <a:gd name="T49" fmla="*/ 16 h 197"/>
                  <a:gd name="T50" fmla="*/ 153 w 222"/>
                  <a:gd name="T51" fmla="*/ 25 h 197"/>
                  <a:gd name="T52" fmla="*/ 143 w 222"/>
                  <a:gd name="T53" fmla="*/ 34 h 197"/>
                  <a:gd name="T54" fmla="*/ 134 w 222"/>
                  <a:gd name="T55" fmla="*/ 25 h 197"/>
                  <a:gd name="T56" fmla="*/ 143 w 222"/>
                  <a:gd name="T57" fmla="*/ 1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2" h="197">
                    <a:moveTo>
                      <a:pt x="145" y="183"/>
                    </a:moveTo>
                    <a:cubicBezTo>
                      <a:pt x="14" y="183"/>
                      <a:pt x="14" y="183"/>
                      <a:pt x="14" y="183"/>
                    </a:cubicBezTo>
                    <a:cubicBezTo>
                      <a:pt x="14" y="50"/>
                      <a:pt x="14" y="50"/>
                      <a:pt x="14" y="50"/>
                    </a:cubicBezTo>
                    <a:cubicBezTo>
                      <a:pt x="208" y="50"/>
                      <a:pt x="208" y="50"/>
                      <a:pt x="208" y="50"/>
                    </a:cubicBezTo>
                    <a:cubicBezTo>
                      <a:pt x="208" y="139"/>
                      <a:pt x="208" y="139"/>
                      <a:pt x="208" y="139"/>
                    </a:cubicBezTo>
                    <a:cubicBezTo>
                      <a:pt x="222" y="147"/>
                      <a:pt x="222" y="147"/>
                      <a:pt x="222" y="147"/>
                    </a:cubicBezTo>
                    <a:cubicBezTo>
                      <a:pt x="222" y="8"/>
                      <a:pt x="222" y="8"/>
                      <a:pt x="222" y="8"/>
                    </a:cubicBezTo>
                    <a:cubicBezTo>
                      <a:pt x="222" y="4"/>
                      <a:pt x="219" y="0"/>
                      <a:pt x="215" y="0"/>
                    </a:cubicBezTo>
                    <a:cubicBezTo>
                      <a:pt x="7" y="0"/>
                      <a:pt x="7" y="0"/>
                      <a:pt x="7" y="0"/>
                    </a:cubicBezTo>
                    <a:cubicBezTo>
                      <a:pt x="3" y="0"/>
                      <a:pt x="0" y="4"/>
                      <a:pt x="0" y="8"/>
                    </a:cubicBezTo>
                    <a:cubicBezTo>
                      <a:pt x="0" y="190"/>
                      <a:pt x="0" y="190"/>
                      <a:pt x="0" y="190"/>
                    </a:cubicBezTo>
                    <a:cubicBezTo>
                      <a:pt x="0" y="194"/>
                      <a:pt x="3" y="197"/>
                      <a:pt x="7" y="197"/>
                    </a:cubicBezTo>
                    <a:cubicBezTo>
                      <a:pt x="166" y="197"/>
                      <a:pt x="166" y="197"/>
                      <a:pt x="166" y="197"/>
                    </a:cubicBezTo>
                    <a:lnTo>
                      <a:pt x="145" y="183"/>
                    </a:lnTo>
                    <a:close/>
                    <a:moveTo>
                      <a:pt x="198" y="16"/>
                    </a:moveTo>
                    <a:cubicBezTo>
                      <a:pt x="204" y="16"/>
                      <a:pt x="208" y="20"/>
                      <a:pt x="208" y="25"/>
                    </a:cubicBezTo>
                    <a:cubicBezTo>
                      <a:pt x="208" y="30"/>
                      <a:pt x="204" y="34"/>
                      <a:pt x="198" y="34"/>
                    </a:cubicBezTo>
                    <a:cubicBezTo>
                      <a:pt x="193" y="34"/>
                      <a:pt x="189" y="30"/>
                      <a:pt x="189" y="25"/>
                    </a:cubicBezTo>
                    <a:cubicBezTo>
                      <a:pt x="189" y="20"/>
                      <a:pt x="193" y="16"/>
                      <a:pt x="198" y="16"/>
                    </a:cubicBezTo>
                    <a:close/>
                    <a:moveTo>
                      <a:pt x="171" y="16"/>
                    </a:moveTo>
                    <a:cubicBezTo>
                      <a:pt x="176" y="16"/>
                      <a:pt x="180" y="20"/>
                      <a:pt x="180" y="25"/>
                    </a:cubicBezTo>
                    <a:cubicBezTo>
                      <a:pt x="180" y="30"/>
                      <a:pt x="176" y="34"/>
                      <a:pt x="171" y="34"/>
                    </a:cubicBezTo>
                    <a:cubicBezTo>
                      <a:pt x="166" y="34"/>
                      <a:pt x="161" y="30"/>
                      <a:pt x="161" y="25"/>
                    </a:cubicBezTo>
                    <a:cubicBezTo>
                      <a:pt x="161" y="20"/>
                      <a:pt x="166" y="16"/>
                      <a:pt x="171" y="16"/>
                    </a:cubicBezTo>
                    <a:close/>
                    <a:moveTo>
                      <a:pt x="143" y="16"/>
                    </a:moveTo>
                    <a:cubicBezTo>
                      <a:pt x="148" y="16"/>
                      <a:pt x="153" y="20"/>
                      <a:pt x="153" y="25"/>
                    </a:cubicBezTo>
                    <a:cubicBezTo>
                      <a:pt x="153" y="30"/>
                      <a:pt x="148" y="34"/>
                      <a:pt x="143" y="34"/>
                    </a:cubicBezTo>
                    <a:cubicBezTo>
                      <a:pt x="138" y="34"/>
                      <a:pt x="134" y="30"/>
                      <a:pt x="134" y="25"/>
                    </a:cubicBezTo>
                    <a:cubicBezTo>
                      <a:pt x="134" y="20"/>
                      <a:pt x="138" y="16"/>
                      <a:pt x="143" y="16"/>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60" name="Freeform 239"/>
              <p:cNvSpPr/>
              <p:nvPr/>
            </p:nvSpPr>
            <p:spPr bwMode="auto">
              <a:xfrm>
                <a:off x="13346" y="7383"/>
                <a:ext cx="568" cy="453"/>
              </a:xfrm>
              <a:custGeom>
                <a:avLst/>
                <a:gdLst>
                  <a:gd name="T0" fmla="*/ 172 w 173"/>
                  <a:gd name="T1" fmla="*/ 104 h 138"/>
                  <a:gd name="T2" fmla="*/ 167 w 173"/>
                  <a:gd name="T3" fmla="*/ 96 h 138"/>
                  <a:gd name="T4" fmla="*/ 86 w 173"/>
                  <a:gd name="T5" fmla="*/ 45 h 138"/>
                  <a:gd name="T6" fmla="*/ 67 w 173"/>
                  <a:gd name="T7" fmla="*/ 9 h 138"/>
                  <a:gd name="T8" fmla="*/ 20 w 173"/>
                  <a:gd name="T9" fmla="*/ 10 h 138"/>
                  <a:gd name="T10" fmla="*/ 48 w 173"/>
                  <a:gd name="T11" fmla="*/ 28 h 138"/>
                  <a:gd name="T12" fmla="*/ 50 w 173"/>
                  <a:gd name="T13" fmla="*/ 35 h 138"/>
                  <a:gd name="T14" fmla="*/ 37 w 173"/>
                  <a:gd name="T15" fmla="*/ 54 h 138"/>
                  <a:gd name="T16" fmla="*/ 30 w 173"/>
                  <a:gd name="T17" fmla="*/ 55 h 138"/>
                  <a:gd name="T18" fmla="*/ 3 w 173"/>
                  <a:gd name="T19" fmla="*/ 37 h 138"/>
                  <a:gd name="T20" fmla="*/ 21 w 173"/>
                  <a:gd name="T21" fmla="*/ 80 h 138"/>
                  <a:gd name="T22" fmla="*/ 62 w 173"/>
                  <a:gd name="T23" fmla="*/ 83 h 138"/>
                  <a:gd name="T24" fmla="*/ 141 w 173"/>
                  <a:gd name="T25" fmla="*/ 135 h 138"/>
                  <a:gd name="T26" fmla="*/ 151 w 173"/>
                  <a:gd name="T27" fmla="*/ 136 h 138"/>
                  <a:gd name="T28" fmla="*/ 172 w 173"/>
                  <a:gd name="T29" fmla="*/ 10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 h="138">
                    <a:moveTo>
                      <a:pt x="172" y="104"/>
                    </a:moveTo>
                    <a:cubicBezTo>
                      <a:pt x="172" y="101"/>
                      <a:pt x="169" y="97"/>
                      <a:pt x="167" y="96"/>
                    </a:cubicBezTo>
                    <a:cubicBezTo>
                      <a:pt x="140" y="79"/>
                      <a:pt x="113" y="62"/>
                      <a:pt x="86" y="45"/>
                    </a:cubicBezTo>
                    <a:cubicBezTo>
                      <a:pt x="86" y="31"/>
                      <a:pt x="80" y="17"/>
                      <a:pt x="67" y="9"/>
                    </a:cubicBezTo>
                    <a:cubicBezTo>
                      <a:pt x="52" y="0"/>
                      <a:pt x="34" y="1"/>
                      <a:pt x="20" y="10"/>
                    </a:cubicBezTo>
                    <a:cubicBezTo>
                      <a:pt x="48" y="28"/>
                      <a:pt x="48" y="28"/>
                      <a:pt x="48" y="28"/>
                    </a:cubicBezTo>
                    <a:cubicBezTo>
                      <a:pt x="50" y="29"/>
                      <a:pt x="51" y="32"/>
                      <a:pt x="50" y="35"/>
                    </a:cubicBezTo>
                    <a:cubicBezTo>
                      <a:pt x="37" y="54"/>
                      <a:pt x="37" y="54"/>
                      <a:pt x="37" y="54"/>
                    </a:cubicBezTo>
                    <a:cubicBezTo>
                      <a:pt x="36" y="56"/>
                      <a:pt x="33" y="57"/>
                      <a:pt x="30" y="55"/>
                    </a:cubicBezTo>
                    <a:cubicBezTo>
                      <a:pt x="3" y="37"/>
                      <a:pt x="3" y="37"/>
                      <a:pt x="3" y="37"/>
                    </a:cubicBezTo>
                    <a:cubicBezTo>
                      <a:pt x="0" y="54"/>
                      <a:pt x="7" y="71"/>
                      <a:pt x="21" y="80"/>
                    </a:cubicBezTo>
                    <a:cubicBezTo>
                      <a:pt x="34" y="88"/>
                      <a:pt x="49" y="89"/>
                      <a:pt x="62" y="83"/>
                    </a:cubicBezTo>
                    <a:cubicBezTo>
                      <a:pt x="89" y="100"/>
                      <a:pt x="115" y="118"/>
                      <a:pt x="141" y="135"/>
                    </a:cubicBezTo>
                    <a:cubicBezTo>
                      <a:pt x="143" y="137"/>
                      <a:pt x="148" y="138"/>
                      <a:pt x="151" y="136"/>
                    </a:cubicBezTo>
                    <a:cubicBezTo>
                      <a:pt x="164" y="131"/>
                      <a:pt x="173" y="118"/>
                      <a:pt x="172" y="104"/>
                    </a:cubicBezTo>
                    <a:close/>
                  </a:path>
                </a:pathLst>
              </a:custGeom>
              <a:solidFill>
                <a:srgbClr val="424953"/>
              </a:solidFill>
              <a:ln>
                <a:noFill/>
              </a:ln>
            </p:spPr>
            <p:txBody>
              <a:bodyPr vert="horz" wrap="square" lIns="91440" tIns="45720" rIns="91440" bIns="45720" numCol="1" anchor="t" anchorCtr="0" compatLnSpc="1"/>
              <a:lstStyle/>
              <a:p>
                <a:endParaRPr lang="en-US"/>
              </a:p>
            </p:txBody>
          </p:sp>
        </p:grpSp>
        <p:sp>
          <p:nvSpPr>
            <p:cNvPr id="61" name="文本框 60"/>
            <p:cNvSpPr txBox="1"/>
            <p:nvPr/>
          </p:nvSpPr>
          <p:spPr>
            <a:xfrm>
              <a:off x="14186" y="7235"/>
              <a:ext cx="772" cy="2605"/>
            </a:xfrm>
            <a:prstGeom prst="rect">
              <a:avLst/>
            </a:prstGeom>
            <a:noFill/>
            <a:ln>
              <a:noFill/>
            </a:ln>
            <a:extLst>
              <a:ext uri="{909E8E84-426E-40DD-AFC4-6F175D3DCCD1}">
                <a14:hiddenFill xmlns:a14="http://schemas.microsoft.com/office/drawing/2010/main">
                  <a:solidFill>
                    <a:schemeClr val="bg2">
                      <a:alpha val="49000"/>
                    </a:schemeClr>
                  </a:solidFill>
                </a14:hiddenFill>
              </a:ext>
            </a:extLst>
          </p:spPr>
          <p:txBody>
            <a:bodyPr vert="eaVert" wrap="square" rtlCol="0">
              <a:spAutoFit/>
            </a:bodyPr>
            <a:lstStyle/>
            <a:p>
              <a:r>
                <a:rPr lang="zh-CN" altLang="en-US" sz="2000" b="1"/>
                <a:t>其他基本工具</a:t>
              </a:r>
            </a:p>
          </p:txBody>
        </p:sp>
        <p:grpSp>
          <p:nvGrpSpPr>
            <p:cNvPr id="66" name="组合 65"/>
            <p:cNvGrpSpPr/>
            <p:nvPr/>
          </p:nvGrpSpPr>
          <p:grpSpPr>
            <a:xfrm>
              <a:off x="4050" y="6041"/>
              <a:ext cx="860" cy="852"/>
              <a:chOff x="7890" y="6925"/>
              <a:chExt cx="1126" cy="1208"/>
            </a:xfrm>
          </p:grpSpPr>
          <p:sp>
            <p:nvSpPr>
              <p:cNvPr id="67" name="Rectangle 156"/>
              <p:cNvSpPr>
                <a:spLocks noChangeArrowheads="1"/>
              </p:cNvSpPr>
              <p:nvPr/>
            </p:nvSpPr>
            <p:spPr bwMode="auto">
              <a:xfrm>
                <a:off x="8220" y="7813"/>
                <a:ext cx="108" cy="245"/>
              </a:xfrm>
              <a:prstGeom prst="rect">
                <a:avLst/>
              </a:prstGeom>
              <a:solidFill>
                <a:srgbClr val="424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68" name="Rectangle 157"/>
              <p:cNvSpPr>
                <a:spLocks noChangeArrowheads="1"/>
              </p:cNvSpPr>
              <p:nvPr/>
            </p:nvSpPr>
            <p:spPr bwMode="auto">
              <a:xfrm>
                <a:off x="8110" y="7024"/>
                <a:ext cx="685" cy="457"/>
              </a:xfrm>
              <a:prstGeom prst="rect">
                <a:avLst/>
              </a:prstGeom>
              <a:solidFill>
                <a:srgbClr val="424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69" name="Freeform 155"/>
              <p:cNvSpPr>
                <a:spLocks noEditPoints="1"/>
              </p:cNvSpPr>
              <p:nvPr/>
            </p:nvSpPr>
            <p:spPr bwMode="auto">
              <a:xfrm>
                <a:off x="7890" y="6925"/>
                <a:ext cx="1127" cy="1209"/>
              </a:xfrm>
              <a:custGeom>
                <a:avLst/>
                <a:gdLst>
                  <a:gd name="T0" fmla="*/ 0 w 242"/>
                  <a:gd name="T1" fmla="*/ 0 h 238"/>
                  <a:gd name="T2" fmla="*/ 0 w 242"/>
                  <a:gd name="T3" fmla="*/ 203 h 238"/>
                  <a:gd name="T4" fmla="*/ 39 w 242"/>
                  <a:gd name="T5" fmla="*/ 238 h 238"/>
                  <a:gd name="T6" fmla="*/ 242 w 242"/>
                  <a:gd name="T7" fmla="*/ 238 h 238"/>
                  <a:gd name="T8" fmla="*/ 242 w 242"/>
                  <a:gd name="T9" fmla="*/ 0 h 238"/>
                  <a:gd name="T10" fmla="*/ 0 w 242"/>
                  <a:gd name="T11" fmla="*/ 0 h 238"/>
                  <a:gd name="T12" fmla="*/ 189 w 242"/>
                  <a:gd name="T13" fmla="*/ 231 h 238"/>
                  <a:gd name="T14" fmla="*/ 44 w 242"/>
                  <a:gd name="T15" fmla="*/ 231 h 238"/>
                  <a:gd name="T16" fmla="*/ 44 w 242"/>
                  <a:gd name="T17" fmla="*/ 145 h 238"/>
                  <a:gd name="T18" fmla="*/ 189 w 242"/>
                  <a:gd name="T19" fmla="*/ 145 h 238"/>
                  <a:gd name="T20" fmla="*/ 189 w 242"/>
                  <a:gd name="T21" fmla="*/ 231 h 238"/>
                  <a:gd name="T22" fmla="*/ 203 w 242"/>
                  <a:gd name="T23" fmla="*/ 119 h 238"/>
                  <a:gd name="T24" fmla="*/ 39 w 242"/>
                  <a:gd name="T25" fmla="*/ 119 h 238"/>
                  <a:gd name="T26" fmla="*/ 39 w 242"/>
                  <a:gd name="T27" fmla="*/ 11 h 238"/>
                  <a:gd name="T28" fmla="*/ 203 w 242"/>
                  <a:gd name="T29" fmla="*/ 11 h 238"/>
                  <a:gd name="T30" fmla="*/ 203 w 242"/>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38">
                    <a:moveTo>
                      <a:pt x="0" y="0"/>
                    </a:moveTo>
                    <a:lnTo>
                      <a:pt x="0" y="203"/>
                    </a:lnTo>
                    <a:lnTo>
                      <a:pt x="39" y="238"/>
                    </a:lnTo>
                    <a:lnTo>
                      <a:pt x="242" y="238"/>
                    </a:lnTo>
                    <a:lnTo>
                      <a:pt x="242" y="0"/>
                    </a:lnTo>
                    <a:lnTo>
                      <a:pt x="0" y="0"/>
                    </a:lnTo>
                    <a:close/>
                    <a:moveTo>
                      <a:pt x="189" y="231"/>
                    </a:moveTo>
                    <a:lnTo>
                      <a:pt x="44" y="231"/>
                    </a:lnTo>
                    <a:lnTo>
                      <a:pt x="44" y="145"/>
                    </a:lnTo>
                    <a:lnTo>
                      <a:pt x="189" y="145"/>
                    </a:lnTo>
                    <a:lnTo>
                      <a:pt x="189" y="231"/>
                    </a:lnTo>
                    <a:close/>
                    <a:moveTo>
                      <a:pt x="203" y="119"/>
                    </a:moveTo>
                    <a:lnTo>
                      <a:pt x="39" y="119"/>
                    </a:lnTo>
                    <a:lnTo>
                      <a:pt x="39" y="11"/>
                    </a:lnTo>
                    <a:lnTo>
                      <a:pt x="203" y="11"/>
                    </a:lnTo>
                    <a:lnTo>
                      <a:pt x="203" y="119"/>
                    </a:lnTo>
                    <a:close/>
                  </a:path>
                </a:pathLst>
              </a:custGeom>
              <a:solidFill>
                <a:srgbClr val="424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70" name="文本框 69"/>
            <p:cNvSpPr txBox="1"/>
            <p:nvPr/>
          </p:nvSpPr>
          <p:spPr>
            <a:xfrm>
              <a:off x="3947" y="6592"/>
              <a:ext cx="1349" cy="628"/>
            </a:xfrm>
            <a:prstGeom prst="rect">
              <a:avLst/>
            </a:prstGeom>
            <a:solidFill>
              <a:schemeClr val="bg2">
                <a:alpha val="49000"/>
              </a:schemeClr>
            </a:solidFill>
          </p:spPr>
          <p:txBody>
            <a:bodyPr wrap="square" rtlCol="0">
              <a:spAutoFit/>
            </a:bodyPr>
            <a:lstStyle/>
            <a:p>
              <a:r>
                <a:rPr lang="zh-CN" altLang="en-US" sz="2000" b="1"/>
                <a:t>内存</a:t>
              </a:r>
            </a:p>
          </p:txBody>
        </p:sp>
        <p:sp>
          <p:nvSpPr>
            <p:cNvPr id="71" name="下箭头 70"/>
            <p:cNvSpPr/>
            <p:nvPr/>
          </p:nvSpPr>
          <p:spPr>
            <a:xfrm>
              <a:off x="611" y="7136"/>
              <a:ext cx="312" cy="375"/>
            </a:xfrm>
            <a:prstGeom prst="downArrow">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下箭头 71"/>
            <p:cNvSpPr/>
            <p:nvPr/>
          </p:nvSpPr>
          <p:spPr>
            <a:xfrm>
              <a:off x="1753" y="7153"/>
              <a:ext cx="246" cy="336"/>
            </a:xfrm>
            <a:prstGeom prst="downArrow">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右箭头 74"/>
            <p:cNvSpPr/>
            <p:nvPr/>
          </p:nvSpPr>
          <p:spPr>
            <a:xfrm rot="5400000" flipV="1">
              <a:off x="3063" y="6562"/>
              <a:ext cx="1151" cy="626"/>
            </a:xfrm>
            <a:prstGeom prst="bentArrow">
              <a:avLst>
                <a:gd name="adj1" fmla="val 25000"/>
                <a:gd name="adj2" fmla="val 25000"/>
                <a:gd name="adj3" fmla="val 27749"/>
                <a:gd name="adj4" fmla="val 4100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圆角右箭头 75"/>
            <p:cNvSpPr/>
            <p:nvPr/>
          </p:nvSpPr>
          <p:spPr>
            <a:xfrm rot="5400000">
              <a:off x="4776" y="6599"/>
              <a:ext cx="1117" cy="587"/>
            </a:xfrm>
            <a:prstGeom prst="bentArrow">
              <a:avLst>
                <a:gd name="adj1" fmla="val 25000"/>
                <a:gd name="adj2" fmla="val 25000"/>
                <a:gd name="adj3" fmla="val 27749"/>
                <a:gd name="adj4" fmla="val 4100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下箭头 76"/>
            <p:cNvSpPr/>
            <p:nvPr/>
          </p:nvSpPr>
          <p:spPr>
            <a:xfrm>
              <a:off x="4302" y="7125"/>
              <a:ext cx="312" cy="335"/>
            </a:xfrm>
            <a:prstGeom prst="downArrow">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Freeform 94"/>
            <p:cNvSpPr/>
            <p:nvPr/>
          </p:nvSpPr>
          <p:spPr bwMode="auto">
            <a:xfrm>
              <a:off x="923" y="6134"/>
              <a:ext cx="935" cy="935"/>
            </a:xfrm>
            <a:custGeom>
              <a:avLst/>
              <a:gdLst>
                <a:gd name="T0" fmla="*/ 189 w 189"/>
                <a:gd name="T1" fmla="*/ 56 h 188"/>
                <a:gd name="T2" fmla="*/ 127 w 189"/>
                <a:gd name="T3" fmla="*/ 30 h 188"/>
                <a:gd name="T4" fmla="*/ 127 w 189"/>
                <a:gd name="T5" fmla="*/ 0 h 188"/>
                <a:gd name="T6" fmla="*/ 120 w 189"/>
                <a:gd name="T7" fmla="*/ 30 h 188"/>
                <a:gd name="T8" fmla="*/ 111 w 189"/>
                <a:gd name="T9" fmla="*/ 0 h 188"/>
                <a:gd name="T10" fmla="*/ 104 w 189"/>
                <a:gd name="T11" fmla="*/ 30 h 188"/>
                <a:gd name="T12" fmla="*/ 95 w 189"/>
                <a:gd name="T13" fmla="*/ 0 h 188"/>
                <a:gd name="T14" fmla="*/ 88 w 189"/>
                <a:gd name="T15" fmla="*/ 30 h 188"/>
                <a:gd name="T16" fmla="*/ 79 w 189"/>
                <a:gd name="T17" fmla="*/ 0 h 188"/>
                <a:gd name="T18" fmla="*/ 72 w 189"/>
                <a:gd name="T19" fmla="*/ 30 h 188"/>
                <a:gd name="T20" fmla="*/ 62 w 189"/>
                <a:gd name="T21" fmla="*/ 0 h 188"/>
                <a:gd name="T22" fmla="*/ 56 w 189"/>
                <a:gd name="T23" fmla="*/ 30 h 188"/>
                <a:gd name="T24" fmla="*/ 0 w 189"/>
                <a:gd name="T25" fmla="*/ 56 h 188"/>
                <a:gd name="T26" fmla="*/ 27 w 189"/>
                <a:gd name="T27" fmla="*/ 63 h 188"/>
                <a:gd name="T28" fmla="*/ 0 w 189"/>
                <a:gd name="T29" fmla="*/ 72 h 188"/>
                <a:gd name="T30" fmla="*/ 27 w 189"/>
                <a:gd name="T31" fmla="*/ 79 h 188"/>
                <a:gd name="T32" fmla="*/ 0 w 189"/>
                <a:gd name="T33" fmla="*/ 88 h 188"/>
                <a:gd name="T34" fmla="*/ 27 w 189"/>
                <a:gd name="T35" fmla="*/ 95 h 188"/>
                <a:gd name="T36" fmla="*/ 0 w 189"/>
                <a:gd name="T37" fmla="*/ 104 h 188"/>
                <a:gd name="T38" fmla="*/ 27 w 189"/>
                <a:gd name="T39" fmla="*/ 110 h 188"/>
                <a:gd name="T40" fmla="*/ 0 w 189"/>
                <a:gd name="T41" fmla="*/ 120 h 188"/>
                <a:gd name="T42" fmla="*/ 27 w 189"/>
                <a:gd name="T43" fmla="*/ 126 h 188"/>
                <a:gd name="T44" fmla="*/ 56 w 189"/>
                <a:gd name="T45" fmla="*/ 159 h 188"/>
                <a:gd name="T46" fmla="*/ 62 w 189"/>
                <a:gd name="T47" fmla="*/ 188 h 188"/>
                <a:gd name="T48" fmla="*/ 72 w 189"/>
                <a:gd name="T49" fmla="*/ 159 h 188"/>
                <a:gd name="T50" fmla="*/ 79 w 189"/>
                <a:gd name="T51" fmla="*/ 188 h 188"/>
                <a:gd name="T52" fmla="*/ 88 w 189"/>
                <a:gd name="T53" fmla="*/ 159 h 188"/>
                <a:gd name="T54" fmla="*/ 95 w 189"/>
                <a:gd name="T55" fmla="*/ 188 h 188"/>
                <a:gd name="T56" fmla="*/ 104 w 189"/>
                <a:gd name="T57" fmla="*/ 159 h 188"/>
                <a:gd name="T58" fmla="*/ 111 w 189"/>
                <a:gd name="T59" fmla="*/ 188 h 188"/>
                <a:gd name="T60" fmla="*/ 120 w 189"/>
                <a:gd name="T61" fmla="*/ 159 h 188"/>
                <a:gd name="T62" fmla="*/ 127 w 189"/>
                <a:gd name="T63" fmla="*/ 188 h 188"/>
                <a:gd name="T64" fmla="*/ 127 w 189"/>
                <a:gd name="T65" fmla="*/ 159 h 188"/>
                <a:gd name="T66" fmla="*/ 158 w 189"/>
                <a:gd name="T67" fmla="*/ 126 h 188"/>
                <a:gd name="T68" fmla="*/ 189 w 189"/>
                <a:gd name="T69" fmla="*/ 120 h 188"/>
                <a:gd name="T70" fmla="*/ 158 w 189"/>
                <a:gd name="T71" fmla="*/ 110 h 188"/>
                <a:gd name="T72" fmla="*/ 189 w 189"/>
                <a:gd name="T73" fmla="*/ 104 h 188"/>
                <a:gd name="T74" fmla="*/ 158 w 189"/>
                <a:gd name="T75" fmla="*/ 95 h 188"/>
                <a:gd name="T76" fmla="*/ 189 w 189"/>
                <a:gd name="T77" fmla="*/ 88 h 188"/>
                <a:gd name="T78" fmla="*/ 158 w 189"/>
                <a:gd name="T79" fmla="*/ 79 h 188"/>
                <a:gd name="T80" fmla="*/ 189 w 189"/>
                <a:gd name="T81" fmla="*/ 72 h 188"/>
                <a:gd name="T82" fmla="*/ 158 w 189"/>
                <a:gd name="T83"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 h="188">
                  <a:moveTo>
                    <a:pt x="189" y="63"/>
                  </a:moveTo>
                  <a:cubicBezTo>
                    <a:pt x="189" y="56"/>
                    <a:pt x="189" y="56"/>
                    <a:pt x="189" y="56"/>
                  </a:cubicBezTo>
                  <a:cubicBezTo>
                    <a:pt x="158" y="56"/>
                    <a:pt x="158" y="56"/>
                    <a:pt x="158" y="56"/>
                  </a:cubicBezTo>
                  <a:cubicBezTo>
                    <a:pt x="156" y="42"/>
                    <a:pt x="143" y="30"/>
                    <a:pt x="127" y="30"/>
                  </a:cubicBezTo>
                  <a:cubicBezTo>
                    <a:pt x="127" y="30"/>
                    <a:pt x="127" y="30"/>
                    <a:pt x="127" y="30"/>
                  </a:cubicBezTo>
                  <a:cubicBezTo>
                    <a:pt x="127" y="0"/>
                    <a:pt x="127" y="0"/>
                    <a:pt x="127" y="0"/>
                  </a:cubicBezTo>
                  <a:cubicBezTo>
                    <a:pt x="120" y="0"/>
                    <a:pt x="120" y="0"/>
                    <a:pt x="120" y="0"/>
                  </a:cubicBezTo>
                  <a:cubicBezTo>
                    <a:pt x="120" y="30"/>
                    <a:pt x="120" y="30"/>
                    <a:pt x="120" y="30"/>
                  </a:cubicBezTo>
                  <a:cubicBezTo>
                    <a:pt x="111" y="30"/>
                    <a:pt x="111" y="30"/>
                    <a:pt x="111" y="30"/>
                  </a:cubicBezTo>
                  <a:cubicBezTo>
                    <a:pt x="111" y="0"/>
                    <a:pt x="111" y="0"/>
                    <a:pt x="111" y="0"/>
                  </a:cubicBezTo>
                  <a:cubicBezTo>
                    <a:pt x="104" y="0"/>
                    <a:pt x="104" y="0"/>
                    <a:pt x="104" y="0"/>
                  </a:cubicBezTo>
                  <a:cubicBezTo>
                    <a:pt x="104" y="30"/>
                    <a:pt x="104" y="30"/>
                    <a:pt x="104" y="30"/>
                  </a:cubicBezTo>
                  <a:cubicBezTo>
                    <a:pt x="95" y="30"/>
                    <a:pt x="95" y="30"/>
                    <a:pt x="95" y="30"/>
                  </a:cubicBezTo>
                  <a:cubicBezTo>
                    <a:pt x="95" y="0"/>
                    <a:pt x="95" y="0"/>
                    <a:pt x="95" y="0"/>
                  </a:cubicBezTo>
                  <a:cubicBezTo>
                    <a:pt x="88" y="0"/>
                    <a:pt x="88" y="0"/>
                    <a:pt x="88" y="0"/>
                  </a:cubicBezTo>
                  <a:cubicBezTo>
                    <a:pt x="88" y="30"/>
                    <a:pt x="88" y="30"/>
                    <a:pt x="88" y="30"/>
                  </a:cubicBezTo>
                  <a:cubicBezTo>
                    <a:pt x="79" y="30"/>
                    <a:pt x="79" y="30"/>
                    <a:pt x="79" y="30"/>
                  </a:cubicBezTo>
                  <a:cubicBezTo>
                    <a:pt x="79" y="0"/>
                    <a:pt x="79" y="0"/>
                    <a:pt x="79" y="0"/>
                  </a:cubicBezTo>
                  <a:cubicBezTo>
                    <a:pt x="72" y="0"/>
                    <a:pt x="72" y="0"/>
                    <a:pt x="72" y="0"/>
                  </a:cubicBezTo>
                  <a:cubicBezTo>
                    <a:pt x="72" y="30"/>
                    <a:pt x="72" y="30"/>
                    <a:pt x="72" y="30"/>
                  </a:cubicBezTo>
                  <a:cubicBezTo>
                    <a:pt x="62" y="30"/>
                    <a:pt x="62" y="30"/>
                    <a:pt x="62" y="30"/>
                  </a:cubicBezTo>
                  <a:cubicBezTo>
                    <a:pt x="62" y="0"/>
                    <a:pt x="62" y="0"/>
                    <a:pt x="62" y="0"/>
                  </a:cubicBezTo>
                  <a:cubicBezTo>
                    <a:pt x="56" y="0"/>
                    <a:pt x="56" y="0"/>
                    <a:pt x="56" y="0"/>
                  </a:cubicBezTo>
                  <a:cubicBezTo>
                    <a:pt x="56" y="30"/>
                    <a:pt x="56" y="30"/>
                    <a:pt x="56" y="30"/>
                  </a:cubicBezTo>
                  <a:cubicBezTo>
                    <a:pt x="41" y="31"/>
                    <a:pt x="29" y="42"/>
                    <a:pt x="27" y="56"/>
                  </a:cubicBezTo>
                  <a:cubicBezTo>
                    <a:pt x="0" y="56"/>
                    <a:pt x="0" y="56"/>
                    <a:pt x="0" y="56"/>
                  </a:cubicBezTo>
                  <a:cubicBezTo>
                    <a:pt x="0" y="63"/>
                    <a:pt x="0" y="63"/>
                    <a:pt x="0" y="63"/>
                  </a:cubicBezTo>
                  <a:cubicBezTo>
                    <a:pt x="27" y="63"/>
                    <a:pt x="27" y="63"/>
                    <a:pt x="27" y="63"/>
                  </a:cubicBezTo>
                  <a:cubicBezTo>
                    <a:pt x="27" y="72"/>
                    <a:pt x="27" y="72"/>
                    <a:pt x="27" y="72"/>
                  </a:cubicBezTo>
                  <a:cubicBezTo>
                    <a:pt x="0" y="72"/>
                    <a:pt x="0" y="72"/>
                    <a:pt x="0" y="72"/>
                  </a:cubicBezTo>
                  <a:cubicBezTo>
                    <a:pt x="0" y="79"/>
                    <a:pt x="0" y="79"/>
                    <a:pt x="0" y="79"/>
                  </a:cubicBezTo>
                  <a:cubicBezTo>
                    <a:pt x="27" y="79"/>
                    <a:pt x="27" y="79"/>
                    <a:pt x="27" y="79"/>
                  </a:cubicBezTo>
                  <a:cubicBezTo>
                    <a:pt x="27" y="88"/>
                    <a:pt x="27" y="88"/>
                    <a:pt x="27" y="88"/>
                  </a:cubicBezTo>
                  <a:cubicBezTo>
                    <a:pt x="0" y="88"/>
                    <a:pt x="0" y="88"/>
                    <a:pt x="0" y="88"/>
                  </a:cubicBezTo>
                  <a:cubicBezTo>
                    <a:pt x="0" y="95"/>
                    <a:pt x="0" y="95"/>
                    <a:pt x="0" y="95"/>
                  </a:cubicBezTo>
                  <a:cubicBezTo>
                    <a:pt x="27" y="95"/>
                    <a:pt x="27" y="95"/>
                    <a:pt x="27" y="95"/>
                  </a:cubicBezTo>
                  <a:cubicBezTo>
                    <a:pt x="27" y="104"/>
                    <a:pt x="27" y="104"/>
                    <a:pt x="27" y="104"/>
                  </a:cubicBezTo>
                  <a:cubicBezTo>
                    <a:pt x="0" y="104"/>
                    <a:pt x="0" y="104"/>
                    <a:pt x="0" y="104"/>
                  </a:cubicBezTo>
                  <a:cubicBezTo>
                    <a:pt x="0" y="110"/>
                    <a:pt x="0" y="110"/>
                    <a:pt x="0" y="110"/>
                  </a:cubicBezTo>
                  <a:cubicBezTo>
                    <a:pt x="27" y="110"/>
                    <a:pt x="27" y="110"/>
                    <a:pt x="27" y="110"/>
                  </a:cubicBezTo>
                  <a:cubicBezTo>
                    <a:pt x="27" y="120"/>
                    <a:pt x="27" y="120"/>
                    <a:pt x="27" y="120"/>
                  </a:cubicBezTo>
                  <a:cubicBezTo>
                    <a:pt x="0" y="120"/>
                    <a:pt x="0" y="120"/>
                    <a:pt x="0" y="120"/>
                  </a:cubicBezTo>
                  <a:cubicBezTo>
                    <a:pt x="0" y="126"/>
                    <a:pt x="0" y="126"/>
                    <a:pt x="0" y="126"/>
                  </a:cubicBezTo>
                  <a:cubicBezTo>
                    <a:pt x="27" y="126"/>
                    <a:pt x="27" y="126"/>
                    <a:pt x="27" y="126"/>
                  </a:cubicBezTo>
                  <a:cubicBezTo>
                    <a:pt x="27" y="129"/>
                    <a:pt x="27" y="129"/>
                    <a:pt x="27" y="129"/>
                  </a:cubicBezTo>
                  <a:cubicBezTo>
                    <a:pt x="27" y="145"/>
                    <a:pt x="40" y="159"/>
                    <a:pt x="56" y="159"/>
                  </a:cubicBezTo>
                  <a:cubicBezTo>
                    <a:pt x="56" y="188"/>
                    <a:pt x="56" y="188"/>
                    <a:pt x="56" y="188"/>
                  </a:cubicBezTo>
                  <a:cubicBezTo>
                    <a:pt x="62" y="188"/>
                    <a:pt x="62" y="188"/>
                    <a:pt x="62" y="188"/>
                  </a:cubicBezTo>
                  <a:cubicBezTo>
                    <a:pt x="62" y="159"/>
                    <a:pt x="62" y="159"/>
                    <a:pt x="62" y="159"/>
                  </a:cubicBezTo>
                  <a:cubicBezTo>
                    <a:pt x="72" y="159"/>
                    <a:pt x="72" y="159"/>
                    <a:pt x="72" y="159"/>
                  </a:cubicBezTo>
                  <a:cubicBezTo>
                    <a:pt x="72" y="188"/>
                    <a:pt x="72" y="188"/>
                    <a:pt x="72" y="188"/>
                  </a:cubicBezTo>
                  <a:cubicBezTo>
                    <a:pt x="79" y="188"/>
                    <a:pt x="79" y="188"/>
                    <a:pt x="79" y="188"/>
                  </a:cubicBezTo>
                  <a:cubicBezTo>
                    <a:pt x="79" y="159"/>
                    <a:pt x="79" y="159"/>
                    <a:pt x="79" y="159"/>
                  </a:cubicBezTo>
                  <a:cubicBezTo>
                    <a:pt x="88" y="159"/>
                    <a:pt x="88" y="159"/>
                    <a:pt x="88" y="159"/>
                  </a:cubicBezTo>
                  <a:cubicBezTo>
                    <a:pt x="88" y="188"/>
                    <a:pt x="88" y="188"/>
                    <a:pt x="88" y="188"/>
                  </a:cubicBezTo>
                  <a:cubicBezTo>
                    <a:pt x="95" y="188"/>
                    <a:pt x="95" y="188"/>
                    <a:pt x="95" y="188"/>
                  </a:cubicBezTo>
                  <a:cubicBezTo>
                    <a:pt x="95" y="159"/>
                    <a:pt x="95" y="159"/>
                    <a:pt x="95" y="159"/>
                  </a:cubicBezTo>
                  <a:cubicBezTo>
                    <a:pt x="104" y="159"/>
                    <a:pt x="104" y="159"/>
                    <a:pt x="104" y="159"/>
                  </a:cubicBezTo>
                  <a:cubicBezTo>
                    <a:pt x="104" y="188"/>
                    <a:pt x="104" y="188"/>
                    <a:pt x="104" y="188"/>
                  </a:cubicBezTo>
                  <a:cubicBezTo>
                    <a:pt x="111" y="188"/>
                    <a:pt x="111" y="188"/>
                    <a:pt x="111" y="188"/>
                  </a:cubicBezTo>
                  <a:cubicBezTo>
                    <a:pt x="111" y="159"/>
                    <a:pt x="111" y="159"/>
                    <a:pt x="111" y="159"/>
                  </a:cubicBezTo>
                  <a:cubicBezTo>
                    <a:pt x="120" y="159"/>
                    <a:pt x="120" y="159"/>
                    <a:pt x="120" y="159"/>
                  </a:cubicBezTo>
                  <a:cubicBezTo>
                    <a:pt x="120" y="188"/>
                    <a:pt x="120" y="188"/>
                    <a:pt x="120" y="188"/>
                  </a:cubicBezTo>
                  <a:cubicBezTo>
                    <a:pt x="127" y="188"/>
                    <a:pt x="127" y="188"/>
                    <a:pt x="127" y="188"/>
                  </a:cubicBezTo>
                  <a:cubicBezTo>
                    <a:pt x="127" y="159"/>
                    <a:pt x="127" y="159"/>
                    <a:pt x="127" y="159"/>
                  </a:cubicBezTo>
                  <a:cubicBezTo>
                    <a:pt x="127" y="159"/>
                    <a:pt x="127" y="159"/>
                    <a:pt x="127" y="159"/>
                  </a:cubicBezTo>
                  <a:cubicBezTo>
                    <a:pt x="144" y="159"/>
                    <a:pt x="158" y="146"/>
                    <a:pt x="158" y="129"/>
                  </a:cubicBezTo>
                  <a:cubicBezTo>
                    <a:pt x="158" y="126"/>
                    <a:pt x="158" y="126"/>
                    <a:pt x="158" y="126"/>
                  </a:cubicBezTo>
                  <a:cubicBezTo>
                    <a:pt x="189" y="126"/>
                    <a:pt x="189" y="126"/>
                    <a:pt x="189" y="126"/>
                  </a:cubicBezTo>
                  <a:cubicBezTo>
                    <a:pt x="189" y="120"/>
                    <a:pt x="189" y="120"/>
                    <a:pt x="189" y="120"/>
                  </a:cubicBezTo>
                  <a:cubicBezTo>
                    <a:pt x="158" y="120"/>
                    <a:pt x="158" y="120"/>
                    <a:pt x="158" y="120"/>
                  </a:cubicBezTo>
                  <a:cubicBezTo>
                    <a:pt x="158" y="110"/>
                    <a:pt x="158" y="110"/>
                    <a:pt x="158" y="110"/>
                  </a:cubicBezTo>
                  <a:cubicBezTo>
                    <a:pt x="189" y="110"/>
                    <a:pt x="189" y="110"/>
                    <a:pt x="189" y="110"/>
                  </a:cubicBezTo>
                  <a:cubicBezTo>
                    <a:pt x="189" y="104"/>
                    <a:pt x="189" y="104"/>
                    <a:pt x="189" y="104"/>
                  </a:cubicBezTo>
                  <a:cubicBezTo>
                    <a:pt x="158" y="104"/>
                    <a:pt x="158" y="104"/>
                    <a:pt x="158" y="104"/>
                  </a:cubicBezTo>
                  <a:cubicBezTo>
                    <a:pt x="158" y="95"/>
                    <a:pt x="158" y="95"/>
                    <a:pt x="158" y="95"/>
                  </a:cubicBezTo>
                  <a:cubicBezTo>
                    <a:pt x="189" y="95"/>
                    <a:pt x="189" y="95"/>
                    <a:pt x="189" y="95"/>
                  </a:cubicBezTo>
                  <a:cubicBezTo>
                    <a:pt x="189" y="88"/>
                    <a:pt x="189" y="88"/>
                    <a:pt x="189" y="88"/>
                  </a:cubicBezTo>
                  <a:cubicBezTo>
                    <a:pt x="158" y="88"/>
                    <a:pt x="158" y="88"/>
                    <a:pt x="158" y="88"/>
                  </a:cubicBezTo>
                  <a:cubicBezTo>
                    <a:pt x="158" y="79"/>
                    <a:pt x="158" y="79"/>
                    <a:pt x="158" y="79"/>
                  </a:cubicBezTo>
                  <a:cubicBezTo>
                    <a:pt x="189" y="79"/>
                    <a:pt x="189" y="79"/>
                    <a:pt x="189" y="79"/>
                  </a:cubicBezTo>
                  <a:cubicBezTo>
                    <a:pt x="189" y="72"/>
                    <a:pt x="189" y="72"/>
                    <a:pt x="189" y="72"/>
                  </a:cubicBezTo>
                  <a:cubicBezTo>
                    <a:pt x="158" y="72"/>
                    <a:pt x="158" y="72"/>
                    <a:pt x="158" y="72"/>
                  </a:cubicBezTo>
                  <a:cubicBezTo>
                    <a:pt x="158" y="63"/>
                    <a:pt x="158" y="63"/>
                    <a:pt x="158" y="63"/>
                  </a:cubicBezTo>
                  <a:lnTo>
                    <a:pt x="189" y="63"/>
                  </a:lnTo>
                  <a:close/>
                </a:path>
              </a:pathLst>
            </a:custGeom>
            <a:solidFill>
              <a:srgbClr val="424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圆角右箭头 78"/>
            <p:cNvSpPr/>
            <p:nvPr/>
          </p:nvSpPr>
          <p:spPr>
            <a:xfrm rot="5400000" flipV="1">
              <a:off x="1458" y="4910"/>
              <a:ext cx="628" cy="979"/>
            </a:xfrm>
            <a:prstGeom prst="bentArrow">
              <a:avLst>
                <a:gd name="adj1" fmla="val 25000"/>
                <a:gd name="adj2" fmla="val 25000"/>
                <a:gd name="adj3" fmla="val 25000"/>
                <a:gd name="adj4" fmla="val 43789"/>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圆角右箭头 79"/>
            <p:cNvSpPr/>
            <p:nvPr/>
          </p:nvSpPr>
          <p:spPr>
            <a:xfrm rot="5400000">
              <a:off x="3834" y="4933"/>
              <a:ext cx="628" cy="933"/>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文本框 80"/>
            <p:cNvSpPr txBox="1"/>
            <p:nvPr/>
          </p:nvSpPr>
          <p:spPr>
            <a:xfrm>
              <a:off x="874" y="6563"/>
              <a:ext cx="1234" cy="628"/>
            </a:xfrm>
            <a:prstGeom prst="rect">
              <a:avLst/>
            </a:prstGeom>
            <a:solidFill>
              <a:schemeClr val="bg2">
                <a:alpha val="49000"/>
              </a:schemeClr>
            </a:solidFill>
          </p:spPr>
          <p:txBody>
            <a:bodyPr wrap="square" rtlCol="0">
              <a:spAutoFit/>
            </a:bodyPr>
            <a:lstStyle/>
            <a:p>
              <a:r>
                <a:rPr lang="en-US" altLang="zh-CN" sz="2000" b="1"/>
                <a:t>CPU</a:t>
              </a:r>
            </a:p>
          </p:txBody>
        </p:sp>
        <p:sp>
          <p:nvSpPr>
            <p:cNvPr id="83" name="Freeform 10"/>
            <p:cNvSpPr>
              <a:spLocks noEditPoints="1"/>
            </p:cNvSpPr>
            <p:nvPr/>
          </p:nvSpPr>
          <p:spPr bwMode="auto">
            <a:xfrm>
              <a:off x="9283" y="2140"/>
              <a:ext cx="1600" cy="920"/>
            </a:xfrm>
            <a:custGeom>
              <a:avLst/>
              <a:gdLst>
                <a:gd name="T0" fmla="*/ 422 w 569"/>
                <a:gd name="T1" fmla="*/ 318 h 328"/>
                <a:gd name="T2" fmla="*/ 450 w 569"/>
                <a:gd name="T3" fmla="*/ 321 h 328"/>
                <a:gd name="T4" fmla="*/ 452 w 569"/>
                <a:gd name="T5" fmla="*/ 326 h 328"/>
                <a:gd name="T6" fmla="*/ 312 w 569"/>
                <a:gd name="T7" fmla="*/ 328 h 328"/>
                <a:gd name="T8" fmla="*/ 310 w 569"/>
                <a:gd name="T9" fmla="*/ 323 h 328"/>
                <a:gd name="T10" fmla="*/ 337 w 569"/>
                <a:gd name="T11" fmla="*/ 321 h 328"/>
                <a:gd name="T12" fmla="*/ 339 w 569"/>
                <a:gd name="T13" fmla="*/ 311 h 328"/>
                <a:gd name="T14" fmla="*/ 216 w 569"/>
                <a:gd name="T15" fmla="*/ 309 h 328"/>
                <a:gd name="T16" fmla="*/ 193 w 569"/>
                <a:gd name="T17" fmla="*/ 56 h 328"/>
                <a:gd name="T18" fmla="*/ 546 w 569"/>
                <a:gd name="T19" fmla="*/ 34 h 328"/>
                <a:gd name="T20" fmla="*/ 569 w 569"/>
                <a:gd name="T21" fmla="*/ 286 h 328"/>
                <a:gd name="T22" fmla="*/ 425 w 569"/>
                <a:gd name="T23" fmla="*/ 309 h 328"/>
                <a:gd name="T24" fmla="*/ 14 w 569"/>
                <a:gd name="T25" fmla="*/ 0 h 328"/>
                <a:gd name="T26" fmla="*/ 172 w 569"/>
                <a:gd name="T27" fmla="*/ 14 h 328"/>
                <a:gd name="T28" fmla="*/ 158 w 569"/>
                <a:gd name="T29" fmla="*/ 328 h 328"/>
                <a:gd name="T30" fmla="*/ 0 w 569"/>
                <a:gd name="T31" fmla="*/ 314 h 328"/>
                <a:gd name="T32" fmla="*/ 14 w 569"/>
                <a:gd name="T33" fmla="*/ 0 h 328"/>
                <a:gd name="T34" fmla="*/ 101 w 569"/>
                <a:gd name="T35" fmla="*/ 261 h 328"/>
                <a:gd name="T36" fmla="*/ 71 w 569"/>
                <a:gd name="T37" fmla="*/ 261 h 328"/>
                <a:gd name="T38" fmla="*/ 86 w 569"/>
                <a:gd name="T39" fmla="*/ 208 h 328"/>
                <a:gd name="T40" fmla="*/ 86 w 569"/>
                <a:gd name="T41" fmla="*/ 227 h 328"/>
                <a:gd name="T42" fmla="*/ 86 w 569"/>
                <a:gd name="T43" fmla="*/ 208 h 328"/>
                <a:gd name="T44" fmla="*/ 147 w 569"/>
                <a:gd name="T45" fmla="*/ 36 h 328"/>
                <a:gd name="T46" fmla="*/ 152 w 569"/>
                <a:gd name="T47" fmla="*/ 58 h 328"/>
                <a:gd name="T48" fmla="*/ 25 w 569"/>
                <a:gd name="T49" fmla="*/ 62 h 328"/>
                <a:gd name="T50" fmla="*/ 20 w 569"/>
                <a:gd name="T51" fmla="*/ 41 h 328"/>
                <a:gd name="T52" fmla="*/ 24 w 569"/>
                <a:gd name="T53" fmla="*/ 117 h 328"/>
                <a:gd name="T54" fmla="*/ 151 w 569"/>
                <a:gd name="T55" fmla="*/ 121 h 328"/>
                <a:gd name="T56" fmla="*/ 147 w 569"/>
                <a:gd name="T57" fmla="*/ 143 h 328"/>
                <a:gd name="T58" fmla="*/ 20 w 569"/>
                <a:gd name="T59" fmla="*/ 139 h 328"/>
                <a:gd name="T60" fmla="*/ 24 w 569"/>
                <a:gd name="T61" fmla="*/ 117 h 328"/>
                <a:gd name="T62" fmla="*/ 148 w 569"/>
                <a:gd name="T63" fmla="*/ 77 h 328"/>
                <a:gd name="T64" fmla="*/ 152 w 569"/>
                <a:gd name="T65" fmla="*/ 98 h 328"/>
                <a:gd name="T66" fmla="*/ 25 w 569"/>
                <a:gd name="T67" fmla="*/ 103 h 328"/>
                <a:gd name="T68" fmla="*/ 21 w 569"/>
                <a:gd name="T69" fmla="*/ 81 h 328"/>
                <a:gd name="T70" fmla="*/ 224 w 569"/>
                <a:gd name="T71" fmla="*/ 61 h 328"/>
                <a:gd name="T72" fmla="*/ 550 w 569"/>
                <a:gd name="T73" fmla="*/ 74 h 328"/>
                <a:gd name="T74" fmla="*/ 538 w 569"/>
                <a:gd name="T75" fmla="*/ 281 h 328"/>
                <a:gd name="T76" fmla="*/ 212 w 569"/>
                <a:gd name="T77" fmla="*/ 268 h 328"/>
                <a:gd name="T78" fmla="*/ 224 w 569"/>
                <a:gd name="T79" fmla="*/ 6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9" h="328">
                  <a:moveTo>
                    <a:pt x="422" y="311"/>
                  </a:moveTo>
                  <a:cubicBezTo>
                    <a:pt x="422" y="314"/>
                    <a:pt x="422" y="316"/>
                    <a:pt x="422" y="318"/>
                  </a:cubicBezTo>
                  <a:cubicBezTo>
                    <a:pt x="422" y="320"/>
                    <a:pt x="424" y="321"/>
                    <a:pt x="425" y="321"/>
                  </a:cubicBezTo>
                  <a:cubicBezTo>
                    <a:pt x="433" y="321"/>
                    <a:pt x="441" y="321"/>
                    <a:pt x="450" y="321"/>
                  </a:cubicBezTo>
                  <a:cubicBezTo>
                    <a:pt x="451" y="321"/>
                    <a:pt x="452" y="322"/>
                    <a:pt x="452" y="323"/>
                  </a:cubicBezTo>
                  <a:cubicBezTo>
                    <a:pt x="452" y="324"/>
                    <a:pt x="452" y="325"/>
                    <a:pt x="452" y="326"/>
                  </a:cubicBezTo>
                  <a:cubicBezTo>
                    <a:pt x="452" y="327"/>
                    <a:pt x="451" y="328"/>
                    <a:pt x="450" y="328"/>
                  </a:cubicBezTo>
                  <a:cubicBezTo>
                    <a:pt x="404" y="328"/>
                    <a:pt x="358" y="328"/>
                    <a:pt x="312" y="328"/>
                  </a:cubicBezTo>
                  <a:cubicBezTo>
                    <a:pt x="311" y="328"/>
                    <a:pt x="310" y="327"/>
                    <a:pt x="310" y="326"/>
                  </a:cubicBezTo>
                  <a:cubicBezTo>
                    <a:pt x="310" y="325"/>
                    <a:pt x="310" y="324"/>
                    <a:pt x="310" y="323"/>
                  </a:cubicBezTo>
                  <a:cubicBezTo>
                    <a:pt x="310" y="322"/>
                    <a:pt x="311" y="321"/>
                    <a:pt x="312" y="321"/>
                  </a:cubicBezTo>
                  <a:cubicBezTo>
                    <a:pt x="320" y="321"/>
                    <a:pt x="329" y="321"/>
                    <a:pt x="337" y="321"/>
                  </a:cubicBezTo>
                  <a:cubicBezTo>
                    <a:pt x="338" y="321"/>
                    <a:pt x="339" y="320"/>
                    <a:pt x="339" y="318"/>
                  </a:cubicBezTo>
                  <a:cubicBezTo>
                    <a:pt x="339" y="316"/>
                    <a:pt x="339" y="314"/>
                    <a:pt x="339" y="311"/>
                  </a:cubicBezTo>
                  <a:cubicBezTo>
                    <a:pt x="339" y="310"/>
                    <a:pt x="338" y="309"/>
                    <a:pt x="337" y="309"/>
                  </a:cubicBezTo>
                  <a:cubicBezTo>
                    <a:pt x="297" y="309"/>
                    <a:pt x="256" y="309"/>
                    <a:pt x="216" y="309"/>
                  </a:cubicBezTo>
                  <a:cubicBezTo>
                    <a:pt x="203" y="309"/>
                    <a:pt x="193" y="299"/>
                    <a:pt x="193" y="286"/>
                  </a:cubicBezTo>
                  <a:cubicBezTo>
                    <a:pt x="193" y="209"/>
                    <a:pt x="193" y="133"/>
                    <a:pt x="193" y="56"/>
                  </a:cubicBezTo>
                  <a:cubicBezTo>
                    <a:pt x="193" y="44"/>
                    <a:pt x="203" y="34"/>
                    <a:pt x="216" y="34"/>
                  </a:cubicBezTo>
                  <a:cubicBezTo>
                    <a:pt x="326" y="34"/>
                    <a:pt x="436" y="34"/>
                    <a:pt x="546" y="34"/>
                  </a:cubicBezTo>
                  <a:cubicBezTo>
                    <a:pt x="559" y="34"/>
                    <a:pt x="569" y="44"/>
                    <a:pt x="569" y="56"/>
                  </a:cubicBezTo>
                  <a:cubicBezTo>
                    <a:pt x="569" y="133"/>
                    <a:pt x="569" y="209"/>
                    <a:pt x="569" y="286"/>
                  </a:cubicBezTo>
                  <a:cubicBezTo>
                    <a:pt x="569" y="299"/>
                    <a:pt x="559" y="309"/>
                    <a:pt x="546" y="309"/>
                  </a:cubicBezTo>
                  <a:cubicBezTo>
                    <a:pt x="506" y="309"/>
                    <a:pt x="465" y="309"/>
                    <a:pt x="425" y="309"/>
                  </a:cubicBezTo>
                  <a:cubicBezTo>
                    <a:pt x="424" y="309"/>
                    <a:pt x="422" y="310"/>
                    <a:pt x="422" y="311"/>
                  </a:cubicBezTo>
                  <a:close/>
                  <a:moveTo>
                    <a:pt x="14" y="0"/>
                  </a:moveTo>
                  <a:cubicBezTo>
                    <a:pt x="158" y="0"/>
                    <a:pt x="158" y="0"/>
                    <a:pt x="158" y="0"/>
                  </a:cubicBezTo>
                  <a:cubicBezTo>
                    <a:pt x="166" y="0"/>
                    <a:pt x="172" y="6"/>
                    <a:pt x="172" y="14"/>
                  </a:cubicBezTo>
                  <a:cubicBezTo>
                    <a:pt x="172" y="314"/>
                    <a:pt x="172" y="314"/>
                    <a:pt x="172" y="314"/>
                  </a:cubicBezTo>
                  <a:cubicBezTo>
                    <a:pt x="172" y="322"/>
                    <a:pt x="166" y="328"/>
                    <a:pt x="158" y="328"/>
                  </a:cubicBezTo>
                  <a:cubicBezTo>
                    <a:pt x="14" y="328"/>
                    <a:pt x="14" y="328"/>
                    <a:pt x="14" y="328"/>
                  </a:cubicBezTo>
                  <a:cubicBezTo>
                    <a:pt x="6" y="328"/>
                    <a:pt x="0" y="322"/>
                    <a:pt x="0" y="314"/>
                  </a:cubicBezTo>
                  <a:cubicBezTo>
                    <a:pt x="0" y="14"/>
                    <a:pt x="0" y="14"/>
                    <a:pt x="0" y="14"/>
                  </a:cubicBezTo>
                  <a:cubicBezTo>
                    <a:pt x="0" y="6"/>
                    <a:pt x="6" y="0"/>
                    <a:pt x="14" y="0"/>
                  </a:cubicBezTo>
                  <a:close/>
                  <a:moveTo>
                    <a:pt x="86" y="247"/>
                  </a:moveTo>
                  <a:cubicBezTo>
                    <a:pt x="94" y="247"/>
                    <a:pt x="101" y="253"/>
                    <a:pt x="101" y="261"/>
                  </a:cubicBezTo>
                  <a:cubicBezTo>
                    <a:pt x="101" y="270"/>
                    <a:pt x="94" y="276"/>
                    <a:pt x="86" y="276"/>
                  </a:cubicBezTo>
                  <a:cubicBezTo>
                    <a:pt x="78" y="276"/>
                    <a:pt x="71" y="270"/>
                    <a:pt x="71" y="261"/>
                  </a:cubicBezTo>
                  <a:cubicBezTo>
                    <a:pt x="71" y="253"/>
                    <a:pt x="78" y="247"/>
                    <a:pt x="86" y="247"/>
                  </a:cubicBezTo>
                  <a:close/>
                  <a:moveTo>
                    <a:pt x="86" y="208"/>
                  </a:moveTo>
                  <a:cubicBezTo>
                    <a:pt x="91" y="208"/>
                    <a:pt x="96" y="212"/>
                    <a:pt x="96" y="217"/>
                  </a:cubicBezTo>
                  <a:cubicBezTo>
                    <a:pt x="96" y="222"/>
                    <a:pt x="91" y="227"/>
                    <a:pt x="86" y="227"/>
                  </a:cubicBezTo>
                  <a:cubicBezTo>
                    <a:pt x="80" y="227"/>
                    <a:pt x="76" y="222"/>
                    <a:pt x="76" y="217"/>
                  </a:cubicBezTo>
                  <a:cubicBezTo>
                    <a:pt x="76" y="212"/>
                    <a:pt x="80" y="208"/>
                    <a:pt x="86" y="208"/>
                  </a:cubicBezTo>
                  <a:close/>
                  <a:moveTo>
                    <a:pt x="25" y="36"/>
                  </a:moveTo>
                  <a:cubicBezTo>
                    <a:pt x="147" y="36"/>
                    <a:pt x="147" y="36"/>
                    <a:pt x="147" y="36"/>
                  </a:cubicBezTo>
                  <a:cubicBezTo>
                    <a:pt x="149" y="36"/>
                    <a:pt x="152" y="38"/>
                    <a:pt x="152" y="41"/>
                  </a:cubicBezTo>
                  <a:cubicBezTo>
                    <a:pt x="152" y="58"/>
                    <a:pt x="152" y="58"/>
                    <a:pt x="152" y="58"/>
                  </a:cubicBezTo>
                  <a:cubicBezTo>
                    <a:pt x="152" y="60"/>
                    <a:pt x="149" y="62"/>
                    <a:pt x="147" y="62"/>
                  </a:cubicBezTo>
                  <a:cubicBezTo>
                    <a:pt x="25" y="62"/>
                    <a:pt x="25" y="62"/>
                    <a:pt x="25" y="62"/>
                  </a:cubicBezTo>
                  <a:cubicBezTo>
                    <a:pt x="22" y="62"/>
                    <a:pt x="20" y="60"/>
                    <a:pt x="20" y="58"/>
                  </a:cubicBezTo>
                  <a:cubicBezTo>
                    <a:pt x="20" y="41"/>
                    <a:pt x="20" y="41"/>
                    <a:pt x="20" y="41"/>
                  </a:cubicBezTo>
                  <a:cubicBezTo>
                    <a:pt x="20" y="38"/>
                    <a:pt x="22" y="36"/>
                    <a:pt x="25" y="36"/>
                  </a:cubicBezTo>
                  <a:close/>
                  <a:moveTo>
                    <a:pt x="24" y="117"/>
                  </a:moveTo>
                  <a:cubicBezTo>
                    <a:pt x="147" y="117"/>
                    <a:pt x="147" y="117"/>
                    <a:pt x="147" y="117"/>
                  </a:cubicBezTo>
                  <a:cubicBezTo>
                    <a:pt x="149" y="117"/>
                    <a:pt x="151" y="119"/>
                    <a:pt x="151" y="121"/>
                  </a:cubicBezTo>
                  <a:cubicBezTo>
                    <a:pt x="151" y="139"/>
                    <a:pt x="151" y="139"/>
                    <a:pt x="151" y="139"/>
                  </a:cubicBezTo>
                  <a:cubicBezTo>
                    <a:pt x="151" y="141"/>
                    <a:pt x="149" y="143"/>
                    <a:pt x="147" y="143"/>
                  </a:cubicBezTo>
                  <a:cubicBezTo>
                    <a:pt x="24" y="143"/>
                    <a:pt x="24" y="143"/>
                    <a:pt x="24" y="143"/>
                  </a:cubicBezTo>
                  <a:cubicBezTo>
                    <a:pt x="22" y="143"/>
                    <a:pt x="20" y="141"/>
                    <a:pt x="20" y="139"/>
                  </a:cubicBezTo>
                  <a:cubicBezTo>
                    <a:pt x="20" y="121"/>
                    <a:pt x="20" y="121"/>
                    <a:pt x="20" y="121"/>
                  </a:cubicBezTo>
                  <a:cubicBezTo>
                    <a:pt x="20" y="119"/>
                    <a:pt x="22" y="117"/>
                    <a:pt x="24" y="117"/>
                  </a:cubicBezTo>
                  <a:close/>
                  <a:moveTo>
                    <a:pt x="25" y="77"/>
                  </a:moveTo>
                  <a:cubicBezTo>
                    <a:pt x="148" y="77"/>
                    <a:pt x="148" y="77"/>
                    <a:pt x="148" y="77"/>
                  </a:cubicBezTo>
                  <a:cubicBezTo>
                    <a:pt x="150" y="77"/>
                    <a:pt x="152" y="79"/>
                    <a:pt x="152" y="81"/>
                  </a:cubicBezTo>
                  <a:cubicBezTo>
                    <a:pt x="152" y="98"/>
                    <a:pt x="152" y="98"/>
                    <a:pt x="152" y="98"/>
                  </a:cubicBezTo>
                  <a:cubicBezTo>
                    <a:pt x="152" y="101"/>
                    <a:pt x="150" y="103"/>
                    <a:pt x="148" y="103"/>
                  </a:cubicBezTo>
                  <a:cubicBezTo>
                    <a:pt x="25" y="103"/>
                    <a:pt x="25" y="103"/>
                    <a:pt x="25" y="103"/>
                  </a:cubicBezTo>
                  <a:cubicBezTo>
                    <a:pt x="23" y="103"/>
                    <a:pt x="21" y="101"/>
                    <a:pt x="21" y="98"/>
                  </a:cubicBezTo>
                  <a:cubicBezTo>
                    <a:pt x="21" y="81"/>
                    <a:pt x="21" y="81"/>
                    <a:pt x="21" y="81"/>
                  </a:cubicBezTo>
                  <a:cubicBezTo>
                    <a:pt x="21" y="79"/>
                    <a:pt x="23" y="77"/>
                    <a:pt x="25" y="77"/>
                  </a:cubicBezTo>
                  <a:close/>
                  <a:moveTo>
                    <a:pt x="224" y="61"/>
                  </a:moveTo>
                  <a:cubicBezTo>
                    <a:pt x="538" y="61"/>
                    <a:pt x="538" y="61"/>
                    <a:pt x="538" y="61"/>
                  </a:cubicBezTo>
                  <a:cubicBezTo>
                    <a:pt x="545" y="61"/>
                    <a:pt x="550" y="67"/>
                    <a:pt x="550" y="74"/>
                  </a:cubicBezTo>
                  <a:cubicBezTo>
                    <a:pt x="550" y="268"/>
                    <a:pt x="550" y="268"/>
                    <a:pt x="550" y="268"/>
                  </a:cubicBezTo>
                  <a:cubicBezTo>
                    <a:pt x="550" y="275"/>
                    <a:pt x="545" y="281"/>
                    <a:pt x="538" y="281"/>
                  </a:cubicBezTo>
                  <a:cubicBezTo>
                    <a:pt x="224" y="281"/>
                    <a:pt x="224" y="281"/>
                    <a:pt x="224" y="281"/>
                  </a:cubicBezTo>
                  <a:cubicBezTo>
                    <a:pt x="217" y="281"/>
                    <a:pt x="212" y="275"/>
                    <a:pt x="212" y="268"/>
                  </a:cubicBezTo>
                  <a:cubicBezTo>
                    <a:pt x="212" y="74"/>
                    <a:pt x="212" y="74"/>
                    <a:pt x="212" y="74"/>
                  </a:cubicBezTo>
                  <a:cubicBezTo>
                    <a:pt x="212" y="67"/>
                    <a:pt x="217" y="61"/>
                    <a:pt x="224" y="61"/>
                  </a:cubicBezTo>
                  <a:close/>
                </a:path>
              </a:pathLst>
            </a:custGeom>
            <a:solidFill>
              <a:srgbClr val="5357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圆角右箭头 83"/>
            <p:cNvSpPr/>
            <p:nvPr/>
          </p:nvSpPr>
          <p:spPr>
            <a:xfrm rot="5400000" flipV="1">
              <a:off x="6677" y="1203"/>
              <a:ext cx="628" cy="3086"/>
            </a:xfrm>
            <a:prstGeom prst="ben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文本框 85"/>
            <p:cNvSpPr txBox="1"/>
            <p:nvPr/>
          </p:nvSpPr>
          <p:spPr>
            <a:xfrm>
              <a:off x="8944" y="2654"/>
              <a:ext cx="2583" cy="628"/>
            </a:xfrm>
            <a:prstGeom prst="rect">
              <a:avLst/>
            </a:prstGeom>
            <a:solidFill>
              <a:schemeClr val="bg2">
                <a:alpha val="49000"/>
              </a:schemeClr>
            </a:solidFill>
          </p:spPr>
          <p:txBody>
            <a:bodyPr wrap="square" rtlCol="0">
              <a:spAutoFit/>
            </a:bodyPr>
            <a:lstStyle/>
            <a:p>
              <a:r>
                <a:rPr lang="zh-CN" altLang="en-US" sz="2000" b="1"/>
                <a:t>计算机系统</a:t>
              </a:r>
            </a:p>
          </p:txBody>
        </p:sp>
        <p:sp>
          <p:nvSpPr>
            <p:cNvPr id="35" name="文本框 34"/>
            <p:cNvSpPr txBox="1"/>
            <p:nvPr/>
          </p:nvSpPr>
          <p:spPr>
            <a:xfrm>
              <a:off x="16262" y="5316"/>
              <a:ext cx="1944" cy="628"/>
            </a:xfrm>
            <a:prstGeom prst="rect">
              <a:avLst/>
            </a:prstGeom>
            <a:solidFill>
              <a:schemeClr val="bg2">
                <a:alpha val="27000"/>
              </a:schemeClr>
            </a:solidFill>
          </p:spPr>
          <p:txBody>
            <a:bodyPr wrap="square" rtlCol="0">
              <a:spAutoFit/>
            </a:bodyPr>
            <a:lstStyle/>
            <a:p>
              <a:r>
                <a:rPr lang="zh-CN" altLang="en-US" sz="2000" b="1"/>
                <a:t>应用软件</a:t>
              </a:r>
            </a:p>
          </p:txBody>
        </p:sp>
      </p:grpSp>
      <p:sp>
        <p:nvSpPr>
          <p:cNvPr id="2" name="文本框 1"/>
          <p:cNvSpPr txBox="1"/>
          <p:nvPr/>
        </p:nvSpPr>
        <p:spPr>
          <a:xfrm>
            <a:off x="215328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算机系统的构成</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zh-CN" dirty="0"/>
              <a:t>TCP/IP</a:t>
            </a:r>
            <a:r>
              <a:rPr lang="zh-CN" altLang="zh-CN" dirty="0"/>
              <a:t>层次结构</a:t>
            </a:r>
            <a:endParaRPr lang="en-US" altLang="zh-CN" sz="20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120</a:t>
            </a:fld>
            <a:endParaRPr lang="en-US" altLang="zh-CN"/>
          </a:p>
        </p:txBody>
      </p:sp>
      <p:sp>
        <p:nvSpPr>
          <p:cNvPr id="3" name="内容占位符 2"/>
          <p:cNvSpPr>
            <a:spLocks noGrp="1"/>
          </p:cNvSpPr>
          <p:nvPr>
            <p:ph idx="1"/>
          </p:nvPr>
        </p:nvSpPr>
        <p:spPr/>
        <p:txBody>
          <a:bodyPr/>
          <a:lstStyle/>
          <a:p>
            <a:pPr>
              <a:lnSpc>
                <a:spcPct val="80000"/>
              </a:lnSpc>
            </a:pPr>
            <a:r>
              <a:rPr lang="zh-CN" altLang="en-US" sz="3200" b="1" dirty="0" smtClean="0">
                <a:solidFill>
                  <a:schemeClr val="tx1">
                    <a:lumMod val="60000"/>
                    <a:lumOff val="40000"/>
                  </a:schemeClr>
                </a:solidFill>
              </a:rPr>
              <a:t>物理层</a:t>
            </a:r>
            <a:endParaRPr lang="en-US" altLang="zh-CN" sz="3200" b="1" dirty="0" smtClean="0">
              <a:solidFill>
                <a:schemeClr val="tx1">
                  <a:lumMod val="60000"/>
                  <a:lumOff val="40000"/>
                </a:schemeClr>
              </a:solidFill>
            </a:endParaRPr>
          </a:p>
          <a:p>
            <a:pPr lvl="1">
              <a:lnSpc>
                <a:spcPct val="80000"/>
              </a:lnSpc>
            </a:pPr>
            <a:r>
              <a:rPr lang="zh-CN" altLang="en-US" sz="2400" dirty="0" smtClean="0">
                <a:solidFill>
                  <a:srgbClr val="335338"/>
                </a:solidFill>
              </a:rPr>
              <a:t>要组网，第一件事当然是用光纤</a:t>
            </a:r>
            <a:r>
              <a:rPr lang="zh-CN" altLang="en-US" sz="2400" dirty="0" smtClean="0">
                <a:solidFill>
                  <a:srgbClr val="335338"/>
                </a:solidFill>
                <a:latin typeface="宋体"/>
                <a:ea typeface="宋体"/>
              </a:rPr>
              <a:t>、电缆</a:t>
            </a:r>
            <a:r>
              <a:rPr lang="zh-CN" altLang="en-US" sz="2400" dirty="0">
                <a:solidFill>
                  <a:srgbClr val="335338"/>
                </a:solidFill>
              </a:rPr>
              <a:t>、无线电波等方式先把计算机连接起来。物理层</a:t>
            </a:r>
            <a:r>
              <a:rPr lang="zh-CN" altLang="en-US" sz="2400" dirty="0" smtClean="0">
                <a:solidFill>
                  <a:srgbClr val="335338"/>
                </a:solidFill>
              </a:rPr>
              <a:t>是把计算机连接起来的物理手段，是所有网络的基础。该层主要作用是规定了网络的一些电气特性，确保原始的</a:t>
            </a:r>
            <a:r>
              <a:rPr lang="en-US" altLang="zh-CN" sz="2400" dirty="0" smtClean="0">
                <a:solidFill>
                  <a:srgbClr val="335338"/>
                </a:solidFill>
              </a:rPr>
              <a:t>0</a:t>
            </a:r>
            <a:r>
              <a:rPr lang="zh-CN" altLang="en-US" sz="2400" dirty="0" smtClean="0">
                <a:solidFill>
                  <a:srgbClr val="335338"/>
                </a:solidFill>
              </a:rPr>
              <a:t>和</a:t>
            </a:r>
            <a:r>
              <a:rPr lang="en-US" altLang="zh-CN" sz="2400" dirty="0" smtClean="0">
                <a:solidFill>
                  <a:srgbClr val="335338"/>
                </a:solidFill>
              </a:rPr>
              <a:t>1</a:t>
            </a:r>
            <a:r>
              <a:rPr lang="zh-CN" altLang="en-US" sz="2400" dirty="0" smtClean="0">
                <a:solidFill>
                  <a:srgbClr val="335338"/>
                </a:solidFill>
              </a:rPr>
              <a:t>电信号可在各种物理媒体上传输</a:t>
            </a:r>
            <a:endParaRPr lang="en-US" altLang="zh-CN" sz="2400" dirty="0" smtClean="0">
              <a:solidFill>
                <a:srgbClr val="335338"/>
              </a:solidFill>
            </a:endParaRPr>
          </a:p>
          <a:p>
            <a:pPr>
              <a:lnSpc>
                <a:spcPct val="80000"/>
              </a:lnSpc>
            </a:pPr>
            <a:r>
              <a:rPr lang="zh-CN" altLang="en-US" sz="2800" b="1" dirty="0">
                <a:solidFill>
                  <a:schemeClr val="tx1">
                    <a:lumMod val="60000"/>
                    <a:lumOff val="40000"/>
                  </a:schemeClr>
                </a:solidFill>
              </a:rPr>
              <a:t>链路</a:t>
            </a:r>
            <a:r>
              <a:rPr lang="zh-CN" altLang="en-US" sz="2800" b="1" dirty="0" smtClean="0">
                <a:solidFill>
                  <a:schemeClr val="tx1">
                    <a:lumMod val="60000"/>
                    <a:lumOff val="40000"/>
                  </a:schemeClr>
                </a:solidFill>
              </a:rPr>
              <a:t>层</a:t>
            </a:r>
            <a:endParaRPr lang="en-US" altLang="zh-CN" sz="2800" b="1" dirty="0">
              <a:solidFill>
                <a:schemeClr val="tx1">
                  <a:lumMod val="60000"/>
                  <a:lumOff val="40000"/>
                </a:schemeClr>
              </a:solidFill>
            </a:endParaRPr>
          </a:p>
          <a:p>
            <a:pPr lvl="1">
              <a:lnSpc>
                <a:spcPct val="80000"/>
              </a:lnSpc>
              <a:buClr>
                <a:srgbClr val="2F86B1"/>
              </a:buClr>
            </a:pPr>
            <a:r>
              <a:rPr lang="zh-CN" altLang="en-US" sz="2400" dirty="0" smtClean="0">
                <a:solidFill>
                  <a:srgbClr val="335338"/>
                </a:solidFill>
              </a:rPr>
              <a:t>负责数据帧在两个相邻节点间的传送。以太网（</a:t>
            </a:r>
            <a:r>
              <a:rPr lang="en-US" altLang="zh-CN" sz="2400" dirty="0" smtClean="0">
                <a:solidFill>
                  <a:srgbClr val="335338"/>
                </a:solidFill>
              </a:rPr>
              <a:t>Ethernet</a:t>
            </a:r>
            <a:r>
              <a:rPr lang="zh-CN" altLang="en-US" sz="2400" dirty="0" smtClean="0">
                <a:solidFill>
                  <a:srgbClr val="335338"/>
                </a:solidFill>
              </a:rPr>
              <a:t>）协议规定：一组电信号构成一个数据包，称为帧。每帧分为标头和数据两个部分：标头包含数据帧的一些说明项，如发送者和接收者信息</a:t>
            </a:r>
            <a:r>
              <a:rPr lang="zh-CN" altLang="en-US" sz="2400" dirty="0" smtClean="0">
                <a:solidFill>
                  <a:srgbClr val="335338"/>
                </a:solidFill>
                <a:latin typeface="宋体"/>
                <a:ea typeface="宋体"/>
              </a:rPr>
              <a:t>、数据类型等；数据项是数据帧的具体内容</a:t>
            </a:r>
            <a:endParaRPr lang="en-US" altLang="zh-CN" sz="2400" dirty="0" smtClean="0">
              <a:solidFill>
                <a:srgbClr val="335338"/>
              </a:solidFill>
              <a:latin typeface="宋体"/>
              <a:ea typeface="宋体"/>
            </a:endParaRPr>
          </a:p>
          <a:p>
            <a:pPr lvl="1">
              <a:lnSpc>
                <a:spcPct val="80000"/>
              </a:lnSpc>
              <a:buClr>
                <a:srgbClr val="2F86B1"/>
              </a:buClr>
            </a:pPr>
            <a:r>
              <a:rPr lang="zh-CN" altLang="en-US" sz="2400" dirty="0" smtClean="0">
                <a:solidFill>
                  <a:srgbClr val="335338"/>
                </a:solidFill>
                <a:latin typeface="宋体"/>
                <a:ea typeface="宋体"/>
              </a:rPr>
              <a:t>数据帧必须是从一块网卡传送到另一块网卡</a:t>
            </a:r>
            <a:endParaRPr lang="en-US" altLang="zh-CN" sz="2400" dirty="0" smtClean="0">
              <a:solidFill>
                <a:srgbClr val="335338"/>
              </a:solidFill>
              <a:latin typeface="宋体"/>
              <a:ea typeface="宋体"/>
            </a:endParaRPr>
          </a:p>
          <a:p>
            <a:pPr lvl="1">
              <a:lnSpc>
                <a:spcPct val="80000"/>
              </a:lnSpc>
              <a:buClr>
                <a:srgbClr val="2F86B1"/>
              </a:buClr>
            </a:pPr>
            <a:r>
              <a:rPr lang="zh-CN" altLang="en-US" sz="2400" dirty="0" smtClean="0">
                <a:solidFill>
                  <a:srgbClr val="335338"/>
                </a:solidFill>
                <a:latin typeface="宋体"/>
                <a:ea typeface="宋体"/>
              </a:rPr>
              <a:t>向本网络内所有站点发送，即用“广播”的方式发送数据包</a:t>
            </a:r>
            <a:endParaRPr lang="en-US" altLang="zh-CN" sz="2400" dirty="0" smtClean="0">
              <a:solidFill>
                <a:srgbClr val="335338"/>
              </a:solidFill>
              <a:latin typeface="宋体"/>
              <a:ea typeface="宋体"/>
            </a:endParaRPr>
          </a:p>
          <a:p>
            <a:pPr lvl="1">
              <a:lnSpc>
                <a:spcPct val="80000"/>
              </a:lnSpc>
              <a:buClr>
                <a:srgbClr val="2F86B1"/>
              </a:buClr>
            </a:pPr>
            <a:r>
              <a:rPr lang="zh-CN" altLang="en-US" sz="2400" dirty="0" smtClean="0">
                <a:solidFill>
                  <a:srgbClr val="335338"/>
                </a:solidFill>
                <a:latin typeface="宋体"/>
                <a:ea typeface="宋体"/>
              </a:rPr>
              <a:t>如何表示网卡地址？</a:t>
            </a:r>
            <a:endParaRPr lang="zh-CN" altLang="en-US" sz="2400" dirty="0">
              <a:solidFill>
                <a:srgbClr val="335338"/>
              </a:solidFill>
            </a:endParaRPr>
          </a:p>
        </p:txBody>
      </p:sp>
    </p:spTree>
    <p:extLst>
      <p:ext uri="{BB962C8B-B14F-4D97-AF65-F5344CB8AC3E}">
        <p14:creationId xmlns:p14="http://schemas.microsoft.com/office/powerpoint/2010/main" val="2857934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877446" y="13"/>
            <a:ext cx="8151652" cy="563563"/>
          </a:xfrm>
        </p:spPr>
        <p:txBody>
          <a:bodyPr>
            <a:normAutofit fontScale="90000"/>
          </a:bodyPr>
          <a:lstStyle/>
          <a:p>
            <a:r>
              <a:rPr lang="en-US" altLang="zh-CN" dirty="0"/>
              <a:t>MAC</a:t>
            </a:r>
            <a:r>
              <a:rPr lang="zh-CN" altLang="zh-CN" dirty="0"/>
              <a:t>地址</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580646" y="1234337"/>
            <a:ext cx="8396122" cy="5084375"/>
          </a:xfrm>
        </p:spPr>
        <p:txBody>
          <a:bodyPr/>
          <a:lstStyle/>
          <a:p>
            <a:pPr>
              <a:lnSpc>
                <a:spcPts val="3500"/>
              </a:lnSpc>
              <a:spcBef>
                <a:spcPts val="0"/>
              </a:spcBef>
              <a:buFont typeface="Wingdings" panose="05000000000000000000" pitchFamily="2" charset="2"/>
              <a:buChar char="Ø"/>
            </a:pPr>
            <a:r>
              <a:rPr lang="en-US" altLang="zh-CN" sz="3200" b="1" dirty="0">
                <a:solidFill>
                  <a:schemeClr val="tx1">
                    <a:lumMod val="60000"/>
                    <a:lumOff val="40000"/>
                  </a:schemeClr>
                </a:solidFill>
              </a:rPr>
              <a:t>MAC</a:t>
            </a:r>
            <a:r>
              <a:rPr lang="zh-CN" altLang="zh-CN" sz="2400" dirty="0">
                <a:latin typeface="Arial" panose="020B0604020202020204" pitchFamily="34" charset="0"/>
              </a:rPr>
              <a:t>地址</a:t>
            </a:r>
            <a:r>
              <a:rPr lang="zh-CN" altLang="en-US" sz="2400" dirty="0">
                <a:latin typeface="Arial" panose="020B0604020202020204" pitchFamily="34" charset="0"/>
              </a:rPr>
              <a:t>：</a:t>
            </a:r>
            <a:r>
              <a:rPr lang="zh-CN" altLang="zh-CN" sz="2400" dirty="0">
                <a:latin typeface="Arial" panose="020B0604020202020204" pitchFamily="34" charset="0"/>
              </a:rPr>
              <a:t>每块网卡的身份，用</a:t>
            </a:r>
            <a:r>
              <a:rPr lang="zh-CN" altLang="en-US" sz="2400" dirty="0">
                <a:latin typeface="Arial" panose="020B0604020202020204" pitchFamily="34" charset="0"/>
              </a:rPr>
              <a:t>于</a:t>
            </a:r>
            <a:r>
              <a:rPr lang="zh-CN" altLang="zh-CN" sz="2400" dirty="0">
                <a:latin typeface="Arial" panose="020B0604020202020204" pitchFamily="34" charset="0"/>
              </a:rPr>
              <a:t>标识以太网上某个单独设备或一组设备。</a:t>
            </a:r>
            <a:r>
              <a:rPr kumimoji="1" lang="zh-CN" altLang="en-US" sz="3200" b="1" dirty="0">
                <a:latin typeface="Times New Roman" panose="02020603050405020304" pitchFamily="18" charset="0"/>
              </a:rPr>
              <a:t> </a:t>
            </a:r>
            <a:endParaRPr kumimoji="1" lang="en-US" altLang="zh-CN" sz="3200" b="1" dirty="0">
              <a:latin typeface="Times New Roman" panose="02020603050405020304" pitchFamily="18" charset="0"/>
            </a:endParaRPr>
          </a:p>
          <a:p>
            <a:pPr>
              <a:lnSpc>
                <a:spcPct val="150000"/>
              </a:lnSpc>
              <a:buFont typeface="Wingdings" panose="05000000000000000000" pitchFamily="2" charset="2"/>
              <a:buChar char="Ø"/>
            </a:pPr>
            <a:r>
              <a:rPr lang="en-US" altLang="zh-CN" sz="2400" dirty="0">
                <a:latin typeface="Arial" panose="020B0604020202020204" pitchFamily="34" charset="0"/>
              </a:rPr>
              <a:t>MAC</a:t>
            </a:r>
            <a:r>
              <a:rPr lang="zh-CN" altLang="zh-CN" sz="2400" dirty="0">
                <a:latin typeface="Arial" panose="020B0604020202020204" pitchFamily="34" charset="0"/>
              </a:rPr>
              <a:t>通常采用</a:t>
            </a:r>
            <a:r>
              <a:rPr lang="en-US" altLang="zh-CN" sz="2400" dirty="0">
                <a:latin typeface="Arial" panose="020B0604020202020204" pitchFamily="34" charset="0"/>
              </a:rPr>
              <a:t>6</a:t>
            </a:r>
            <a:r>
              <a:rPr lang="zh-CN" altLang="zh-CN" sz="2400" dirty="0">
                <a:latin typeface="Arial" panose="020B0604020202020204" pitchFamily="34" charset="0"/>
              </a:rPr>
              <a:t>个字节</a:t>
            </a:r>
            <a:r>
              <a:rPr lang="zh-CN" altLang="en-US" sz="2400" dirty="0">
                <a:latin typeface="Arial" panose="020B0604020202020204" pitchFamily="34" charset="0"/>
              </a:rPr>
              <a:t>的</a:t>
            </a:r>
            <a:r>
              <a:rPr lang="zh-CN" altLang="zh-CN" sz="2400" dirty="0">
                <a:latin typeface="Arial" panose="020B0604020202020204" pitchFamily="34" charset="0"/>
              </a:rPr>
              <a:t>十六进制数字串标识</a:t>
            </a:r>
            <a:r>
              <a:rPr lang="zh-CN" altLang="en-US" sz="2400" dirty="0">
                <a:latin typeface="Arial" panose="020B0604020202020204" pitchFamily="34" charset="0"/>
              </a:rPr>
              <a:t>，其</a:t>
            </a:r>
            <a:r>
              <a:rPr lang="zh-CN" altLang="zh-CN" sz="2400" dirty="0">
                <a:latin typeface="Arial" panose="020B0604020202020204" pitchFamily="34" charset="0"/>
              </a:rPr>
              <a:t>固化在网卡</a:t>
            </a:r>
            <a:r>
              <a:rPr lang="en-US" altLang="zh-CN" sz="2400" dirty="0">
                <a:latin typeface="Arial" panose="020B0604020202020204" pitchFamily="34" charset="0"/>
              </a:rPr>
              <a:t>ROM</a:t>
            </a:r>
            <a:r>
              <a:rPr lang="zh-CN" altLang="zh-CN" sz="2400" dirty="0">
                <a:latin typeface="Arial" panose="020B0604020202020204" pitchFamily="34" charset="0"/>
              </a:rPr>
              <a:t>芯片上</a:t>
            </a:r>
            <a:r>
              <a:rPr lang="zh-CN" altLang="en-US" sz="2400" dirty="0">
                <a:latin typeface="Arial" panose="020B0604020202020204" pitchFamily="34" charset="0"/>
              </a:rPr>
              <a:t>。</a:t>
            </a:r>
            <a:endParaRPr lang="en-US" altLang="zh-CN" sz="2400" dirty="0">
              <a:latin typeface="Arial" panose="020B0604020202020204" pitchFamily="34" charset="0"/>
            </a:endParaRPr>
          </a:p>
          <a:p>
            <a:pPr marL="0" indent="0">
              <a:lnSpc>
                <a:spcPts val="3840"/>
              </a:lnSpc>
              <a:spcBef>
                <a:spcPts val="0"/>
              </a:spcBef>
              <a:buNone/>
            </a:pPr>
            <a:r>
              <a:rPr lang="en-US" altLang="zh-CN" sz="2400" dirty="0">
                <a:latin typeface="Arial" panose="020B0604020202020204" pitchFamily="34" charset="0"/>
              </a:rPr>
              <a:t>    </a:t>
            </a:r>
            <a:r>
              <a:rPr lang="zh-CN" altLang="zh-CN" sz="2400" dirty="0">
                <a:latin typeface="Arial" panose="020B0604020202020204" pitchFamily="34" charset="0"/>
              </a:rPr>
              <a:t>如：</a:t>
            </a:r>
            <a:r>
              <a:rPr lang="en-US" altLang="zh-CN" sz="2400" dirty="0">
                <a:latin typeface="Arial" panose="020B0604020202020204" pitchFamily="34" charset="0"/>
              </a:rPr>
              <a:t>8C-16-EA-D2-3C-19</a:t>
            </a:r>
            <a:r>
              <a:rPr lang="zh-CN" altLang="zh-CN" sz="2400" dirty="0">
                <a:latin typeface="Arial" panose="020B0604020202020204" pitchFamily="34" charset="0"/>
              </a:rPr>
              <a:t>。前</a:t>
            </a:r>
            <a:r>
              <a:rPr lang="en-US" altLang="zh-CN" sz="2400" dirty="0">
                <a:latin typeface="Arial" panose="020B0604020202020204" pitchFamily="34" charset="0"/>
              </a:rPr>
              <a:t>3</a:t>
            </a:r>
            <a:r>
              <a:rPr lang="zh-CN" altLang="zh-CN" sz="2400" dirty="0">
                <a:latin typeface="Arial" panose="020B0604020202020204" pitchFamily="34" charset="0"/>
              </a:rPr>
              <a:t>字节厂商编号，由</a:t>
            </a:r>
            <a:r>
              <a:rPr lang="en-US" altLang="zh-CN" sz="2400" dirty="0">
                <a:latin typeface="Arial" panose="020B0604020202020204" pitchFamily="34" charset="0"/>
              </a:rPr>
              <a:t>IEEE</a:t>
            </a:r>
            <a:r>
              <a:rPr lang="zh-CN" altLang="zh-CN" sz="2400" dirty="0">
                <a:latin typeface="Arial" panose="020B0604020202020204" pitchFamily="34" charset="0"/>
              </a:rPr>
              <a:t>（电子和电器工程协会）提供</a:t>
            </a:r>
            <a:r>
              <a:rPr lang="zh-CN" altLang="en-US" sz="2400" dirty="0">
                <a:latin typeface="Arial" panose="020B0604020202020204" pitchFamily="34" charset="0"/>
              </a:rPr>
              <a:t>；</a:t>
            </a:r>
            <a:r>
              <a:rPr lang="zh-CN" altLang="zh-CN" sz="2400" dirty="0">
                <a:latin typeface="Arial" panose="020B0604020202020204" pitchFamily="34" charset="0"/>
              </a:rPr>
              <a:t>后</a:t>
            </a:r>
            <a:r>
              <a:rPr lang="en-US" altLang="zh-CN" sz="2400" dirty="0">
                <a:latin typeface="Arial" panose="020B0604020202020204" pitchFamily="34" charset="0"/>
              </a:rPr>
              <a:t>3</a:t>
            </a:r>
            <a:r>
              <a:rPr lang="zh-CN" altLang="zh-CN" sz="2400" dirty="0">
                <a:latin typeface="Arial" panose="020B0604020202020204" pitchFamily="34" charset="0"/>
              </a:rPr>
              <a:t>节设备编号。</a:t>
            </a:r>
            <a:endParaRPr lang="en-US" altLang="zh-CN" sz="2400" dirty="0">
              <a:latin typeface="Arial" panose="020B0604020202020204" pitchFamily="34" charset="0"/>
            </a:endParaRPr>
          </a:p>
          <a:p>
            <a:pPr>
              <a:lnSpc>
                <a:spcPts val="3800"/>
              </a:lnSpc>
              <a:spcBef>
                <a:spcPts val="600"/>
              </a:spcBef>
              <a:buFont typeface="Wingdings" panose="05000000000000000000" pitchFamily="2" charset="2"/>
              <a:buChar char="Ø"/>
            </a:pPr>
            <a:r>
              <a:rPr lang="zh-CN" altLang="zh-CN" sz="2400" dirty="0">
                <a:latin typeface="Arial" panose="020B0604020202020204" pitchFamily="34" charset="0"/>
              </a:rPr>
              <a:t>链路层</a:t>
            </a:r>
            <a:r>
              <a:rPr lang="en-US" altLang="zh-CN" sz="2400" dirty="0">
                <a:latin typeface="Arial" panose="020B0604020202020204" pitchFamily="34" charset="0"/>
              </a:rPr>
              <a:t>MAC</a:t>
            </a:r>
            <a:r>
              <a:rPr lang="zh-CN" altLang="zh-CN" sz="2400" dirty="0">
                <a:latin typeface="Arial" panose="020B0604020202020204" pitchFamily="34" charset="0"/>
              </a:rPr>
              <a:t>地址</a:t>
            </a:r>
            <a:r>
              <a:rPr lang="zh-CN" altLang="en-US" sz="2400" dirty="0">
                <a:latin typeface="Arial" panose="020B0604020202020204" pitchFamily="34" charset="0"/>
              </a:rPr>
              <a:t>唯一</a:t>
            </a:r>
            <a:r>
              <a:rPr lang="zh-CN" altLang="zh-CN" sz="2400" dirty="0">
                <a:latin typeface="Arial" panose="020B0604020202020204" pitchFamily="34" charset="0"/>
              </a:rPr>
              <a:t>标识了网络设备上的每个物理网络连接，因而</a:t>
            </a:r>
            <a:r>
              <a:rPr lang="en-US" altLang="zh-CN" sz="2400" dirty="0">
                <a:latin typeface="Arial" panose="020B0604020202020204" pitchFamily="34" charset="0"/>
              </a:rPr>
              <a:t> MAC</a:t>
            </a:r>
            <a:r>
              <a:rPr lang="zh-CN" altLang="zh-CN" sz="2400" dirty="0">
                <a:latin typeface="Arial" panose="020B0604020202020204" pitchFamily="34" charset="0"/>
              </a:rPr>
              <a:t>地址也称为</a:t>
            </a:r>
            <a:r>
              <a:rPr lang="zh-CN" altLang="zh-CN" sz="2400" b="1" dirty="0">
                <a:latin typeface="Arial" panose="020B0604020202020204" pitchFamily="34" charset="0"/>
              </a:rPr>
              <a:t>物理地址</a:t>
            </a:r>
            <a:r>
              <a:rPr lang="zh-CN" altLang="zh-CN" sz="2400" dirty="0">
                <a:latin typeface="Arial" panose="020B0604020202020204" pitchFamily="34" charset="0"/>
              </a:rPr>
              <a:t>或硬件地址。</a:t>
            </a:r>
          </a:p>
          <a:p>
            <a:pPr marL="457189" lvl="1" indent="0">
              <a:lnSpc>
                <a:spcPct val="80000"/>
              </a:lnSpc>
              <a:buNone/>
            </a:pPr>
            <a:endParaRPr lang="en-US" altLang="zh-CN" sz="29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121</a:t>
            </a:fld>
            <a:endParaRPr lang="en-US" altLang="zh-CN"/>
          </a:p>
        </p:txBody>
      </p:sp>
      <p:pic>
        <p:nvPicPr>
          <p:cNvPr id="4" name="图片 3">
            <a:extLst>
              <a:ext uri="{FF2B5EF4-FFF2-40B4-BE49-F238E27FC236}">
                <a16:creationId xmlns:a16="http://schemas.microsoft.com/office/drawing/2014/main" xmlns="" id="{97EAC3D9-A25A-4861-A5F2-38B3AE6BD46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44251">
            <a:off x="9164757" y="1129591"/>
            <a:ext cx="1823181" cy="1823181"/>
          </a:xfrm>
          <a:prstGeom prst="rect">
            <a:avLst/>
          </a:prstGeom>
        </p:spPr>
      </p:pic>
      <p:pic>
        <p:nvPicPr>
          <p:cNvPr id="7" name="图片 6">
            <a:extLst>
              <a:ext uri="{FF2B5EF4-FFF2-40B4-BE49-F238E27FC236}">
                <a16:creationId xmlns:a16="http://schemas.microsoft.com/office/drawing/2014/main" xmlns="" id="{F3BBD600-A7B6-4E5C-993B-73740A8F06F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822166">
            <a:off x="9809685" y="2657168"/>
            <a:ext cx="1956532" cy="1814479"/>
          </a:xfrm>
          <a:prstGeom prst="rect">
            <a:avLst/>
          </a:prstGeom>
        </p:spPr>
      </p:pic>
      <p:pic>
        <p:nvPicPr>
          <p:cNvPr id="11" name="图片 10">
            <a:extLst>
              <a:ext uri="{FF2B5EF4-FFF2-40B4-BE49-F238E27FC236}">
                <a16:creationId xmlns:a16="http://schemas.microsoft.com/office/drawing/2014/main" xmlns="" id="{2F88B13D-6687-49C7-8F36-EB5DF8BB3AB4}"/>
              </a:ext>
            </a:extLst>
          </p:cNvPr>
          <p:cNvPicPr>
            <a:picLocks noChangeAspect="1"/>
          </p:cNvPicPr>
          <p:nvPr/>
        </p:nvPicPr>
        <p:blipFill>
          <a:blip r:embed="rId4" cstate="print">
            <a:clrChange>
              <a:clrFrom>
                <a:srgbClr val="010000"/>
              </a:clrFrom>
              <a:clrTo>
                <a:srgbClr val="010000">
                  <a:alpha val="0"/>
                </a:srgbClr>
              </a:clrTo>
            </a:clrChange>
            <a:extLst>
              <a:ext uri="{28A0092B-C50C-407E-A947-70E740481C1C}">
                <a14:useLocalDpi xmlns:a14="http://schemas.microsoft.com/office/drawing/2010/main" val="0"/>
              </a:ext>
            </a:extLst>
          </a:blip>
          <a:stretch>
            <a:fillRect/>
          </a:stretch>
        </p:blipFill>
        <p:spPr>
          <a:xfrm rot="2646156">
            <a:off x="10865920" y="1147360"/>
            <a:ext cx="576004" cy="779483"/>
          </a:xfrm>
          <a:prstGeom prst="rect">
            <a:avLst/>
          </a:prstGeom>
        </p:spPr>
      </p:pic>
      <p:sp>
        <p:nvSpPr>
          <p:cNvPr id="12" name="文本框 11">
            <a:extLst>
              <a:ext uri="{FF2B5EF4-FFF2-40B4-BE49-F238E27FC236}">
                <a16:creationId xmlns:a16="http://schemas.microsoft.com/office/drawing/2014/main" xmlns="" id="{6E0CB4BD-38C3-46B9-8D73-F76DC8A772DD}"/>
              </a:ext>
            </a:extLst>
          </p:cNvPr>
          <p:cNvSpPr txBox="1"/>
          <p:nvPr/>
        </p:nvSpPr>
        <p:spPr>
          <a:xfrm>
            <a:off x="10787950" y="1959225"/>
            <a:ext cx="1214096" cy="523220"/>
          </a:xfrm>
          <a:prstGeom prst="rect">
            <a:avLst/>
          </a:prstGeom>
          <a:noFill/>
        </p:spPr>
        <p:txBody>
          <a:bodyPr wrap="square" rtlCol="0">
            <a:spAutoFit/>
          </a:bodyPr>
          <a:lstStyle/>
          <a:p>
            <a:r>
              <a:rPr lang="zh-CN" altLang="en-US" sz="1400" dirty="0"/>
              <a:t>笔记本网卡</a:t>
            </a:r>
            <a:endParaRPr lang="en-US" altLang="zh-CN" sz="1400" dirty="0"/>
          </a:p>
          <a:p>
            <a:r>
              <a:rPr lang="zh-CN" altLang="en-US" sz="1400" dirty="0"/>
              <a:t>尺寸</a:t>
            </a:r>
            <a:r>
              <a:rPr lang="en-US" altLang="zh-CN" sz="1400" dirty="0"/>
              <a:t>~2</a:t>
            </a:r>
            <a:r>
              <a:rPr lang="zh-CN" altLang="en-US" sz="1400" dirty="0"/>
              <a:t>*</a:t>
            </a:r>
            <a:r>
              <a:rPr lang="en-US" altLang="zh-CN" sz="1400" dirty="0"/>
              <a:t>3CM</a:t>
            </a:r>
            <a:endParaRPr lang="zh-CN" altLang="en-US" sz="1400" dirty="0"/>
          </a:p>
        </p:txBody>
      </p:sp>
      <p:pic>
        <p:nvPicPr>
          <p:cNvPr id="15" name="图片 14">
            <a:extLst>
              <a:ext uri="{FF2B5EF4-FFF2-40B4-BE49-F238E27FC236}">
                <a16:creationId xmlns:a16="http://schemas.microsoft.com/office/drawing/2014/main" xmlns="" id="{000774ED-4A97-47F5-82E0-11EC392C57B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7"/>
              </a:ext>
            </a:extLst>
          </a:blip>
          <a:srcRect l="75185" t="4610" r="2466" b="19072"/>
          <a:stretch/>
        </p:blipFill>
        <p:spPr>
          <a:xfrm>
            <a:off x="9185805" y="4672008"/>
            <a:ext cx="1200279" cy="1707338"/>
          </a:xfrm>
          <a:prstGeom prst="rect">
            <a:avLst/>
          </a:prstGeom>
        </p:spPr>
      </p:pic>
    </p:spTree>
    <p:extLst>
      <p:ext uri="{BB962C8B-B14F-4D97-AF65-F5344CB8AC3E}">
        <p14:creationId xmlns:p14="http://schemas.microsoft.com/office/powerpoint/2010/main" val="5232303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zh-CN" dirty="0"/>
              <a:t>TCP/IP</a:t>
            </a:r>
            <a:r>
              <a:rPr lang="zh-CN" altLang="zh-CN" dirty="0"/>
              <a:t>层次结构</a:t>
            </a:r>
            <a:endParaRPr lang="en-US" altLang="zh-CN" sz="20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122</a:t>
            </a:fld>
            <a:endParaRPr lang="en-US" altLang="zh-CN"/>
          </a:p>
        </p:txBody>
      </p:sp>
      <p:sp>
        <p:nvSpPr>
          <p:cNvPr id="3" name="内容占位符 2"/>
          <p:cNvSpPr>
            <a:spLocks noGrp="1"/>
          </p:cNvSpPr>
          <p:nvPr>
            <p:ph idx="1"/>
          </p:nvPr>
        </p:nvSpPr>
        <p:spPr/>
        <p:txBody>
          <a:bodyPr/>
          <a:lstStyle/>
          <a:p>
            <a:pPr>
              <a:lnSpc>
                <a:spcPct val="80000"/>
              </a:lnSpc>
            </a:pPr>
            <a:r>
              <a:rPr lang="zh-CN" altLang="en-US" sz="3200" b="1" dirty="0">
                <a:solidFill>
                  <a:schemeClr val="tx1">
                    <a:lumMod val="60000"/>
                    <a:lumOff val="40000"/>
                  </a:schemeClr>
                </a:solidFill>
              </a:rPr>
              <a:t>网络层</a:t>
            </a:r>
            <a:endParaRPr lang="en-US" altLang="zh-CN" sz="3200" b="1" dirty="0" smtClean="0">
              <a:solidFill>
                <a:schemeClr val="tx1">
                  <a:lumMod val="60000"/>
                  <a:lumOff val="40000"/>
                </a:schemeClr>
              </a:solidFill>
            </a:endParaRPr>
          </a:p>
          <a:p>
            <a:pPr lvl="1">
              <a:lnSpc>
                <a:spcPct val="80000"/>
              </a:lnSpc>
            </a:pPr>
            <a:r>
              <a:rPr lang="zh-CN" altLang="en-US" sz="2400" dirty="0" smtClean="0">
                <a:solidFill>
                  <a:srgbClr val="335338"/>
                </a:solidFill>
              </a:rPr>
              <a:t>负责单个数据包从源主机到目的主机的发送</a:t>
            </a:r>
            <a:endParaRPr lang="en-US" altLang="zh-CN" sz="2400" dirty="0" smtClean="0">
              <a:solidFill>
                <a:srgbClr val="335338"/>
              </a:solidFill>
            </a:endParaRPr>
          </a:p>
          <a:p>
            <a:pPr lvl="1">
              <a:lnSpc>
                <a:spcPct val="80000"/>
              </a:lnSpc>
            </a:pPr>
            <a:r>
              <a:rPr lang="zh-CN" altLang="en-US" sz="2400" dirty="0" smtClean="0">
                <a:solidFill>
                  <a:srgbClr val="335338"/>
                </a:solidFill>
              </a:rPr>
              <a:t>网络层的主要协议是网际协议（</a:t>
            </a:r>
            <a:r>
              <a:rPr lang="en-US" altLang="zh-CN" sz="2400" dirty="0" smtClean="0">
                <a:solidFill>
                  <a:srgbClr val="335338"/>
                </a:solidFill>
              </a:rPr>
              <a:t>Internet Protocol, IP</a:t>
            </a:r>
            <a:r>
              <a:rPr lang="zh-CN" altLang="en-US" sz="2400" dirty="0" smtClean="0">
                <a:solidFill>
                  <a:srgbClr val="335338"/>
                </a:solidFill>
              </a:rPr>
              <a:t>）。</a:t>
            </a:r>
            <a:endParaRPr lang="en-US" altLang="zh-CN" sz="2400" dirty="0" smtClean="0">
              <a:solidFill>
                <a:srgbClr val="335338"/>
              </a:solidFill>
            </a:endParaRPr>
          </a:p>
          <a:p>
            <a:pPr lvl="1">
              <a:lnSpc>
                <a:spcPct val="80000"/>
              </a:lnSpc>
            </a:pPr>
            <a:r>
              <a:rPr lang="en-US" altLang="zh-CN" sz="2400" dirty="0" smtClean="0">
                <a:solidFill>
                  <a:srgbClr val="335338"/>
                </a:solidFill>
              </a:rPr>
              <a:t>IP</a:t>
            </a:r>
            <a:r>
              <a:rPr lang="zh-CN" altLang="en-US" sz="2400" dirty="0" smtClean="0">
                <a:solidFill>
                  <a:srgbClr val="335338"/>
                </a:solidFill>
              </a:rPr>
              <a:t>为每台设备分配</a:t>
            </a:r>
            <a:r>
              <a:rPr lang="en-US" altLang="zh-CN" sz="2400" dirty="0" smtClean="0">
                <a:solidFill>
                  <a:srgbClr val="335338"/>
                </a:solidFill>
              </a:rPr>
              <a:t>IP</a:t>
            </a:r>
            <a:r>
              <a:rPr lang="zh-CN" altLang="en-US" sz="2400" dirty="0" smtClean="0">
                <a:solidFill>
                  <a:srgbClr val="335338"/>
                </a:solidFill>
              </a:rPr>
              <a:t>地址</a:t>
            </a:r>
            <a:r>
              <a:rPr lang="zh-CN" altLang="en-US" sz="2400" dirty="0" smtClean="0">
                <a:solidFill>
                  <a:srgbClr val="335338"/>
                </a:solidFill>
                <a:latin typeface="宋体"/>
                <a:ea typeface="宋体"/>
              </a:rPr>
              <a:t>、数据包传送、数据包路由选择等</a:t>
            </a:r>
            <a:endParaRPr lang="en-US" altLang="zh-CN" sz="2400" dirty="0" smtClean="0">
              <a:solidFill>
                <a:srgbClr val="335338"/>
              </a:solidFill>
              <a:latin typeface="宋体"/>
              <a:ea typeface="宋体"/>
            </a:endParaRPr>
          </a:p>
          <a:p>
            <a:pPr lvl="1">
              <a:lnSpc>
                <a:spcPct val="80000"/>
              </a:lnSpc>
            </a:pPr>
            <a:r>
              <a:rPr lang="en-US" altLang="zh-CN" sz="2400" dirty="0" smtClean="0">
                <a:solidFill>
                  <a:srgbClr val="335338"/>
                </a:solidFill>
              </a:rPr>
              <a:t>IP</a:t>
            </a:r>
            <a:r>
              <a:rPr lang="zh-CN" altLang="en-US" sz="2400" dirty="0" smtClean="0">
                <a:solidFill>
                  <a:srgbClr val="335338"/>
                </a:solidFill>
              </a:rPr>
              <a:t>地址（网络地址）能够区分不同的计算机是否属于同一个子网</a:t>
            </a:r>
            <a:endParaRPr lang="en-US" altLang="zh-CN" sz="2400" dirty="0" smtClean="0">
              <a:solidFill>
                <a:srgbClr val="335338"/>
              </a:solidFill>
            </a:endParaRPr>
          </a:p>
          <a:p>
            <a:pPr lvl="1">
              <a:lnSpc>
                <a:spcPct val="80000"/>
              </a:lnSpc>
            </a:pPr>
            <a:r>
              <a:rPr lang="zh-CN" altLang="en-US" sz="2400" dirty="0">
                <a:solidFill>
                  <a:srgbClr val="335338"/>
                </a:solidFill>
              </a:rPr>
              <a:t>每</a:t>
            </a:r>
            <a:r>
              <a:rPr lang="zh-CN" altLang="en-US" sz="2400" dirty="0" smtClean="0">
                <a:solidFill>
                  <a:srgbClr val="335338"/>
                </a:solidFill>
              </a:rPr>
              <a:t>台计算机有两种地址：</a:t>
            </a:r>
            <a:r>
              <a:rPr lang="en-US" altLang="zh-CN" sz="2400" dirty="0" smtClean="0">
                <a:solidFill>
                  <a:srgbClr val="335338"/>
                </a:solidFill>
              </a:rPr>
              <a:t>MAC</a:t>
            </a:r>
            <a:r>
              <a:rPr lang="zh-CN" altLang="en-US" sz="2400" dirty="0" smtClean="0">
                <a:solidFill>
                  <a:srgbClr val="335338"/>
                </a:solidFill>
              </a:rPr>
              <a:t>地址（绑定在网卡），网络地址是网络管理员分配</a:t>
            </a:r>
            <a:endParaRPr lang="en-US" altLang="zh-CN" sz="2400" dirty="0" smtClean="0">
              <a:solidFill>
                <a:srgbClr val="335338"/>
              </a:solidFill>
            </a:endParaRPr>
          </a:p>
        </p:txBody>
      </p:sp>
    </p:spTree>
    <p:extLst>
      <p:ext uri="{BB962C8B-B14F-4D97-AF65-F5344CB8AC3E}">
        <p14:creationId xmlns:p14="http://schemas.microsoft.com/office/powerpoint/2010/main" val="24974371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877446" y="13"/>
            <a:ext cx="8151652" cy="563563"/>
          </a:xfrm>
        </p:spPr>
        <p:txBody>
          <a:bodyPr>
            <a:normAutofit fontScale="90000"/>
          </a:bodyPr>
          <a:lstStyle/>
          <a:p>
            <a:r>
              <a:rPr lang="en-US" altLang="zh-CN" dirty="0"/>
              <a:t>IP</a:t>
            </a:r>
            <a:r>
              <a:rPr lang="zh-CN" altLang="zh-CN" dirty="0"/>
              <a:t>地址</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367135" y="1017607"/>
            <a:ext cx="9329265" cy="2131773"/>
          </a:xfrm>
        </p:spPr>
        <p:txBody>
          <a:bodyPr/>
          <a:lstStyle/>
          <a:p>
            <a:r>
              <a:rPr lang="en-US" altLang="zh-CN" sz="3200" b="1" dirty="0">
                <a:solidFill>
                  <a:schemeClr val="tx1">
                    <a:lumMod val="60000"/>
                    <a:lumOff val="40000"/>
                  </a:schemeClr>
                </a:solidFill>
              </a:rPr>
              <a:t>IP</a:t>
            </a:r>
            <a:r>
              <a:rPr lang="zh-CN" altLang="en-US" sz="3200" b="1" dirty="0">
                <a:solidFill>
                  <a:schemeClr val="tx1">
                    <a:lumMod val="60000"/>
                    <a:lumOff val="40000"/>
                  </a:schemeClr>
                </a:solidFill>
              </a:rPr>
              <a:t>协议</a:t>
            </a:r>
            <a:r>
              <a:rPr lang="zh-CN" altLang="zh-CN" sz="2400" dirty="0">
                <a:latin typeface="Arial" panose="020B0604020202020204" pitchFamily="34" charset="0"/>
              </a:rPr>
              <a:t>（</a:t>
            </a:r>
            <a:r>
              <a:rPr lang="en-US" altLang="zh-CN" sz="2400" dirty="0">
                <a:latin typeface="Arial" panose="020B0604020202020204" pitchFamily="34" charset="0"/>
              </a:rPr>
              <a:t>Internet Protocol</a:t>
            </a:r>
            <a:r>
              <a:rPr lang="zh-CN" altLang="zh-CN" sz="2400" dirty="0">
                <a:latin typeface="Arial" panose="020B0604020202020204" pitchFamily="34" charset="0"/>
              </a:rPr>
              <a:t>）</a:t>
            </a:r>
            <a:r>
              <a:rPr lang="zh-CN" altLang="en-US" sz="2200" dirty="0">
                <a:latin typeface="Arial" panose="020B0604020202020204" pitchFamily="34" charset="0"/>
              </a:rPr>
              <a:t>规定</a:t>
            </a:r>
            <a:r>
              <a:rPr lang="zh-CN" altLang="zh-CN" sz="2200" dirty="0">
                <a:latin typeface="Arial" panose="020B0604020202020204" pitchFamily="34" charset="0"/>
              </a:rPr>
              <a:t>每一台</a:t>
            </a:r>
            <a:r>
              <a:rPr lang="zh-CN" altLang="en-US" sz="2200" dirty="0">
                <a:latin typeface="Arial" panose="020B0604020202020204" pitchFamily="34" charset="0"/>
              </a:rPr>
              <a:t>入</a:t>
            </a:r>
            <a:r>
              <a:rPr lang="zh-CN" altLang="zh-CN" sz="2200" dirty="0">
                <a:latin typeface="Arial" panose="020B0604020202020204" pitchFamily="34" charset="0"/>
              </a:rPr>
              <a:t>网</a:t>
            </a:r>
            <a:r>
              <a:rPr lang="zh-CN" altLang="en-US" sz="2200" dirty="0">
                <a:latin typeface="Arial" panose="020B0604020202020204" pitchFamily="34" charset="0"/>
              </a:rPr>
              <a:t>的</a:t>
            </a:r>
            <a:r>
              <a:rPr lang="zh-CN" altLang="zh-CN" sz="2200" dirty="0">
                <a:latin typeface="Arial" panose="020B0604020202020204" pitchFamily="34" charset="0"/>
              </a:rPr>
              <a:t>计算机都</a:t>
            </a:r>
            <a:r>
              <a:rPr lang="zh-CN" altLang="en-US" sz="2200" dirty="0">
                <a:latin typeface="Arial" panose="020B0604020202020204" pitchFamily="34" charset="0"/>
              </a:rPr>
              <a:t>必须有</a:t>
            </a:r>
            <a:r>
              <a:rPr lang="zh-CN" altLang="zh-CN" sz="2200" dirty="0">
                <a:latin typeface="Arial" panose="020B0604020202020204" pitchFamily="34" charset="0"/>
              </a:rPr>
              <a:t>一个唯一标识的</a:t>
            </a:r>
            <a:r>
              <a:rPr lang="zh-CN" altLang="en-US" sz="2200" dirty="0">
                <a:latin typeface="Arial" panose="020B0604020202020204" pitchFamily="34" charset="0"/>
              </a:rPr>
              <a:t>网络地址，即</a:t>
            </a:r>
            <a:r>
              <a:rPr lang="en-US" altLang="zh-CN" sz="2200" b="1" dirty="0">
                <a:latin typeface="Arial" panose="020B0604020202020204" pitchFamily="34" charset="0"/>
              </a:rPr>
              <a:t>IP</a:t>
            </a:r>
            <a:r>
              <a:rPr lang="zh-CN" altLang="zh-CN" sz="2200" b="1" dirty="0">
                <a:latin typeface="Arial" panose="020B0604020202020204" pitchFamily="34" charset="0"/>
              </a:rPr>
              <a:t>地址</a:t>
            </a:r>
            <a:r>
              <a:rPr lang="zh-CN" altLang="en-US" sz="2200" dirty="0">
                <a:latin typeface="Arial" panose="020B0604020202020204" pitchFamily="34" charset="0"/>
              </a:rPr>
              <a:t>（</a:t>
            </a:r>
            <a:r>
              <a:rPr lang="en-US" altLang="zh-CN" sz="2200" dirty="0">
                <a:latin typeface="Arial" panose="020B0604020202020204" pitchFamily="34" charset="0"/>
              </a:rPr>
              <a:t>IP Address</a:t>
            </a:r>
            <a:r>
              <a:rPr lang="zh-CN" altLang="en-US" sz="2200" dirty="0">
                <a:latin typeface="Arial" panose="020B0604020202020204" pitchFamily="34" charset="0"/>
              </a:rPr>
              <a:t>）</a:t>
            </a:r>
            <a:endParaRPr lang="en-US" altLang="zh-CN" sz="2200" dirty="0">
              <a:latin typeface="Arial" panose="020B0604020202020204" pitchFamily="34" charset="0"/>
            </a:endParaRPr>
          </a:p>
          <a:p>
            <a:r>
              <a:rPr lang="en-US" altLang="zh-CN" sz="2400" dirty="0">
                <a:latin typeface="Arial" panose="020B0604020202020204" pitchFamily="34" charset="0"/>
              </a:rPr>
              <a:t>IP</a:t>
            </a:r>
            <a:r>
              <a:rPr lang="zh-CN" altLang="zh-CN" sz="2400" dirty="0">
                <a:latin typeface="Arial" panose="020B0604020202020204" pitchFamily="34" charset="0"/>
              </a:rPr>
              <a:t>协议目前</a:t>
            </a:r>
            <a:r>
              <a:rPr lang="en-US" altLang="zh-CN" sz="2400" dirty="0">
                <a:latin typeface="Arial" panose="020B0604020202020204" pitchFamily="34" charset="0"/>
              </a:rPr>
              <a:t>IPv4</a:t>
            </a:r>
            <a:r>
              <a:rPr lang="zh-CN" altLang="en-US" sz="2400" dirty="0">
                <a:latin typeface="Arial" panose="020B0604020202020204" pitchFamily="34" charset="0"/>
              </a:rPr>
              <a:t>、</a:t>
            </a:r>
            <a:r>
              <a:rPr lang="en-US" altLang="zh-CN" sz="2400" dirty="0">
                <a:latin typeface="Arial" panose="020B0604020202020204" pitchFamily="34" charset="0"/>
              </a:rPr>
              <a:t>IPv6</a:t>
            </a:r>
            <a:r>
              <a:rPr lang="zh-CN" altLang="en-US" sz="2400" dirty="0">
                <a:latin typeface="Arial" panose="020B0604020202020204" pitchFamily="34" charset="0"/>
              </a:rPr>
              <a:t>二个</a:t>
            </a:r>
            <a:r>
              <a:rPr lang="zh-CN" altLang="zh-CN" sz="2400" dirty="0">
                <a:latin typeface="Arial" panose="020B0604020202020204" pitchFamily="34" charset="0"/>
              </a:rPr>
              <a:t>版本共存</a:t>
            </a:r>
            <a:r>
              <a:rPr lang="zh-CN" altLang="en-US" sz="2400" dirty="0">
                <a:latin typeface="Arial" panose="020B0604020202020204" pitchFamily="34" charset="0"/>
              </a:rPr>
              <a:t>：</a:t>
            </a:r>
            <a:endParaRPr lang="en-US" altLang="zh-CN" sz="2400" dirty="0">
              <a:latin typeface="Arial" panose="020B0604020202020204" pitchFamily="34" charset="0"/>
            </a:endParaRPr>
          </a:p>
          <a:p>
            <a:pPr>
              <a:spcBef>
                <a:spcPts val="1000"/>
              </a:spcBef>
              <a:buFont typeface="Wingdings" panose="05000000000000000000" pitchFamily="2" charset="2"/>
              <a:buChar char="Ø"/>
            </a:pPr>
            <a:r>
              <a:rPr lang="en-US" altLang="zh-CN" sz="2800" b="1" dirty="0">
                <a:latin typeface="Arial" panose="020B0604020202020204" pitchFamily="34" charset="0"/>
              </a:rPr>
              <a:t>IPv4</a:t>
            </a:r>
            <a:r>
              <a:rPr lang="zh-CN" altLang="en-US" sz="2400" dirty="0">
                <a:latin typeface="Arial" panose="020B0604020202020204" pitchFamily="34" charset="0"/>
              </a:rPr>
              <a:t>：</a:t>
            </a:r>
            <a:r>
              <a:rPr lang="zh-CN" altLang="zh-CN" sz="2200" dirty="0">
                <a:latin typeface="Arial" panose="020B0604020202020204" pitchFamily="34" charset="0"/>
              </a:rPr>
              <a:t>采用</a:t>
            </a:r>
            <a:r>
              <a:rPr lang="en-US" altLang="zh-CN" sz="2200" dirty="0">
                <a:latin typeface="Arial" panose="020B0604020202020204" pitchFamily="34" charset="0"/>
              </a:rPr>
              <a:t>32</a:t>
            </a:r>
            <a:r>
              <a:rPr lang="zh-CN" altLang="zh-CN" sz="2200" dirty="0">
                <a:latin typeface="Arial" panose="020B0604020202020204" pitchFamily="34" charset="0"/>
              </a:rPr>
              <a:t>位二进制表示。用点分十进制标记法，每个字节用</a:t>
            </a:r>
            <a:r>
              <a:rPr lang="en-US" altLang="zh-CN" sz="4000" dirty="0">
                <a:latin typeface="Arial" panose="020B0604020202020204" pitchFamily="34" charset="0"/>
              </a:rPr>
              <a:t>.</a:t>
            </a:r>
            <a:r>
              <a:rPr lang="zh-CN" altLang="zh-CN" sz="2200" dirty="0">
                <a:latin typeface="Arial" panose="020B0604020202020204" pitchFamily="34" charset="0"/>
              </a:rPr>
              <a:t>隔开如写成：</a:t>
            </a:r>
            <a:endParaRPr lang="en-US" altLang="zh-CN" sz="2200" dirty="0">
              <a:latin typeface="Arial" panose="020B0604020202020204" pitchFamily="34" charset="0"/>
            </a:endParaRPr>
          </a:p>
          <a:p>
            <a:pPr marL="0" indent="0">
              <a:buNone/>
            </a:pPr>
            <a:endParaRPr lang="zh-CN" altLang="zh-CN" sz="2400" dirty="0">
              <a:latin typeface="Arial" panose="020B0604020202020204" pitchFamily="34" charset="0"/>
            </a:endParaRPr>
          </a:p>
          <a:p>
            <a:pPr marL="0" indent="0">
              <a:lnSpc>
                <a:spcPct val="150000"/>
              </a:lnSpc>
              <a:buNone/>
            </a:pPr>
            <a:endParaRPr lang="en-US" altLang="zh-CN" sz="2400" dirty="0">
              <a:latin typeface="Arial" panose="020B0604020202020204" pitchFamily="34" charset="0"/>
            </a:endParaRPr>
          </a:p>
          <a:p>
            <a:pPr marL="0" indent="0">
              <a:lnSpc>
                <a:spcPct val="150000"/>
              </a:lnSpc>
              <a:buNone/>
            </a:pPr>
            <a:endParaRPr lang="zh-CN" altLang="zh-CN" sz="2400" dirty="0">
              <a:latin typeface="Arial" panose="020B0604020202020204" pitchFamily="34" charset="0"/>
            </a:endParaRPr>
          </a:p>
          <a:p>
            <a:pPr marL="457189" lvl="1" indent="0">
              <a:lnSpc>
                <a:spcPct val="80000"/>
              </a:lnSpc>
              <a:buNone/>
            </a:pPr>
            <a:endParaRPr lang="en-US" altLang="zh-CN" sz="29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123</a:t>
            </a:fld>
            <a:endParaRPr lang="en-US" altLang="zh-CN"/>
          </a:p>
        </p:txBody>
      </p:sp>
      <p:pic>
        <p:nvPicPr>
          <p:cNvPr id="10" name="图片 9">
            <a:extLst>
              <a:ext uri="{FF2B5EF4-FFF2-40B4-BE49-F238E27FC236}">
                <a16:creationId xmlns:a16="http://schemas.microsoft.com/office/drawing/2014/main" xmlns="" id="{4C199ECB-CB9C-4823-9EE7-F9B1BECA1C6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5447928" y="3240958"/>
            <a:ext cx="2938160" cy="1523780"/>
          </a:xfrm>
          <a:prstGeom prst="rect">
            <a:avLst/>
          </a:prstGeom>
        </p:spPr>
      </p:pic>
      <p:pic>
        <p:nvPicPr>
          <p:cNvPr id="13" name="图片 12">
            <a:extLst>
              <a:ext uri="{FF2B5EF4-FFF2-40B4-BE49-F238E27FC236}">
                <a16:creationId xmlns:a16="http://schemas.microsoft.com/office/drawing/2014/main" xmlns="" id="{4B1DB1DD-235A-4678-AFCA-5089E71701D0}"/>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t="15958"/>
          <a:stretch/>
        </p:blipFill>
        <p:spPr>
          <a:xfrm>
            <a:off x="1631504" y="3212976"/>
            <a:ext cx="3554760" cy="1792501"/>
          </a:xfrm>
          <a:prstGeom prst="rect">
            <a:avLst/>
          </a:prstGeom>
        </p:spPr>
      </p:pic>
      <p:sp>
        <p:nvSpPr>
          <p:cNvPr id="3" name="文本框 2">
            <a:extLst>
              <a:ext uri="{FF2B5EF4-FFF2-40B4-BE49-F238E27FC236}">
                <a16:creationId xmlns:a16="http://schemas.microsoft.com/office/drawing/2014/main" xmlns="" id="{6AC5FC50-8B4E-4F7B-BD51-0CB18CB37F64}"/>
              </a:ext>
            </a:extLst>
          </p:cNvPr>
          <p:cNvSpPr txBox="1"/>
          <p:nvPr/>
        </p:nvSpPr>
        <p:spPr>
          <a:xfrm>
            <a:off x="479376" y="4941881"/>
            <a:ext cx="10585176" cy="1231106"/>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800" b="1" dirty="0"/>
              <a:t>IPv6</a:t>
            </a:r>
            <a:r>
              <a:rPr lang="zh-CN" altLang="en-US" sz="2400" dirty="0"/>
              <a:t>：</a:t>
            </a:r>
            <a:r>
              <a:rPr lang="zh-CN" altLang="zh-CN" sz="2200" dirty="0"/>
              <a:t>采用</a:t>
            </a:r>
            <a:r>
              <a:rPr lang="en-US" altLang="zh-CN" sz="2200" dirty="0"/>
              <a:t>128</a:t>
            </a:r>
            <a:r>
              <a:rPr lang="zh-CN" altLang="zh-CN" sz="2200" dirty="0"/>
              <a:t>位二进制，地址扩大</a:t>
            </a:r>
            <a:r>
              <a:rPr lang="en-US" altLang="zh-CN" sz="2200" dirty="0"/>
              <a:t>2</a:t>
            </a:r>
            <a:r>
              <a:rPr lang="en-US" altLang="zh-CN" sz="2200" baseline="30000" dirty="0"/>
              <a:t>96</a:t>
            </a:r>
            <a:r>
              <a:rPr lang="zh-CN" altLang="zh-CN" sz="2200" dirty="0"/>
              <a:t>倍，号称可以“给地球每颗沙子一个</a:t>
            </a:r>
            <a:r>
              <a:rPr lang="en-US" altLang="zh-CN" sz="2200" dirty="0"/>
              <a:t>IP</a:t>
            </a:r>
            <a:r>
              <a:rPr lang="zh-CN" altLang="zh-CN" sz="2200" dirty="0"/>
              <a:t>”的数百亿地址容量。用冒号十六进制表示法，整个地址分为</a:t>
            </a:r>
            <a:r>
              <a:rPr lang="en-US" altLang="zh-CN" sz="2200" dirty="0"/>
              <a:t>8</a:t>
            </a:r>
            <a:r>
              <a:rPr lang="zh-CN" altLang="zh-CN" sz="2200" dirty="0"/>
              <a:t>组，每组</a:t>
            </a:r>
            <a:r>
              <a:rPr lang="en-US" altLang="zh-CN" sz="2200" dirty="0"/>
              <a:t>4</a:t>
            </a:r>
            <a:r>
              <a:rPr lang="zh-CN" altLang="zh-CN" sz="2200" dirty="0"/>
              <a:t>个十六进制数</a:t>
            </a:r>
            <a:r>
              <a:rPr lang="zh-CN" altLang="zh-CN" sz="2200" dirty="0" smtClean="0"/>
              <a:t>形式</a:t>
            </a:r>
            <a:r>
              <a:rPr lang="zh-CN" altLang="en-US" sz="2200" dirty="0" smtClean="0"/>
              <a:t>（</a:t>
            </a:r>
            <a:r>
              <a:rPr lang="en-US" altLang="zh-CN" sz="2400" dirty="0"/>
              <a:t>32</a:t>
            </a:r>
            <a:r>
              <a:rPr lang="zh-CN" altLang="zh-CN" sz="2400" dirty="0"/>
              <a:t>个十六进制数</a:t>
            </a:r>
            <a:r>
              <a:rPr lang="zh-CN" altLang="en-US" sz="2200" dirty="0" smtClean="0"/>
              <a:t>）</a:t>
            </a:r>
            <a:r>
              <a:rPr lang="zh-CN" altLang="zh-CN" sz="2200" dirty="0" smtClean="0"/>
              <a:t>。</a:t>
            </a:r>
            <a:r>
              <a:rPr lang="zh-CN" altLang="zh-CN" sz="2200" dirty="0"/>
              <a:t>如：</a:t>
            </a:r>
            <a:r>
              <a:rPr lang="en-US" altLang="zh-CN" sz="2200" dirty="0"/>
              <a:t>3afe:3201:1401:1280:c8fa:fe4d:db39:1980</a:t>
            </a:r>
            <a:endParaRPr lang="zh-CN" altLang="en-US" sz="2200" dirty="0"/>
          </a:p>
        </p:txBody>
      </p:sp>
      <p:pic>
        <p:nvPicPr>
          <p:cNvPr id="21" name="图片 20">
            <a:extLst>
              <a:ext uri="{FF2B5EF4-FFF2-40B4-BE49-F238E27FC236}">
                <a16:creationId xmlns:a16="http://schemas.microsoft.com/office/drawing/2014/main" xmlns="" id="{104E5520-13A1-461A-B15E-128AA04926E8}"/>
              </a:ext>
            </a:extLst>
          </p:cNvPr>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80467" y="3149380"/>
            <a:ext cx="1954171" cy="1480896"/>
          </a:xfrm>
          <a:prstGeom prst="rect">
            <a:avLst/>
          </a:prstGeom>
        </p:spPr>
      </p:pic>
      <p:pic>
        <p:nvPicPr>
          <p:cNvPr id="27" name="图片 26">
            <a:extLst>
              <a:ext uri="{FF2B5EF4-FFF2-40B4-BE49-F238E27FC236}">
                <a16:creationId xmlns:a16="http://schemas.microsoft.com/office/drawing/2014/main" xmlns="" id="{5DB06573-B16E-476D-A38A-4F6B5A8BF07A}"/>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rcRect l="14238"/>
          <a:stretch/>
        </p:blipFill>
        <p:spPr>
          <a:xfrm>
            <a:off x="9605864" y="1430569"/>
            <a:ext cx="1903379" cy="1478102"/>
          </a:xfrm>
          <a:prstGeom prst="rect">
            <a:avLst/>
          </a:prstGeom>
        </p:spPr>
      </p:pic>
    </p:spTree>
    <p:extLst>
      <p:ext uri="{BB962C8B-B14F-4D97-AF65-F5344CB8AC3E}">
        <p14:creationId xmlns:p14="http://schemas.microsoft.com/office/powerpoint/2010/main" val="7543087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069564" y="87305"/>
            <a:ext cx="8151652" cy="563563"/>
          </a:xfrm>
        </p:spPr>
        <p:txBody>
          <a:bodyPr>
            <a:normAutofit fontScale="90000"/>
          </a:bodyPr>
          <a:lstStyle/>
          <a:p>
            <a:r>
              <a:rPr lang="en-US" altLang="zh-CN" dirty="0" smtClean="0"/>
              <a:t>      TCP</a:t>
            </a:r>
            <a:r>
              <a:rPr lang="zh-CN" altLang="zh-CN" dirty="0"/>
              <a:t>传输控制协议</a:t>
            </a:r>
            <a:r>
              <a:rPr lang="en-US" altLang="zh-CN" dirty="0"/>
              <a:t>_</a:t>
            </a:r>
            <a:r>
              <a:rPr lang="zh-CN" altLang="zh-CN" dirty="0"/>
              <a:t>传输层</a:t>
            </a:r>
            <a:r>
              <a:rPr lang="zh-CN" altLang="en-US" dirty="0"/>
              <a:t>主要协议</a:t>
            </a:r>
            <a:endParaRPr lang="en-US" altLang="zh-CN" sz="20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124</a:t>
            </a:fld>
            <a:endParaRPr lang="en-US" altLang="zh-CN" dirty="0"/>
          </a:p>
        </p:txBody>
      </p:sp>
      <p:grpSp>
        <p:nvGrpSpPr>
          <p:cNvPr id="113712" name="Group 48"/>
          <p:cNvGrpSpPr>
            <a:grpSpLocks/>
          </p:cNvGrpSpPr>
          <p:nvPr/>
        </p:nvGrpSpPr>
        <p:grpSpPr bwMode="auto">
          <a:xfrm>
            <a:off x="1271464" y="1738508"/>
            <a:ext cx="2804102" cy="4053931"/>
            <a:chOff x="768" y="1157"/>
            <a:chExt cx="1363" cy="2038"/>
          </a:xfrm>
        </p:grpSpPr>
        <p:sp>
          <p:nvSpPr>
            <p:cNvPr id="113713" name="AutoShape 49"/>
            <p:cNvSpPr>
              <a:spLocks noChangeArrowheads="1"/>
            </p:cNvSpPr>
            <p:nvPr/>
          </p:nvSpPr>
          <p:spPr bwMode="gray">
            <a:xfrm>
              <a:off x="768" y="1348"/>
              <a:ext cx="1363" cy="1800"/>
            </a:xfrm>
            <a:prstGeom prst="roundRect">
              <a:avLst>
                <a:gd name="adj" fmla="val 17509"/>
              </a:avLst>
            </a:prstGeom>
            <a:gradFill rotWithShape="1">
              <a:gsLst>
                <a:gs pos="0">
                  <a:srgbClr val="4E91D4"/>
                </a:gs>
                <a:gs pos="100000">
                  <a:srgbClr val="3477A4"/>
                </a:gs>
              </a:gsLst>
              <a:lin ang="2700000" scaled="1"/>
            </a:gradFill>
            <a:ln>
              <a:noFill/>
            </a:ln>
            <a:effectLst>
              <a:prstShdw prst="shdw12">
                <a:schemeClr val="bg2">
                  <a:alpha val="50000"/>
                </a:scheme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113714" name="AutoShape 50"/>
            <p:cNvSpPr>
              <a:spLocks noChangeArrowheads="1"/>
            </p:cNvSpPr>
            <p:nvPr/>
          </p:nvSpPr>
          <p:spPr bwMode="gray">
            <a:xfrm>
              <a:off x="789" y="1353"/>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15" name="AutoShape 51"/>
            <p:cNvSpPr>
              <a:spLocks noChangeArrowheads="1"/>
            </p:cNvSpPr>
            <p:nvPr/>
          </p:nvSpPr>
          <p:spPr bwMode="gray">
            <a:xfrm>
              <a:off x="785" y="2654"/>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16" name="AutoShape 52"/>
            <p:cNvSpPr>
              <a:spLocks noChangeArrowheads="1"/>
            </p:cNvSpPr>
            <p:nvPr/>
          </p:nvSpPr>
          <p:spPr bwMode="gray">
            <a:xfrm>
              <a:off x="800" y="1367"/>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nvGrpSpPr>
            <p:cNvPr id="113717" name="Group 53"/>
            <p:cNvGrpSpPr>
              <a:grpSpLocks/>
            </p:cNvGrpSpPr>
            <p:nvPr/>
          </p:nvGrpSpPr>
          <p:grpSpPr bwMode="auto">
            <a:xfrm>
              <a:off x="1237" y="1157"/>
              <a:ext cx="405" cy="392"/>
              <a:chOff x="1289" y="587"/>
              <a:chExt cx="668" cy="647"/>
            </a:xfrm>
          </p:grpSpPr>
          <p:sp>
            <p:nvSpPr>
              <p:cNvPr id="113718" name="Oval 54"/>
              <p:cNvSpPr>
                <a:spLocks noChangeArrowheads="1"/>
              </p:cNvSpPr>
              <p:nvPr/>
            </p:nvSpPr>
            <p:spPr bwMode="gray">
              <a:xfrm>
                <a:off x="1289" y="647"/>
                <a:ext cx="668" cy="54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13719" name="Oval 55"/>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20" name="Oval 56"/>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21" name="Oval 57"/>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22" name="Oval 58"/>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113723" name="Text Box 59"/>
            <p:cNvSpPr txBox="1">
              <a:spLocks noChangeArrowheads="1"/>
            </p:cNvSpPr>
            <p:nvPr/>
          </p:nvSpPr>
          <p:spPr bwMode="gray">
            <a:xfrm>
              <a:off x="1323" y="1212"/>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solidFill>
                    <a:srgbClr val="000000"/>
                  </a:solidFill>
                  <a:ea typeface="宋体" panose="02010600030101010101" pitchFamily="2" charset="-122"/>
                </a:rPr>
                <a:t>1</a:t>
              </a:r>
              <a:endParaRPr lang="en-US" altLang="zh-CN">
                <a:ea typeface="宋体" panose="02010600030101010101" pitchFamily="2" charset="-122"/>
              </a:endParaRPr>
            </a:p>
          </p:txBody>
        </p:sp>
        <p:sp>
          <p:nvSpPr>
            <p:cNvPr id="113724" name="Text Box 60"/>
            <p:cNvSpPr txBox="1">
              <a:spLocks noChangeArrowheads="1"/>
            </p:cNvSpPr>
            <p:nvPr/>
          </p:nvSpPr>
          <p:spPr bwMode="gray">
            <a:xfrm>
              <a:off x="903" y="1508"/>
              <a:ext cx="1177" cy="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a:latin typeface="+mn-ea"/>
                </a:rPr>
                <a:t>UDP</a:t>
              </a:r>
            </a:p>
            <a:p>
              <a:r>
                <a:rPr lang="zh-CN" altLang="zh-CN" sz="2200" dirty="0"/>
                <a:t>用户数据报协议</a:t>
              </a:r>
              <a:endParaRPr lang="en-US" altLang="zh-CN" sz="2200" dirty="0"/>
            </a:p>
            <a:p>
              <a:r>
                <a:rPr lang="en-US" altLang="zh-CN" sz="2200" dirty="0"/>
                <a:t>(</a:t>
              </a:r>
              <a:r>
                <a:rPr lang="en-US" altLang="zh-CN" sz="2000" dirty="0"/>
                <a:t>User Datagram Protocol)</a:t>
              </a:r>
            </a:p>
            <a:p>
              <a:r>
                <a:rPr lang="zh-CN" altLang="zh-CN" sz="2000" dirty="0"/>
                <a:t>是在数据包的数据前面加入端口信息，提供简单快速信息</a:t>
              </a:r>
              <a:r>
                <a:rPr lang="zh-CN" altLang="zh-CN" sz="2000" dirty="0" smtClean="0"/>
                <a:t>传送</a:t>
              </a:r>
              <a:r>
                <a:rPr lang="zh-CN" altLang="en-US" sz="2000" dirty="0" smtClean="0"/>
                <a:t>。但可靠性较差，无法知道对方是否收到。</a:t>
              </a:r>
              <a:endParaRPr lang="en-US" altLang="zh-CN" sz="2000" dirty="0"/>
            </a:p>
          </p:txBody>
        </p:sp>
      </p:grpSp>
      <p:grpSp>
        <p:nvGrpSpPr>
          <p:cNvPr id="113725" name="Group 61"/>
          <p:cNvGrpSpPr>
            <a:grpSpLocks/>
          </p:cNvGrpSpPr>
          <p:nvPr/>
        </p:nvGrpSpPr>
        <p:grpSpPr bwMode="auto">
          <a:xfrm>
            <a:off x="7739752" y="1721628"/>
            <a:ext cx="2820744" cy="4036109"/>
            <a:chOff x="3748" y="1155"/>
            <a:chExt cx="1390" cy="1991"/>
          </a:xfrm>
        </p:grpSpPr>
        <p:sp>
          <p:nvSpPr>
            <p:cNvPr id="113726" name="AutoShape 62"/>
            <p:cNvSpPr>
              <a:spLocks noChangeArrowheads="1"/>
            </p:cNvSpPr>
            <p:nvPr/>
          </p:nvSpPr>
          <p:spPr bwMode="gray">
            <a:xfrm>
              <a:off x="3748" y="1346"/>
              <a:ext cx="1363" cy="1800"/>
            </a:xfrm>
            <a:prstGeom prst="roundRect">
              <a:avLst>
                <a:gd name="adj" fmla="val 17509"/>
              </a:avLst>
            </a:prstGeom>
            <a:gradFill rotWithShape="1">
              <a:gsLst>
                <a:gs pos="0">
                  <a:srgbClr val="B59F43"/>
                </a:gs>
                <a:gs pos="100000">
                  <a:srgbClr val="8F8849"/>
                </a:gs>
              </a:gsLst>
              <a:lin ang="2700000" scaled="1"/>
            </a:gradFill>
            <a:ln>
              <a:noFill/>
            </a:ln>
            <a:effectLst>
              <a:prstShdw prst="shdw11">
                <a:schemeClr val="bg2">
                  <a:alpha val="50000"/>
                </a:scheme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113727" name="AutoShape 63"/>
            <p:cNvSpPr>
              <a:spLocks noChangeArrowheads="1"/>
            </p:cNvSpPr>
            <p:nvPr/>
          </p:nvSpPr>
          <p:spPr bwMode="gray">
            <a:xfrm>
              <a:off x="3769" y="1351"/>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28" name="AutoShape 64"/>
            <p:cNvSpPr>
              <a:spLocks noChangeArrowheads="1"/>
            </p:cNvSpPr>
            <p:nvPr/>
          </p:nvSpPr>
          <p:spPr bwMode="gray">
            <a:xfrm>
              <a:off x="3780" y="2651"/>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29" name="AutoShape 65"/>
            <p:cNvSpPr>
              <a:spLocks noChangeArrowheads="1"/>
            </p:cNvSpPr>
            <p:nvPr/>
          </p:nvSpPr>
          <p:spPr bwMode="gray">
            <a:xfrm>
              <a:off x="3780" y="1365"/>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3730" name="Group 66"/>
            <p:cNvGrpSpPr>
              <a:grpSpLocks/>
            </p:cNvGrpSpPr>
            <p:nvPr/>
          </p:nvGrpSpPr>
          <p:grpSpPr bwMode="auto">
            <a:xfrm>
              <a:off x="4217" y="1155"/>
              <a:ext cx="405" cy="392"/>
              <a:chOff x="1289" y="587"/>
              <a:chExt cx="668" cy="647"/>
            </a:xfrm>
          </p:grpSpPr>
          <p:sp>
            <p:nvSpPr>
              <p:cNvPr id="113731" name="Oval 67"/>
              <p:cNvSpPr>
                <a:spLocks noChangeArrowheads="1"/>
              </p:cNvSpPr>
              <p:nvPr/>
            </p:nvSpPr>
            <p:spPr bwMode="gray">
              <a:xfrm>
                <a:off x="1289" y="647"/>
                <a:ext cx="668" cy="54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13732" name="Oval 68"/>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33" name="Oval 69"/>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34" name="Oval 70"/>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35" name="Oval 71"/>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113736" name="Text Box 72"/>
            <p:cNvSpPr txBox="1">
              <a:spLocks noChangeArrowheads="1"/>
            </p:cNvSpPr>
            <p:nvPr/>
          </p:nvSpPr>
          <p:spPr bwMode="gray">
            <a:xfrm>
              <a:off x="4303" y="1210"/>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solidFill>
                    <a:srgbClr val="000000"/>
                  </a:solidFill>
                  <a:ea typeface="宋体" panose="02010600030101010101" pitchFamily="2" charset="-122"/>
                </a:rPr>
                <a:t>3</a:t>
              </a:r>
              <a:endParaRPr lang="en-US" altLang="zh-CN">
                <a:ea typeface="宋体" panose="02010600030101010101" pitchFamily="2" charset="-122"/>
              </a:endParaRPr>
            </a:p>
          </p:txBody>
        </p:sp>
        <p:sp>
          <p:nvSpPr>
            <p:cNvPr id="113737" name="Text Box 73"/>
            <p:cNvSpPr txBox="1">
              <a:spLocks noChangeArrowheads="1"/>
            </p:cNvSpPr>
            <p:nvPr/>
          </p:nvSpPr>
          <p:spPr bwMode="gray">
            <a:xfrm>
              <a:off x="3816" y="1466"/>
              <a:ext cx="1322"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a:latin typeface="+mn-ea"/>
                </a:rPr>
                <a:t>SCTP</a:t>
              </a:r>
            </a:p>
            <a:p>
              <a:r>
                <a:rPr lang="zh-CN" altLang="en-US" sz="2200" dirty="0"/>
                <a:t>流控制传输协议</a:t>
              </a:r>
              <a:r>
                <a:rPr lang="en-US" altLang="zh-CN" sz="2200" dirty="0"/>
                <a:t>(</a:t>
              </a:r>
              <a:r>
                <a:rPr lang="en-US" altLang="zh-CN" dirty="0"/>
                <a:t>Stream Control Transmission Protocol</a:t>
              </a:r>
              <a:r>
                <a:rPr lang="en-US" altLang="zh-CN" sz="2200" dirty="0"/>
                <a:t>)</a:t>
              </a:r>
              <a:r>
                <a:rPr lang="zh-CN" altLang="zh-CN" sz="2000" dirty="0"/>
                <a:t>一种新的协议，结合</a:t>
              </a:r>
              <a:r>
                <a:rPr lang="en-US" altLang="zh-CN" sz="2000" dirty="0"/>
                <a:t>TCP</a:t>
              </a:r>
              <a:r>
                <a:rPr lang="zh-CN" altLang="zh-CN" sz="2000" dirty="0"/>
                <a:t>和</a:t>
              </a:r>
              <a:r>
                <a:rPr lang="en-US" altLang="zh-CN" sz="2000" dirty="0"/>
                <a:t>UDP</a:t>
              </a:r>
              <a:r>
                <a:rPr lang="zh-CN" altLang="zh-CN" sz="2000" dirty="0"/>
                <a:t>优点，像</a:t>
              </a:r>
              <a:r>
                <a:rPr lang="en-US" altLang="zh-CN" sz="2000" dirty="0"/>
                <a:t>UDP</a:t>
              </a:r>
              <a:r>
                <a:rPr lang="zh-CN" altLang="zh-CN" sz="2000" dirty="0"/>
                <a:t>适合于音频和视频实时传输，像</a:t>
              </a:r>
              <a:r>
                <a:rPr lang="en-US" altLang="zh-CN" sz="2000" dirty="0"/>
                <a:t>TCP</a:t>
              </a:r>
              <a:r>
                <a:rPr lang="zh-CN" altLang="zh-CN" sz="2000" dirty="0"/>
                <a:t>可靠控制</a:t>
              </a:r>
            </a:p>
          </p:txBody>
        </p:sp>
      </p:grpSp>
      <p:grpSp>
        <p:nvGrpSpPr>
          <p:cNvPr id="113738" name="Group 74"/>
          <p:cNvGrpSpPr>
            <a:grpSpLocks/>
          </p:cNvGrpSpPr>
          <p:nvPr/>
        </p:nvGrpSpPr>
        <p:grpSpPr bwMode="auto">
          <a:xfrm>
            <a:off x="4373514" y="1365379"/>
            <a:ext cx="3066932" cy="4365983"/>
            <a:chOff x="2256" y="1157"/>
            <a:chExt cx="1363" cy="1991"/>
          </a:xfrm>
        </p:grpSpPr>
        <p:sp>
          <p:nvSpPr>
            <p:cNvPr id="113739" name="AutoShape 75"/>
            <p:cNvSpPr>
              <a:spLocks noChangeArrowheads="1"/>
            </p:cNvSpPr>
            <p:nvPr/>
          </p:nvSpPr>
          <p:spPr bwMode="gray">
            <a:xfrm>
              <a:off x="2256" y="1348"/>
              <a:ext cx="1363" cy="1800"/>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40" name="AutoShape 76"/>
            <p:cNvSpPr>
              <a:spLocks noChangeArrowheads="1"/>
            </p:cNvSpPr>
            <p:nvPr/>
          </p:nvSpPr>
          <p:spPr bwMode="gray">
            <a:xfrm>
              <a:off x="2277" y="1353"/>
              <a:ext cx="1322" cy="1766"/>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41" name="AutoShape 77"/>
            <p:cNvSpPr>
              <a:spLocks noChangeArrowheads="1"/>
            </p:cNvSpPr>
            <p:nvPr/>
          </p:nvSpPr>
          <p:spPr bwMode="gray">
            <a:xfrm>
              <a:off x="2288" y="2653"/>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42" name="AutoShape 78"/>
            <p:cNvSpPr>
              <a:spLocks noChangeArrowheads="1"/>
            </p:cNvSpPr>
            <p:nvPr/>
          </p:nvSpPr>
          <p:spPr bwMode="gray">
            <a:xfrm>
              <a:off x="2288" y="1367"/>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43" name="Oval 79"/>
            <p:cNvSpPr>
              <a:spLocks noChangeArrowheads="1"/>
            </p:cNvSpPr>
            <p:nvPr/>
          </p:nvSpPr>
          <p:spPr bwMode="gray">
            <a:xfrm>
              <a:off x="2725" y="1193"/>
              <a:ext cx="405" cy="327"/>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13744" name="Oval 80"/>
            <p:cNvSpPr>
              <a:spLocks noChangeArrowheads="1"/>
            </p:cNvSpPr>
            <p:nvPr/>
          </p:nvSpPr>
          <p:spPr bwMode="gray">
            <a:xfrm>
              <a:off x="2729" y="1157"/>
              <a:ext cx="392" cy="39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45" name="Oval 81"/>
            <p:cNvSpPr>
              <a:spLocks noChangeArrowheads="1"/>
            </p:cNvSpPr>
            <p:nvPr/>
          </p:nvSpPr>
          <p:spPr bwMode="gray">
            <a:xfrm>
              <a:off x="2734" y="1159"/>
              <a:ext cx="383" cy="383"/>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46" name="Oval 82"/>
            <p:cNvSpPr>
              <a:spLocks noChangeArrowheads="1"/>
            </p:cNvSpPr>
            <p:nvPr/>
          </p:nvSpPr>
          <p:spPr bwMode="gray">
            <a:xfrm>
              <a:off x="2738" y="1163"/>
              <a:ext cx="364" cy="35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47" name="Oval 83"/>
            <p:cNvSpPr>
              <a:spLocks noChangeArrowheads="1"/>
            </p:cNvSpPr>
            <p:nvPr/>
          </p:nvSpPr>
          <p:spPr bwMode="gray">
            <a:xfrm>
              <a:off x="2760" y="1173"/>
              <a:ext cx="323" cy="290"/>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48" name="Text Box 84"/>
            <p:cNvSpPr txBox="1">
              <a:spLocks noChangeArrowheads="1"/>
            </p:cNvSpPr>
            <p:nvPr/>
          </p:nvSpPr>
          <p:spPr bwMode="gray">
            <a:xfrm>
              <a:off x="2811" y="1212"/>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dirty="0">
                  <a:solidFill>
                    <a:srgbClr val="000000"/>
                  </a:solidFill>
                  <a:ea typeface="宋体" panose="02010600030101010101" pitchFamily="2" charset="-122"/>
                </a:rPr>
                <a:t>2</a:t>
              </a:r>
              <a:endParaRPr lang="en-US" altLang="zh-CN" dirty="0">
                <a:ea typeface="宋体" panose="02010600030101010101" pitchFamily="2" charset="-122"/>
              </a:endParaRPr>
            </a:p>
          </p:txBody>
        </p:sp>
        <p:sp>
          <p:nvSpPr>
            <p:cNvPr id="113749" name="Text Box 85"/>
            <p:cNvSpPr txBox="1">
              <a:spLocks noChangeArrowheads="1"/>
            </p:cNvSpPr>
            <p:nvPr/>
          </p:nvSpPr>
          <p:spPr bwMode="gray">
            <a:xfrm>
              <a:off x="2394" y="1606"/>
              <a:ext cx="1180" cy="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a:latin typeface="+mn-ea"/>
                </a:rPr>
                <a:t>TCP</a:t>
              </a:r>
            </a:p>
            <a:p>
              <a:r>
                <a:rPr lang="zh-CN" altLang="zh-CN" sz="2200" dirty="0"/>
                <a:t>传输控制协议</a:t>
              </a:r>
              <a:r>
                <a:rPr lang="en-US" altLang="zh-CN" sz="2000" dirty="0"/>
                <a:t>(Transmission Control Protocol)</a:t>
              </a:r>
            </a:p>
            <a:p>
              <a:r>
                <a:rPr lang="zh-CN" altLang="zh-CN" sz="2000" dirty="0"/>
                <a:t>为两台主机提供面向连接的、可靠的、基于字节流的数据传输服务</a:t>
              </a:r>
              <a:endParaRPr lang="en-US" altLang="zh-CN" sz="2000" dirty="0"/>
            </a:p>
            <a:p>
              <a:endParaRPr lang="en-US" altLang="zh-CN" dirty="0">
                <a:ea typeface="宋体" panose="02010600030101010101" pitchFamily="2" charset="-122"/>
              </a:endParaRPr>
            </a:p>
          </p:txBody>
        </p:sp>
      </p:grpSp>
      <p:sp>
        <p:nvSpPr>
          <p:cNvPr id="3" name="矩形 2"/>
          <p:cNvSpPr/>
          <p:nvPr/>
        </p:nvSpPr>
        <p:spPr>
          <a:xfrm>
            <a:off x="1919536" y="934355"/>
            <a:ext cx="9518485" cy="363176"/>
          </a:xfrm>
          <a:prstGeom prst="rect">
            <a:avLst/>
          </a:prstGeom>
        </p:spPr>
        <p:txBody>
          <a:bodyPr wrap="square">
            <a:spAutoFit/>
          </a:bodyPr>
          <a:lstStyle/>
          <a:p>
            <a:pPr lvl="1">
              <a:lnSpc>
                <a:spcPct val="80000"/>
              </a:lnSpc>
            </a:pPr>
            <a:r>
              <a:rPr lang="zh-CN" altLang="en-US" sz="2200" dirty="0">
                <a:solidFill>
                  <a:srgbClr val="335338"/>
                </a:solidFill>
              </a:rPr>
              <a:t>负责为两台主机上的应用程序提供端口到端口的数据通信</a:t>
            </a:r>
            <a:endParaRPr lang="en-US" altLang="zh-CN" sz="2200" dirty="0">
              <a:solidFill>
                <a:srgbClr val="335338"/>
              </a:solidFill>
            </a:endParaRPr>
          </a:p>
        </p:txBody>
      </p:sp>
    </p:spTree>
    <p:extLst>
      <p:ext uri="{BB962C8B-B14F-4D97-AF65-F5344CB8AC3E}">
        <p14:creationId xmlns:p14="http://schemas.microsoft.com/office/powerpoint/2010/main" val="23918262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630573" y="55840"/>
            <a:ext cx="8151652" cy="563563"/>
          </a:xfrm>
        </p:spPr>
        <p:txBody>
          <a:bodyPr>
            <a:normAutofit fontScale="90000"/>
          </a:bodyPr>
          <a:lstStyle/>
          <a:p>
            <a:r>
              <a:rPr lang="zh-CN" altLang="zh-CN" dirty="0"/>
              <a:t>常用应用层协议</a:t>
            </a:r>
            <a:endParaRPr lang="zh-CN" altLang="zh-CN" dirty="0">
              <a:solidFill>
                <a:schemeClr val="tx2"/>
              </a:solidFill>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125</a:t>
            </a:fld>
            <a:endParaRPr lang="en-US" altLang="zh-CN"/>
          </a:p>
        </p:txBody>
      </p:sp>
      <p:graphicFrame>
        <p:nvGraphicFramePr>
          <p:cNvPr id="4" name="表格 3">
            <a:extLst>
              <a:ext uri="{FF2B5EF4-FFF2-40B4-BE49-F238E27FC236}">
                <a16:creationId xmlns:a16="http://schemas.microsoft.com/office/drawing/2014/main" xmlns="" id="{95B8F1F2-5575-475E-9B9E-CDF397600FC4}"/>
              </a:ext>
            </a:extLst>
          </p:cNvPr>
          <p:cNvGraphicFramePr>
            <a:graphicFrameLocks noGrp="1"/>
          </p:cNvGraphicFramePr>
          <p:nvPr>
            <p:extLst>
              <p:ext uri="{D42A27DB-BD31-4B8C-83A1-F6EECF244321}">
                <p14:modId xmlns:p14="http://schemas.microsoft.com/office/powerpoint/2010/main" val="3064531884"/>
              </p:ext>
            </p:extLst>
          </p:nvPr>
        </p:nvGraphicFramePr>
        <p:xfrm>
          <a:off x="5159896" y="1556792"/>
          <a:ext cx="6357900" cy="3651472"/>
        </p:xfrm>
        <a:graphic>
          <a:graphicData uri="http://schemas.openxmlformats.org/drawingml/2006/table">
            <a:tbl>
              <a:tblPr firstRow="1" firstCol="1" bandRow="1">
                <a:tableStyleId>{3C2FFA5D-87B4-456A-9821-1D502468CF0F}</a:tableStyleId>
              </a:tblPr>
              <a:tblGrid>
                <a:gridCol w="2503603">
                  <a:extLst>
                    <a:ext uri="{9D8B030D-6E8A-4147-A177-3AD203B41FA5}">
                      <a16:colId xmlns:a16="http://schemas.microsoft.com/office/drawing/2014/main" xmlns="" val="3730561260"/>
                    </a:ext>
                  </a:extLst>
                </a:gridCol>
                <a:gridCol w="3854297">
                  <a:extLst>
                    <a:ext uri="{9D8B030D-6E8A-4147-A177-3AD203B41FA5}">
                      <a16:colId xmlns:a16="http://schemas.microsoft.com/office/drawing/2014/main" xmlns="" val="1107085702"/>
                    </a:ext>
                  </a:extLst>
                </a:gridCol>
              </a:tblGrid>
              <a:tr h="456434">
                <a:tc>
                  <a:txBody>
                    <a:bodyPr/>
                    <a:lstStyle/>
                    <a:p>
                      <a:pPr algn="ctr">
                        <a:lnSpc>
                          <a:spcPts val="1200"/>
                        </a:lnSpc>
                        <a:spcAft>
                          <a:spcPts val="0"/>
                        </a:spcAft>
                      </a:pPr>
                      <a:r>
                        <a:rPr lang="zh-CN" sz="1400" kern="1050" dirty="0">
                          <a:solidFill>
                            <a:schemeClr val="bg2">
                              <a:lumMod val="20000"/>
                              <a:lumOff val="80000"/>
                            </a:schemeClr>
                          </a:solidFill>
                          <a:effectLst/>
                        </a:rPr>
                        <a:t>应用</a:t>
                      </a:r>
                      <a:endParaRPr lang="zh-CN" sz="1400" kern="100" dirty="0">
                        <a:solidFill>
                          <a:schemeClr val="bg2">
                            <a:lumMod val="20000"/>
                            <a:lumOff val="80000"/>
                          </a:schemeClr>
                        </a:solidFill>
                        <a:effectLst/>
                        <a:latin typeface="Times New Roman" panose="02020603050405020304" pitchFamily="18" charset="0"/>
                        <a:ea typeface="宋体" panose="02010600030101010101" pitchFamily="2" charset="-122"/>
                      </a:endParaRPr>
                    </a:p>
                  </a:txBody>
                  <a:tcPr marL="68580" marR="68580" marT="0" marB="0" anchor="ctr">
                    <a:solidFill>
                      <a:srgbClr val="426E48"/>
                    </a:solidFill>
                  </a:tcPr>
                </a:tc>
                <a:tc>
                  <a:txBody>
                    <a:bodyPr/>
                    <a:lstStyle/>
                    <a:p>
                      <a:pPr algn="ctr">
                        <a:lnSpc>
                          <a:spcPts val="1200"/>
                        </a:lnSpc>
                        <a:spcAft>
                          <a:spcPts val="0"/>
                        </a:spcAft>
                      </a:pPr>
                      <a:r>
                        <a:rPr lang="zh-CN" sz="1400" kern="1050" dirty="0">
                          <a:solidFill>
                            <a:schemeClr val="bg2">
                              <a:lumMod val="20000"/>
                              <a:lumOff val="80000"/>
                            </a:schemeClr>
                          </a:solidFill>
                          <a:effectLst/>
                        </a:rPr>
                        <a:t>协议</a:t>
                      </a:r>
                      <a:endParaRPr lang="zh-CN" sz="1400" kern="100" dirty="0">
                        <a:solidFill>
                          <a:schemeClr val="bg2">
                            <a:lumMod val="20000"/>
                            <a:lumOff val="80000"/>
                          </a:schemeClr>
                        </a:solidFill>
                        <a:effectLst/>
                        <a:latin typeface="Times New Roman" panose="02020603050405020304" pitchFamily="18" charset="0"/>
                        <a:ea typeface="宋体" panose="02010600030101010101" pitchFamily="2" charset="-122"/>
                      </a:endParaRPr>
                    </a:p>
                  </a:txBody>
                  <a:tcPr marL="68580" marR="68580" marT="0" marB="0" anchor="ctr">
                    <a:solidFill>
                      <a:srgbClr val="426E48"/>
                    </a:solidFill>
                  </a:tcPr>
                </a:tc>
                <a:extLst>
                  <a:ext uri="{0D108BD9-81ED-4DB2-BD59-A6C34878D82A}">
                    <a16:rowId xmlns:a16="http://schemas.microsoft.com/office/drawing/2014/main" xmlns="" val="1754970508"/>
                  </a:ext>
                </a:extLst>
              </a:tr>
              <a:tr h="456434">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WWW</a:t>
                      </a:r>
                      <a:r>
                        <a:rPr lang="zh-CN" sz="1400" b="0" kern="1050" dirty="0">
                          <a:solidFill>
                            <a:srgbClr val="FFFFFF"/>
                          </a:solidFill>
                          <a:effectLst/>
                          <a:latin typeface="黑体" panose="02010609060101010101" pitchFamily="49" charset="-122"/>
                          <a:ea typeface="黑体" panose="02010609060101010101" pitchFamily="49" charset="-122"/>
                        </a:rPr>
                        <a:t>万维网服务</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HTTP</a:t>
                      </a:r>
                      <a:r>
                        <a:rPr lang="zh-CN" sz="1400" b="0" kern="1050" dirty="0">
                          <a:solidFill>
                            <a:srgbClr val="FFFFFF"/>
                          </a:solidFill>
                          <a:effectLst/>
                          <a:latin typeface="黑体" panose="02010609060101010101" pitchFamily="49" charset="-122"/>
                          <a:ea typeface="黑体" panose="02010609060101010101" pitchFamily="49" charset="-122"/>
                        </a:rPr>
                        <a:t>，超文本传输协议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xmlns="" val="4135892190"/>
                  </a:ext>
                </a:extLst>
              </a:tr>
              <a:tr h="456434">
                <a:tc>
                  <a:txBody>
                    <a:bodyPr/>
                    <a:lstStyle/>
                    <a:p>
                      <a:pPr algn="ctr">
                        <a:lnSpc>
                          <a:spcPts val="1200"/>
                        </a:lnSpc>
                        <a:spcAft>
                          <a:spcPts val="0"/>
                        </a:spcAft>
                      </a:pPr>
                      <a:r>
                        <a:rPr lang="zh-CN" sz="1400" b="0" kern="1050" dirty="0">
                          <a:solidFill>
                            <a:srgbClr val="FFFFFF"/>
                          </a:solidFill>
                          <a:effectLst/>
                          <a:latin typeface="黑体" panose="02010609060101010101" pitchFamily="49" charset="-122"/>
                          <a:ea typeface="黑体" panose="02010609060101010101" pitchFamily="49" charset="-122"/>
                        </a:rPr>
                        <a:t>文件传输</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FTP</a:t>
                      </a:r>
                      <a:r>
                        <a:rPr lang="zh-CN" sz="1400" b="0" kern="1050" dirty="0">
                          <a:solidFill>
                            <a:srgbClr val="FFFFFF"/>
                          </a:solidFill>
                          <a:effectLst/>
                          <a:latin typeface="黑体" panose="02010609060101010101" pitchFamily="49" charset="-122"/>
                          <a:ea typeface="黑体" panose="02010609060101010101" pitchFamily="49" charset="-122"/>
                        </a:rPr>
                        <a:t>，文件传输协议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xmlns="" val="1175096663"/>
                  </a:ext>
                </a:extLst>
              </a:tr>
              <a:tr h="456434">
                <a:tc>
                  <a:txBody>
                    <a:bodyPr/>
                    <a:lstStyle/>
                    <a:p>
                      <a:pPr algn="ctr">
                        <a:lnSpc>
                          <a:spcPts val="1200"/>
                        </a:lnSpc>
                        <a:spcAft>
                          <a:spcPts val="0"/>
                        </a:spcAft>
                      </a:pPr>
                      <a:r>
                        <a:rPr lang="zh-CN" sz="1400" b="0" kern="1050" dirty="0">
                          <a:solidFill>
                            <a:srgbClr val="FFFFFF"/>
                          </a:solidFill>
                          <a:effectLst/>
                          <a:latin typeface="黑体" panose="02010609060101010101" pitchFamily="49" charset="-122"/>
                          <a:ea typeface="黑体" panose="02010609060101010101" pitchFamily="49" charset="-122"/>
                        </a:rPr>
                        <a:t>电子邮件</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SMTP</a:t>
                      </a:r>
                      <a:r>
                        <a:rPr lang="zh-CN" sz="1400" b="0" kern="1050" dirty="0">
                          <a:solidFill>
                            <a:srgbClr val="FFFFFF"/>
                          </a:solidFill>
                          <a:effectLst/>
                          <a:latin typeface="黑体" panose="02010609060101010101" pitchFamily="49" charset="-122"/>
                          <a:ea typeface="黑体" panose="02010609060101010101" pitchFamily="49" charset="-122"/>
                        </a:rPr>
                        <a:t>，简单邮件传输协议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xmlns="" val="1171710051"/>
                  </a:ext>
                </a:extLst>
              </a:tr>
              <a:tr h="456434">
                <a:tc>
                  <a:txBody>
                    <a:bodyPr/>
                    <a:lstStyle/>
                    <a:p>
                      <a:pPr algn="ctr">
                        <a:lnSpc>
                          <a:spcPts val="1200"/>
                        </a:lnSpc>
                        <a:spcAft>
                          <a:spcPts val="0"/>
                        </a:spcAft>
                      </a:pPr>
                      <a:r>
                        <a:rPr lang="zh-CN" sz="1400" b="0" kern="1050" dirty="0">
                          <a:solidFill>
                            <a:srgbClr val="FFFFFF"/>
                          </a:solidFill>
                          <a:effectLst/>
                          <a:latin typeface="黑体" panose="02010609060101010101" pitchFamily="49" charset="-122"/>
                          <a:ea typeface="黑体" panose="02010609060101010101" pitchFamily="49" charset="-122"/>
                        </a:rPr>
                        <a:t>域名解析</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DNS</a:t>
                      </a:r>
                      <a:r>
                        <a:rPr lang="zh-CN" sz="1400" b="0" kern="1050" dirty="0">
                          <a:solidFill>
                            <a:srgbClr val="FFFFFF"/>
                          </a:solidFill>
                          <a:effectLst/>
                          <a:latin typeface="黑体" panose="02010609060101010101" pitchFamily="49" charset="-122"/>
                          <a:ea typeface="黑体" panose="02010609060101010101" pitchFamily="49" charset="-122"/>
                        </a:rPr>
                        <a:t>，域名系统</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xmlns="" val="2289915944"/>
                  </a:ext>
                </a:extLst>
              </a:tr>
              <a:tr h="456434">
                <a:tc>
                  <a:txBody>
                    <a:bodyPr/>
                    <a:lstStyle/>
                    <a:p>
                      <a:pPr algn="ctr">
                        <a:lnSpc>
                          <a:spcPts val="1200"/>
                        </a:lnSpc>
                        <a:spcAft>
                          <a:spcPts val="0"/>
                        </a:spcAft>
                      </a:pPr>
                      <a:r>
                        <a:rPr lang="zh-CN" sz="1400" b="0" kern="1050" dirty="0">
                          <a:solidFill>
                            <a:srgbClr val="FFFFFF"/>
                          </a:solidFill>
                          <a:effectLst/>
                          <a:latin typeface="黑体" panose="02010609060101010101" pitchFamily="49" charset="-122"/>
                          <a:ea typeface="黑体" panose="02010609060101010101" pitchFamily="49" charset="-122"/>
                        </a:rPr>
                        <a:t>视频会议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RTP</a:t>
                      </a:r>
                      <a:r>
                        <a:rPr lang="zh-CN" sz="1400" b="0" kern="1050" dirty="0">
                          <a:solidFill>
                            <a:srgbClr val="FFFFFF"/>
                          </a:solidFill>
                          <a:effectLst/>
                          <a:latin typeface="黑体" panose="02010609060101010101" pitchFamily="49" charset="-122"/>
                          <a:ea typeface="黑体" panose="02010609060101010101" pitchFamily="49" charset="-122"/>
                        </a:rPr>
                        <a:t>，实时传输协议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xmlns="" val="3522763493"/>
                  </a:ext>
                </a:extLst>
              </a:tr>
              <a:tr h="456434">
                <a:tc>
                  <a:txBody>
                    <a:bodyPr/>
                    <a:lstStyle/>
                    <a:p>
                      <a:pPr algn="ctr">
                        <a:lnSpc>
                          <a:spcPts val="1200"/>
                        </a:lnSpc>
                        <a:spcAft>
                          <a:spcPts val="0"/>
                        </a:spcAft>
                      </a:pPr>
                      <a:r>
                        <a:rPr lang="zh-CN" sz="1400" b="0" kern="1050" dirty="0">
                          <a:solidFill>
                            <a:srgbClr val="FFFFFF"/>
                          </a:solidFill>
                          <a:effectLst/>
                          <a:latin typeface="黑体" panose="02010609060101010101" pitchFamily="49" charset="-122"/>
                          <a:ea typeface="黑体" panose="02010609060101010101" pitchFamily="49" charset="-122"/>
                        </a:rPr>
                        <a:t>远程终端访问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Telnet</a:t>
                      </a:r>
                      <a:r>
                        <a:rPr lang="zh-CN" sz="1400" b="0" kern="1050" dirty="0">
                          <a:solidFill>
                            <a:srgbClr val="FFFFFF"/>
                          </a:solidFill>
                          <a:effectLst/>
                          <a:latin typeface="黑体" panose="02010609060101010101" pitchFamily="49" charset="-122"/>
                          <a:ea typeface="黑体" panose="02010609060101010101" pitchFamily="49" charset="-122"/>
                        </a:rPr>
                        <a:t>，远程登录</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xmlns="" val="2149113659"/>
                  </a:ext>
                </a:extLst>
              </a:tr>
              <a:tr h="456434">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IP</a:t>
                      </a:r>
                      <a:r>
                        <a:rPr lang="zh-CN" sz="1400" b="0" kern="1050" dirty="0">
                          <a:solidFill>
                            <a:srgbClr val="FFFFFF"/>
                          </a:solidFill>
                          <a:effectLst/>
                          <a:latin typeface="黑体" panose="02010609060101010101" pitchFamily="49" charset="-122"/>
                          <a:ea typeface="黑体" panose="02010609060101010101" pitchFamily="49" charset="-122"/>
                        </a:rPr>
                        <a:t>动态配置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DHCP</a:t>
                      </a:r>
                      <a:r>
                        <a:rPr lang="zh-CN" sz="1400" b="0" kern="1050" dirty="0">
                          <a:solidFill>
                            <a:srgbClr val="FFFFFF"/>
                          </a:solidFill>
                          <a:effectLst/>
                          <a:latin typeface="黑体" panose="02010609060101010101" pitchFamily="49" charset="-122"/>
                          <a:ea typeface="黑体" panose="02010609060101010101" pitchFamily="49" charset="-122"/>
                        </a:rPr>
                        <a:t>，动态主机配置协议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solidFill>
                      <a:srgbClr val="4F8356"/>
                    </a:solidFill>
                  </a:tcPr>
                </a:tc>
                <a:extLst>
                  <a:ext uri="{0D108BD9-81ED-4DB2-BD59-A6C34878D82A}">
                    <a16:rowId xmlns:a16="http://schemas.microsoft.com/office/drawing/2014/main" xmlns="" val="1017196554"/>
                  </a:ext>
                </a:extLst>
              </a:tr>
            </a:tbl>
          </a:graphicData>
        </a:graphic>
      </p:graphicFrame>
      <p:sp>
        <p:nvSpPr>
          <p:cNvPr id="6" name="内容占位符 2"/>
          <p:cNvSpPr txBox="1">
            <a:spLocks/>
          </p:cNvSpPr>
          <p:nvPr/>
        </p:nvSpPr>
        <p:spPr bwMode="auto">
          <a:xfrm>
            <a:off x="381623" y="908720"/>
            <a:ext cx="4608512" cy="512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3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8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4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4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3200" b="1" dirty="0" smtClean="0">
                <a:solidFill>
                  <a:schemeClr val="tx1">
                    <a:lumMod val="60000"/>
                    <a:lumOff val="40000"/>
                  </a:schemeClr>
                </a:solidFill>
              </a:rPr>
              <a:t>应用层</a:t>
            </a:r>
            <a:endParaRPr lang="en-US" altLang="zh-CN" sz="3200" b="1" dirty="0" smtClean="0">
              <a:solidFill>
                <a:schemeClr val="tx1">
                  <a:lumMod val="60000"/>
                  <a:lumOff val="40000"/>
                </a:schemeClr>
              </a:solidFill>
            </a:endParaRPr>
          </a:p>
          <a:p>
            <a:pPr lvl="1">
              <a:lnSpc>
                <a:spcPct val="80000"/>
              </a:lnSpc>
            </a:pPr>
            <a:r>
              <a:rPr lang="zh-CN" altLang="en-US" sz="2200" dirty="0" smtClean="0">
                <a:solidFill>
                  <a:srgbClr val="335338"/>
                </a:solidFill>
              </a:rPr>
              <a:t>负责向最终用户提供各种应用服务。</a:t>
            </a:r>
            <a:endParaRPr lang="en-US" altLang="zh-CN" sz="2200" dirty="0" smtClean="0">
              <a:solidFill>
                <a:srgbClr val="335338"/>
              </a:solidFill>
            </a:endParaRPr>
          </a:p>
          <a:p>
            <a:pPr lvl="1">
              <a:lnSpc>
                <a:spcPct val="80000"/>
              </a:lnSpc>
            </a:pPr>
            <a:r>
              <a:rPr lang="zh-CN" altLang="en-US" sz="2200" dirty="0" smtClean="0">
                <a:solidFill>
                  <a:srgbClr val="335338"/>
                </a:solidFill>
              </a:rPr>
              <a:t>网络应用多种多样，需要使用不同的协议规范数据格式</a:t>
            </a:r>
            <a:endParaRPr lang="en-US" altLang="zh-CN" sz="2200" dirty="0" smtClean="0">
              <a:solidFill>
                <a:srgbClr val="335338"/>
              </a:solidFill>
            </a:endParaRPr>
          </a:p>
          <a:p>
            <a:pPr lvl="1">
              <a:lnSpc>
                <a:spcPct val="80000"/>
              </a:lnSpc>
            </a:pPr>
            <a:r>
              <a:rPr lang="zh-CN" altLang="en-US" sz="2200" b="1" dirty="0" smtClean="0">
                <a:solidFill>
                  <a:srgbClr val="335338"/>
                </a:solidFill>
              </a:rPr>
              <a:t>万维网：</a:t>
            </a:r>
            <a:r>
              <a:rPr lang="en-US" altLang="zh-CN" sz="2200" b="1" dirty="0" smtClean="0">
                <a:solidFill>
                  <a:srgbClr val="335338"/>
                </a:solidFill>
              </a:rPr>
              <a:t>WWW</a:t>
            </a:r>
            <a:r>
              <a:rPr lang="zh-CN" altLang="en-US" sz="2200" dirty="0" smtClean="0">
                <a:solidFill>
                  <a:srgbClr val="335338"/>
                </a:solidFill>
              </a:rPr>
              <a:t>（</a:t>
            </a:r>
            <a:r>
              <a:rPr lang="en-US" altLang="zh-CN" sz="2200" dirty="0">
                <a:solidFill>
                  <a:srgbClr val="335338"/>
                </a:solidFill>
              </a:rPr>
              <a:t>World Wide Web</a:t>
            </a:r>
            <a:r>
              <a:rPr lang="zh-CN" altLang="en-US" sz="2200" dirty="0">
                <a:solidFill>
                  <a:srgbClr val="335338"/>
                </a:solidFill>
              </a:rPr>
              <a:t>的</a:t>
            </a:r>
            <a:r>
              <a:rPr lang="zh-CN" altLang="en-US" sz="2200" dirty="0" smtClean="0">
                <a:solidFill>
                  <a:srgbClr val="335338"/>
                </a:solidFill>
              </a:rPr>
              <a:t>简称</a:t>
            </a:r>
            <a:endParaRPr lang="en-US" altLang="zh-CN" sz="2200" dirty="0" smtClean="0">
              <a:solidFill>
                <a:srgbClr val="335338"/>
              </a:solidFill>
            </a:endParaRPr>
          </a:p>
          <a:p>
            <a:pPr lvl="1">
              <a:lnSpc>
                <a:spcPct val="80000"/>
              </a:lnSpc>
            </a:pPr>
            <a:r>
              <a:rPr lang="en-US" altLang="zh-CN" sz="2800" b="1" dirty="0"/>
              <a:t>HTML</a:t>
            </a:r>
            <a:r>
              <a:rPr lang="zh-CN" altLang="en-US" sz="2400" dirty="0"/>
              <a:t>：</a:t>
            </a:r>
            <a:r>
              <a:rPr lang="zh-CN" altLang="zh-CN" sz="2400" dirty="0"/>
              <a:t>超文本</a:t>
            </a:r>
            <a:r>
              <a:rPr lang="zh-CN" altLang="zh-CN" sz="2400" dirty="0" smtClean="0"/>
              <a:t>标记</a:t>
            </a:r>
            <a:r>
              <a:rPr lang="zh-CN" altLang="en-US" sz="2400" dirty="0" smtClean="0"/>
              <a:t>语言</a:t>
            </a:r>
            <a:endParaRPr lang="en-US" altLang="zh-CN" sz="2400" dirty="0" smtClean="0"/>
          </a:p>
          <a:p>
            <a:pPr lvl="1">
              <a:lnSpc>
                <a:spcPct val="80000"/>
              </a:lnSpc>
            </a:pPr>
            <a:r>
              <a:rPr lang="en-US" altLang="zh-CN" sz="2800" b="1" dirty="0" smtClean="0"/>
              <a:t>HTTP</a:t>
            </a:r>
            <a:r>
              <a:rPr lang="zh-CN" altLang="en-US" sz="2400" dirty="0"/>
              <a:t>：</a:t>
            </a:r>
            <a:r>
              <a:rPr lang="zh-CN" altLang="zh-CN" sz="2400" dirty="0"/>
              <a:t>超文本传输协议</a:t>
            </a:r>
            <a:r>
              <a:rPr lang="en-US" altLang="zh-CN" sz="2400" dirty="0"/>
              <a:t> </a:t>
            </a:r>
            <a:r>
              <a:rPr lang="zh-CN" altLang="zh-CN" sz="2400" dirty="0"/>
              <a:t>是在网络上传输</a:t>
            </a:r>
            <a:r>
              <a:rPr lang="en-US" altLang="zh-CN" sz="2400" dirty="0"/>
              <a:t>HTML</a:t>
            </a:r>
            <a:r>
              <a:rPr lang="zh-CN" altLang="zh-CN" sz="2400" dirty="0"/>
              <a:t>的</a:t>
            </a:r>
            <a:r>
              <a:rPr lang="zh-CN" altLang="zh-CN" sz="2400" dirty="0" smtClean="0"/>
              <a:t>协议</a:t>
            </a:r>
            <a:endParaRPr lang="en-US" altLang="zh-CN" sz="2400" dirty="0" smtClean="0"/>
          </a:p>
          <a:p>
            <a:pPr lvl="1">
              <a:lnSpc>
                <a:spcPct val="80000"/>
              </a:lnSpc>
            </a:pPr>
            <a:r>
              <a:rPr lang="en-US" altLang="zh-CN" sz="2800" b="1" dirty="0"/>
              <a:t>HTTPS</a:t>
            </a:r>
            <a:r>
              <a:rPr lang="zh-CN" altLang="en-US" sz="2400" dirty="0"/>
              <a:t>：</a:t>
            </a:r>
            <a:r>
              <a:rPr lang="zh-CN" altLang="zh-CN" sz="2400" dirty="0"/>
              <a:t>在</a:t>
            </a:r>
            <a:r>
              <a:rPr lang="en-US" altLang="zh-CN" sz="2400" dirty="0"/>
              <a:t>HTTP</a:t>
            </a:r>
            <a:r>
              <a:rPr lang="zh-CN" altLang="zh-CN" sz="2400" dirty="0"/>
              <a:t>基础上增加了加密传输和身份认证</a:t>
            </a:r>
            <a:endParaRPr lang="en-US" altLang="zh-CN" sz="2400" dirty="0"/>
          </a:p>
          <a:p>
            <a:pPr lvl="1">
              <a:lnSpc>
                <a:spcPct val="80000"/>
              </a:lnSpc>
            </a:pPr>
            <a:endParaRPr lang="en-US" altLang="zh-CN" sz="2400" dirty="0"/>
          </a:p>
          <a:p>
            <a:pPr lvl="1">
              <a:lnSpc>
                <a:spcPct val="80000"/>
              </a:lnSpc>
            </a:pPr>
            <a:endParaRPr lang="zh-CN" altLang="en-US" sz="2200" dirty="0">
              <a:solidFill>
                <a:srgbClr val="335338"/>
              </a:solidFill>
            </a:endParaRPr>
          </a:p>
          <a:p>
            <a:pPr lvl="1">
              <a:lnSpc>
                <a:spcPct val="80000"/>
              </a:lnSpc>
            </a:pPr>
            <a:endParaRPr lang="zh-CN" altLang="en-US" sz="2200" dirty="0">
              <a:solidFill>
                <a:srgbClr val="335338"/>
              </a:solidFill>
            </a:endParaRPr>
          </a:p>
        </p:txBody>
      </p:sp>
    </p:spTree>
    <p:extLst>
      <p:ext uri="{BB962C8B-B14F-4D97-AF65-F5344CB8AC3E}">
        <p14:creationId xmlns:p14="http://schemas.microsoft.com/office/powerpoint/2010/main" val="32693030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719256" y="92013"/>
            <a:ext cx="8151652" cy="563563"/>
          </a:xfrm>
        </p:spPr>
        <p:txBody>
          <a:bodyPr>
            <a:normAutofit fontScale="90000"/>
          </a:bodyPr>
          <a:lstStyle/>
          <a:p>
            <a:r>
              <a:rPr lang="en-US" altLang="zh-CN" dirty="0"/>
              <a:t>DNS</a:t>
            </a:r>
            <a:r>
              <a:rPr lang="zh-CN" altLang="zh-CN" dirty="0"/>
              <a:t>服务</a:t>
            </a:r>
            <a:endParaRPr lang="zh-CN" altLang="zh-CN" dirty="0">
              <a:solidFill>
                <a:schemeClr val="tx2"/>
              </a:solidFill>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126</a:t>
            </a:fld>
            <a:endParaRPr lang="en-US" altLang="zh-CN"/>
          </a:p>
        </p:txBody>
      </p:sp>
      <p:sp>
        <p:nvSpPr>
          <p:cNvPr id="4" name="内容占位符 3"/>
          <p:cNvSpPr>
            <a:spLocks noGrp="1"/>
          </p:cNvSpPr>
          <p:nvPr>
            <p:ph idx="1"/>
          </p:nvPr>
        </p:nvSpPr>
        <p:spPr/>
        <p:txBody>
          <a:bodyPr/>
          <a:lstStyle/>
          <a:p>
            <a:r>
              <a:rPr lang="en-US" altLang="zh-CN" sz="2800" dirty="0" smtClean="0"/>
              <a:t>IP</a:t>
            </a:r>
            <a:r>
              <a:rPr lang="zh-CN" altLang="en-US" sz="2800" dirty="0" smtClean="0"/>
              <a:t>地址是</a:t>
            </a:r>
            <a:r>
              <a:rPr lang="en-US" altLang="zh-CN" sz="2800" dirty="0" smtClean="0"/>
              <a:t>Internet</a:t>
            </a:r>
            <a:r>
              <a:rPr lang="zh-CN" altLang="en-US" sz="2800" dirty="0" smtClean="0"/>
              <a:t>上主机的唯一标识，但数值型</a:t>
            </a:r>
            <a:r>
              <a:rPr lang="en-US" altLang="zh-CN" sz="2800" dirty="0" smtClean="0"/>
              <a:t>IP</a:t>
            </a:r>
            <a:r>
              <a:rPr lang="zh-CN" altLang="en-US" sz="2800" dirty="0" smtClean="0"/>
              <a:t>地址不便记忆，也不能直观反映主机的属性</a:t>
            </a:r>
            <a:endParaRPr lang="en-US" altLang="zh-CN" sz="2800" dirty="0" smtClean="0"/>
          </a:p>
          <a:p>
            <a:r>
              <a:rPr lang="en-US" altLang="zh-CN" sz="2800" dirty="0" smtClean="0"/>
              <a:t>TCP/IP</a:t>
            </a:r>
            <a:r>
              <a:rPr lang="zh-CN" altLang="en-US" sz="2800" dirty="0" smtClean="0"/>
              <a:t>在应用层利用</a:t>
            </a:r>
            <a:r>
              <a:rPr lang="zh-CN" altLang="en-US" sz="2800" dirty="0"/>
              <a:t>便于记忆的字符串作为</a:t>
            </a:r>
            <a:r>
              <a:rPr lang="zh-CN" altLang="en-US" sz="2800" dirty="0" smtClean="0"/>
              <a:t>域名来表示</a:t>
            </a:r>
            <a:r>
              <a:rPr lang="en-US" altLang="zh-CN" sz="2800" dirty="0" smtClean="0"/>
              <a:t>Internet</a:t>
            </a:r>
            <a:r>
              <a:rPr lang="zh-CN" altLang="en-US" sz="2800" dirty="0" smtClean="0"/>
              <a:t>中的主机</a:t>
            </a:r>
            <a:endParaRPr lang="en-US" altLang="zh-CN" sz="2800" dirty="0" smtClean="0"/>
          </a:p>
          <a:p>
            <a:r>
              <a:rPr lang="zh-CN" altLang="en-US" sz="2800" dirty="0" smtClean="0"/>
              <a:t>域名</a:t>
            </a:r>
            <a:r>
              <a:rPr lang="zh-CN" altLang="en-US" sz="2800" dirty="0"/>
              <a:t>采用层次结构命名：主机名</a:t>
            </a:r>
            <a:r>
              <a:rPr lang="en-US" altLang="zh-CN" sz="2800" dirty="0"/>
              <a:t>.….</a:t>
            </a:r>
            <a:r>
              <a:rPr lang="zh-CN" altLang="en-US" sz="2800" dirty="0"/>
              <a:t>二级域名</a:t>
            </a:r>
            <a:r>
              <a:rPr lang="en-US" altLang="zh-CN" sz="2800" dirty="0"/>
              <a:t>.</a:t>
            </a:r>
            <a:r>
              <a:rPr lang="zh-CN" altLang="en-US" sz="2800" dirty="0"/>
              <a:t>顶级</a:t>
            </a:r>
            <a:r>
              <a:rPr lang="zh-CN" altLang="en-US" sz="2800" dirty="0" smtClean="0"/>
              <a:t>域名</a:t>
            </a:r>
            <a:endParaRPr lang="en-US" altLang="zh-CN" sz="2800" dirty="0" smtClean="0"/>
          </a:p>
          <a:p>
            <a:r>
              <a:rPr lang="en-US" altLang="zh-CN" sz="2800" dirty="0" smtClean="0"/>
              <a:t>www.zstu.edu.cn</a:t>
            </a:r>
          </a:p>
          <a:p>
            <a:r>
              <a:rPr lang="zh-CN" altLang="en-US" sz="2800" dirty="0" smtClean="0"/>
              <a:t>域名系统（</a:t>
            </a:r>
            <a:r>
              <a:rPr lang="en-US" altLang="zh-CN" sz="2800" dirty="0" smtClean="0"/>
              <a:t>DNS</a:t>
            </a:r>
            <a:r>
              <a:rPr lang="zh-CN" altLang="en-US" sz="2800" dirty="0" smtClean="0"/>
              <a:t>）的作用是完成域名和</a:t>
            </a:r>
            <a:r>
              <a:rPr lang="en-US" altLang="zh-CN" sz="2800" dirty="0" smtClean="0"/>
              <a:t>IP</a:t>
            </a:r>
            <a:r>
              <a:rPr lang="zh-CN" altLang="en-US" sz="2800" dirty="0" smtClean="0"/>
              <a:t>地址直接的转换</a:t>
            </a:r>
            <a:r>
              <a:rPr lang="zh-CN" altLang="en-US" sz="2800" dirty="0"/>
              <a:t>	</a:t>
            </a:r>
          </a:p>
        </p:txBody>
      </p:sp>
    </p:spTree>
    <p:extLst>
      <p:ext uri="{BB962C8B-B14F-4D97-AF65-F5344CB8AC3E}">
        <p14:creationId xmlns:p14="http://schemas.microsoft.com/office/powerpoint/2010/main" val="8727279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719256" y="92013"/>
            <a:ext cx="8151652" cy="563563"/>
          </a:xfrm>
        </p:spPr>
        <p:txBody>
          <a:bodyPr>
            <a:normAutofit fontScale="90000"/>
          </a:bodyPr>
          <a:lstStyle/>
          <a:p>
            <a:r>
              <a:rPr lang="zh-CN" altLang="en-US" dirty="0" smtClean="0"/>
              <a:t>常见的顶级域名</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1919536" y="836712"/>
            <a:ext cx="8609944" cy="1800200"/>
          </a:xfrm>
        </p:spPr>
        <p:txBody>
          <a:bodyPr/>
          <a:lstStyle/>
          <a:p>
            <a:pPr marL="0" indent="0">
              <a:lnSpc>
                <a:spcPct val="150000"/>
              </a:lnSpc>
              <a:spcBef>
                <a:spcPts val="0"/>
              </a:spcBef>
              <a:buNone/>
            </a:pPr>
            <a:r>
              <a:rPr lang="zh-CN" altLang="zh-CN" sz="2200" dirty="0"/>
              <a:t>应用层</a:t>
            </a:r>
            <a:r>
              <a:rPr lang="zh-CN" altLang="en-US" sz="2200" dirty="0"/>
              <a:t>利</a:t>
            </a:r>
            <a:r>
              <a:rPr lang="zh-CN" altLang="zh-CN" sz="2200" dirty="0"/>
              <a:t>用便于记忆的字符串</a:t>
            </a:r>
            <a:r>
              <a:rPr lang="zh-CN" altLang="en-US" sz="2200" dirty="0"/>
              <a:t>作为</a:t>
            </a:r>
            <a:r>
              <a:rPr lang="zh-CN" altLang="zh-CN" sz="2200" dirty="0"/>
              <a:t>域名表示</a:t>
            </a:r>
            <a:r>
              <a:rPr lang="en-US" altLang="zh-CN" sz="2200" dirty="0"/>
              <a:t>Internet</a:t>
            </a:r>
            <a:r>
              <a:rPr lang="zh-CN" altLang="en-US" sz="2200" dirty="0"/>
              <a:t>上</a:t>
            </a:r>
            <a:r>
              <a:rPr lang="zh-CN" altLang="zh-CN" sz="2200" dirty="0"/>
              <a:t>主机</a:t>
            </a:r>
            <a:endParaRPr lang="en-US" altLang="zh-CN" sz="2200" dirty="0">
              <a:latin typeface="Arial" panose="020B0604020202020204" pitchFamily="34" charset="0"/>
            </a:endParaRPr>
          </a:p>
          <a:p>
            <a:pPr marL="0" indent="0">
              <a:lnSpc>
                <a:spcPct val="150000"/>
              </a:lnSpc>
              <a:spcBef>
                <a:spcPts val="0"/>
              </a:spcBef>
              <a:buNone/>
            </a:pPr>
            <a:r>
              <a:rPr lang="zh-CN" altLang="zh-CN" sz="2200" dirty="0"/>
              <a:t>域名采用层次结构命名：</a:t>
            </a:r>
            <a:r>
              <a:rPr lang="zh-CN" altLang="zh-CN" sz="2400" b="1" dirty="0"/>
              <a:t>主机名</a:t>
            </a:r>
            <a:r>
              <a:rPr lang="en-US" altLang="zh-CN" sz="2400" b="1" dirty="0"/>
              <a:t>.</a:t>
            </a:r>
            <a:r>
              <a:rPr lang="zh-CN" altLang="zh-CN" sz="2400" b="1" dirty="0"/>
              <a:t>…</a:t>
            </a:r>
            <a:r>
              <a:rPr lang="en-US" altLang="zh-CN" sz="2400" b="1" dirty="0"/>
              <a:t>.</a:t>
            </a:r>
            <a:r>
              <a:rPr lang="zh-CN" altLang="zh-CN" sz="2400" b="1" dirty="0"/>
              <a:t>二级域名</a:t>
            </a:r>
            <a:r>
              <a:rPr lang="en-US" altLang="zh-CN" sz="2400" b="1" dirty="0"/>
              <a:t>.</a:t>
            </a:r>
            <a:r>
              <a:rPr lang="zh-CN" altLang="zh-CN" sz="2400" b="1" dirty="0"/>
              <a:t>顶级域名</a:t>
            </a:r>
            <a:r>
              <a:rPr lang="en-US" altLang="zh-CN" sz="2200" dirty="0">
                <a:latin typeface="Arial" panose="020B0604020202020204" pitchFamily="34" charset="0"/>
              </a:rPr>
              <a:t>	</a:t>
            </a:r>
            <a:r>
              <a:rPr lang="en-US" altLang="zh-CN" sz="2400" dirty="0">
                <a:latin typeface="Arial" panose="020B0604020202020204" pitchFamily="34" charset="0"/>
              </a:rPr>
              <a:t>	</a:t>
            </a: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127</a:t>
            </a:fld>
            <a:endParaRPr lang="en-US" altLang="zh-CN"/>
          </a:p>
        </p:txBody>
      </p:sp>
      <p:graphicFrame>
        <p:nvGraphicFramePr>
          <p:cNvPr id="3" name="表格 2">
            <a:extLst>
              <a:ext uri="{FF2B5EF4-FFF2-40B4-BE49-F238E27FC236}">
                <a16:creationId xmlns:a16="http://schemas.microsoft.com/office/drawing/2014/main" xmlns="" id="{6C78D789-57D9-4147-989C-1E604D63B9E9}"/>
              </a:ext>
            </a:extLst>
          </p:cNvPr>
          <p:cNvGraphicFramePr>
            <a:graphicFrameLocks noGrp="1"/>
          </p:cNvGraphicFramePr>
          <p:nvPr>
            <p:extLst>
              <p:ext uri="{D42A27DB-BD31-4B8C-83A1-F6EECF244321}">
                <p14:modId xmlns:p14="http://schemas.microsoft.com/office/powerpoint/2010/main" val="3153093588"/>
              </p:ext>
            </p:extLst>
          </p:nvPr>
        </p:nvGraphicFramePr>
        <p:xfrm>
          <a:off x="1546937" y="1988840"/>
          <a:ext cx="8365487" cy="4473279"/>
        </p:xfrm>
        <a:graphic>
          <a:graphicData uri="http://schemas.openxmlformats.org/drawingml/2006/table">
            <a:tbl>
              <a:tblPr firstRow="1" firstCol="1" bandRow="1">
                <a:tableStyleId>{5C22544A-7EE6-4342-B048-85BDC9FD1C3A}</a:tableStyleId>
              </a:tblPr>
              <a:tblGrid>
                <a:gridCol w="1778860">
                  <a:extLst>
                    <a:ext uri="{9D8B030D-6E8A-4147-A177-3AD203B41FA5}">
                      <a16:colId xmlns:a16="http://schemas.microsoft.com/office/drawing/2014/main" xmlns="" val="3817182249"/>
                    </a:ext>
                  </a:extLst>
                </a:gridCol>
                <a:gridCol w="2770203">
                  <a:extLst>
                    <a:ext uri="{9D8B030D-6E8A-4147-A177-3AD203B41FA5}">
                      <a16:colId xmlns:a16="http://schemas.microsoft.com/office/drawing/2014/main" xmlns="" val="504807254"/>
                    </a:ext>
                  </a:extLst>
                </a:gridCol>
                <a:gridCol w="1656184">
                  <a:extLst>
                    <a:ext uri="{9D8B030D-6E8A-4147-A177-3AD203B41FA5}">
                      <a16:colId xmlns:a16="http://schemas.microsoft.com/office/drawing/2014/main" xmlns="" val="3723104095"/>
                    </a:ext>
                  </a:extLst>
                </a:gridCol>
                <a:gridCol w="2160240">
                  <a:extLst>
                    <a:ext uri="{9D8B030D-6E8A-4147-A177-3AD203B41FA5}">
                      <a16:colId xmlns:a16="http://schemas.microsoft.com/office/drawing/2014/main" xmlns="" val="3685099289"/>
                    </a:ext>
                  </a:extLst>
                </a:gridCol>
              </a:tblGrid>
              <a:tr h="407160">
                <a:tc>
                  <a:txBody>
                    <a:bodyPr/>
                    <a:lstStyle/>
                    <a:p>
                      <a:pPr algn="ctr">
                        <a:lnSpc>
                          <a:spcPts val="1200"/>
                        </a:lnSpc>
                        <a:spcAft>
                          <a:spcPts val="0"/>
                        </a:spcAft>
                      </a:pPr>
                      <a:r>
                        <a:rPr lang="zh-CN" sz="1800" b="1" kern="100" baseline="0" dirty="0">
                          <a:solidFill>
                            <a:srgbClr val="FFFFFF"/>
                          </a:solidFill>
                          <a:effectLst/>
                          <a:latin typeface="黑体" panose="02010609060101010101" pitchFamily="49" charset="-122"/>
                          <a:ea typeface="黑体" panose="02010609060101010101" pitchFamily="49" charset="-122"/>
                        </a:rPr>
                        <a:t>国际顶级域名</a:t>
                      </a:r>
                    </a:p>
                  </a:txBody>
                  <a:tcPr marL="68580" marR="68580" marT="0" marB="0" anchor="ctr">
                    <a:solidFill>
                      <a:schemeClr val="accent3">
                        <a:lumMod val="50000"/>
                      </a:schemeClr>
                    </a:solidFill>
                  </a:tcPr>
                </a:tc>
                <a:tc>
                  <a:txBody>
                    <a:bodyPr/>
                    <a:lstStyle/>
                    <a:p>
                      <a:pPr algn="ctr">
                        <a:lnSpc>
                          <a:spcPts val="1200"/>
                        </a:lnSpc>
                        <a:spcAft>
                          <a:spcPts val="0"/>
                        </a:spcAft>
                      </a:pPr>
                      <a:r>
                        <a:rPr lang="zh-CN" sz="1800" b="1" kern="100" baseline="0" dirty="0">
                          <a:solidFill>
                            <a:srgbClr val="FFFFFF"/>
                          </a:solidFill>
                          <a:effectLst/>
                          <a:latin typeface="黑体" panose="02010609060101010101" pitchFamily="49" charset="-122"/>
                          <a:ea typeface="黑体" panose="02010609060101010101" pitchFamily="49" charset="-122"/>
                        </a:rPr>
                        <a:t>含义</a:t>
                      </a:r>
                    </a:p>
                  </a:txBody>
                  <a:tcPr marL="68580" marR="68580" marT="0" marB="0" anchor="ctr">
                    <a:solidFill>
                      <a:schemeClr val="accent3">
                        <a:lumMod val="50000"/>
                      </a:schemeClr>
                    </a:solidFill>
                  </a:tcPr>
                </a:tc>
                <a:tc>
                  <a:txBody>
                    <a:bodyPr/>
                    <a:lstStyle/>
                    <a:p>
                      <a:pPr algn="ctr">
                        <a:lnSpc>
                          <a:spcPts val="1200"/>
                        </a:lnSpc>
                        <a:spcAft>
                          <a:spcPts val="0"/>
                        </a:spcAft>
                      </a:pPr>
                      <a:r>
                        <a:rPr lang="zh-CN" sz="1800" b="1" kern="100" baseline="0" dirty="0">
                          <a:solidFill>
                            <a:srgbClr val="FFFFFF"/>
                          </a:solidFill>
                          <a:effectLst/>
                          <a:latin typeface="黑体" panose="02010609060101010101" pitchFamily="49" charset="-122"/>
                          <a:ea typeface="黑体" panose="02010609060101010101" pitchFamily="49" charset="-122"/>
                        </a:rPr>
                        <a:t>国家顶级域名</a:t>
                      </a:r>
                    </a:p>
                  </a:txBody>
                  <a:tcPr marL="68580" marR="68580" marT="0" marB="0" anchor="ctr">
                    <a:solidFill>
                      <a:schemeClr val="accent3">
                        <a:lumMod val="50000"/>
                      </a:schemeClr>
                    </a:solidFill>
                  </a:tcPr>
                </a:tc>
                <a:tc>
                  <a:txBody>
                    <a:bodyPr/>
                    <a:lstStyle/>
                    <a:p>
                      <a:pPr algn="ctr">
                        <a:lnSpc>
                          <a:spcPts val="1200"/>
                        </a:lnSpc>
                        <a:spcAft>
                          <a:spcPts val="0"/>
                        </a:spcAft>
                      </a:pPr>
                      <a:r>
                        <a:rPr lang="zh-CN" sz="1800" b="1" kern="100" baseline="0" dirty="0">
                          <a:solidFill>
                            <a:srgbClr val="FFFFFF"/>
                          </a:solidFill>
                          <a:effectLst/>
                          <a:latin typeface="黑体" panose="02010609060101010101" pitchFamily="49" charset="-122"/>
                          <a:ea typeface="黑体" panose="02010609060101010101" pitchFamily="49" charset="-122"/>
                        </a:rPr>
                        <a:t>含义</a:t>
                      </a:r>
                    </a:p>
                  </a:txBody>
                  <a:tcPr marL="68580" marR="68580" marT="0" marB="0" anchor="ctr">
                    <a:solidFill>
                      <a:schemeClr val="accent3">
                        <a:lumMod val="50000"/>
                      </a:schemeClr>
                    </a:solidFill>
                  </a:tcPr>
                </a:tc>
                <a:extLst>
                  <a:ext uri="{0D108BD9-81ED-4DB2-BD59-A6C34878D82A}">
                    <a16:rowId xmlns:a16="http://schemas.microsoft.com/office/drawing/2014/main" xmlns="" val="3576248028"/>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.com</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商业机构</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cn</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中国</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xmlns="" val="2421923360"/>
                  </a:ext>
                </a:extLst>
              </a:tr>
              <a:tr h="407160">
                <a:tc>
                  <a:txBody>
                    <a:bodyPr/>
                    <a:lstStyle/>
                    <a:p>
                      <a:pPr algn="ctr">
                        <a:lnSpc>
                          <a:spcPts val="1200"/>
                        </a:lnSpc>
                        <a:spcAft>
                          <a:spcPts val="0"/>
                        </a:spcAft>
                      </a:pPr>
                      <a:r>
                        <a:rPr lang="en-US" sz="1800" b="0" kern="1050" baseline="0" dirty="0" err="1">
                          <a:solidFill>
                            <a:srgbClr val="FFFFFF"/>
                          </a:solidFill>
                          <a:effectLst/>
                          <a:latin typeface="黑体" panose="02010609060101010101" pitchFamily="49" charset="-122"/>
                          <a:ea typeface="黑体" panose="02010609060101010101" pitchFamily="49" charset="-122"/>
                        </a:rPr>
                        <a:t>.net</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网络服务机构</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hk</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中国香港</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xmlns="" val="2185193108"/>
                  </a:ext>
                </a:extLst>
              </a:tr>
              <a:tr h="401679">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edu</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教育机构</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.us</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美国</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xmlns="" val="477750505"/>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.gov</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政府机构</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mo</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中国澳门</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xmlns="" val="733701499"/>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.org</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非营利组织协会</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tw</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中国台湾</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xmlns="" val="2974005271"/>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.int</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国际组织</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jp</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日本</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xmlns="" val="459895841"/>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.mil</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军事机构</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uk</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英国</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xmlns="" val="558390939"/>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.name</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个人网站专用</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fr</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法国</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xmlns="" val="2898952228"/>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.pro</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会计、医生和律师等专用</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.de</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德国</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xmlns="" val="4108851229"/>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.top</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顶级、高端、首席</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.au</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澳大利亚</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xmlns="" val="1077538"/>
                  </a:ext>
                </a:extLst>
              </a:tr>
            </a:tbl>
          </a:graphicData>
        </a:graphic>
      </p:graphicFrame>
    </p:spTree>
    <p:extLst>
      <p:ext uri="{BB962C8B-B14F-4D97-AF65-F5344CB8AC3E}">
        <p14:creationId xmlns:p14="http://schemas.microsoft.com/office/powerpoint/2010/main" val="35058945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CN" dirty="0"/>
              <a:t>7.3  </a:t>
            </a:r>
            <a:r>
              <a:rPr lang="zh-CN" altLang="zh-CN" dirty="0"/>
              <a:t>互联网新技术</a:t>
            </a:r>
            <a:endParaRPr lang="en-US" altLang="zh-CN" dirty="0">
              <a:ea typeface="宋体" panose="02010600030101010101" pitchFamily="2" charset="-122"/>
            </a:endParaRPr>
          </a:p>
        </p:txBody>
      </p:sp>
      <p:sp>
        <p:nvSpPr>
          <p:cNvPr id="2" name="Slide Number Placeholder 1"/>
          <p:cNvSpPr>
            <a:spLocks noGrp="1"/>
          </p:cNvSpPr>
          <p:nvPr>
            <p:ph type="sldNum" sz="quarter" idx="4294967295"/>
          </p:nvPr>
        </p:nvSpPr>
        <p:spPr>
          <a:xfrm>
            <a:off x="9227864" y="6348685"/>
            <a:ext cx="2844800" cy="320675"/>
          </a:xfrm>
          <a:prstGeom prst="rect">
            <a:avLst/>
          </a:prstGeom>
        </p:spPr>
        <p:txBody>
          <a:bodyPr/>
          <a:lstStyle/>
          <a:p>
            <a:fld id="{DA4B5A7A-C1F9-424D-947B-90EDE0F0E62C}" type="slidenum">
              <a:rPr lang="en-US" altLang="zh-CN" smtClean="0"/>
              <a:pPr/>
              <a:t>128</a:t>
            </a:fld>
            <a:endParaRPr lang="en-US" altLang="zh-CN" dirty="0"/>
          </a:p>
        </p:txBody>
      </p:sp>
      <p:grpSp>
        <p:nvGrpSpPr>
          <p:cNvPr id="122910" name="Group 30"/>
          <p:cNvGrpSpPr>
            <a:grpSpLocks/>
          </p:cNvGrpSpPr>
          <p:nvPr/>
        </p:nvGrpSpPr>
        <p:grpSpPr bwMode="auto">
          <a:xfrm>
            <a:off x="2438400" y="1447816"/>
            <a:ext cx="7391400" cy="4156075"/>
            <a:chOff x="576" y="912"/>
            <a:chExt cx="4656" cy="2618"/>
          </a:xfrm>
        </p:grpSpPr>
        <p:sp>
          <p:nvSpPr>
            <p:cNvPr id="122883" name="AutoShape 3"/>
            <p:cNvSpPr>
              <a:spLocks noChangeArrowheads="1"/>
            </p:cNvSpPr>
            <p:nvPr/>
          </p:nvSpPr>
          <p:spPr bwMode="gray">
            <a:xfrm>
              <a:off x="1200" y="1392"/>
              <a:ext cx="3484" cy="1728"/>
            </a:xfrm>
            <a:prstGeom prst="upArrow">
              <a:avLst>
                <a:gd name="adj1" fmla="val 57824"/>
                <a:gd name="adj2" fmla="val 54398"/>
              </a:avLst>
            </a:prstGeom>
            <a:gradFill rotWithShape="1">
              <a:gsLst>
                <a:gs pos="0">
                  <a:schemeClr val="hlink"/>
                </a:gs>
                <a:gs pos="100000">
                  <a:schemeClr val="hlink">
                    <a:gamma/>
                    <a:tint val="39216"/>
                    <a:invGamma/>
                    <a:alpha val="0"/>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22884" name="AutoShape 4"/>
            <p:cNvSpPr>
              <a:spLocks noChangeArrowheads="1"/>
            </p:cNvSpPr>
            <p:nvPr/>
          </p:nvSpPr>
          <p:spPr bwMode="gray">
            <a:xfrm>
              <a:off x="1536" y="912"/>
              <a:ext cx="2784" cy="362"/>
            </a:xfrm>
            <a:prstGeom prst="roundRect">
              <a:avLst>
                <a:gd name="adj" fmla="val 50000"/>
              </a:avLst>
            </a:prstGeom>
            <a:gradFill rotWithShape="1">
              <a:gsLst>
                <a:gs pos="0">
                  <a:schemeClr val="accent1"/>
                </a:gs>
                <a:gs pos="50000">
                  <a:schemeClr val="accent1">
                    <a:gamma/>
                    <a:tint val="24314"/>
                    <a:invGamma/>
                  </a:schemeClr>
                </a:gs>
                <a:gs pos="100000">
                  <a:schemeClr val="accent1"/>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r>
                <a:rPr lang="zh-CN" altLang="en-US" sz="2000" dirty="0">
                  <a:effectLst>
                    <a:outerShdw blurRad="38100" dist="38100" dir="2700000" algn="tl">
                      <a:srgbClr val="000000"/>
                    </a:outerShdw>
                  </a:effectLst>
                  <a:latin typeface="Verdana" panose="020B0604030504040204" pitchFamily="34" charset="0"/>
                  <a:ea typeface="宋体" panose="02010600030101010101" pitchFamily="2" charset="-122"/>
                </a:rPr>
                <a:t>新兴技术发展</a:t>
              </a:r>
              <a:endParaRPr lang="en-US" altLang="zh-CN" sz="2000" dirty="0">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122885" name="Text Box 5"/>
            <p:cNvSpPr txBox="1">
              <a:spLocks noChangeArrowheads="1"/>
            </p:cNvSpPr>
            <p:nvPr/>
          </p:nvSpPr>
          <p:spPr bwMode="gray">
            <a:xfrm>
              <a:off x="2572" y="1776"/>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dirty="0">
                  <a:solidFill>
                    <a:schemeClr val="bg2">
                      <a:lumMod val="20000"/>
                      <a:lumOff val="80000"/>
                    </a:schemeClr>
                  </a:solidFill>
                  <a:ea typeface="宋体" panose="02010600030101010101" pitchFamily="2" charset="-122"/>
                </a:rPr>
                <a:t>新动向</a:t>
              </a:r>
              <a:endParaRPr lang="en-US" altLang="zh-CN" sz="2000" dirty="0">
                <a:solidFill>
                  <a:schemeClr val="bg2">
                    <a:lumMod val="20000"/>
                    <a:lumOff val="80000"/>
                  </a:schemeClr>
                </a:solidFill>
                <a:ea typeface="宋体" panose="02010600030101010101" pitchFamily="2" charset="-122"/>
              </a:endParaRPr>
            </a:p>
          </p:txBody>
        </p:sp>
        <p:grpSp>
          <p:nvGrpSpPr>
            <p:cNvPr id="122886" name="Group 6"/>
            <p:cNvGrpSpPr>
              <a:grpSpLocks/>
            </p:cNvGrpSpPr>
            <p:nvPr/>
          </p:nvGrpSpPr>
          <p:grpSpPr bwMode="auto">
            <a:xfrm>
              <a:off x="576" y="2572"/>
              <a:ext cx="936" cy="954"/>
              <a:chOff x="624" y="1584"/>
              <a:chExt cx="1248" cy="1296"/>
            </a:xfrm>
          </p:grpSpPr>
          <p:grpSp>
            <p:nvGrpSpPr>
              <p:cNvPr id="122887" name="Group 7"/>
              <p:cNvGrpSpPr>
                <a:grpSpLocks/>
              </p:cNvGrpSpPr>
              <p:nvPr/>
            </p:nvGrpSpPr>
            <p:grpSpPr bwMode="auto">
              <a:xfrm>
                <a:off x="624" y="1584"/>
                <a:ext cx="1248" cy="1296"/>
                <a:chOff x="2016" y="1920"/>
                <a:chExt cx="1680" cy="1680"/>
              </a:xfrm>
            </p:grpSpPr>
            <p:sp>
              <p:nvSpPr>
                <p:cNvPr id="122888" name="Oval 8"/>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9" name="Freeform 9"/>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grpSp>
          <p:sp>
            <p:nvSpPr>
              <p:cNvPr id="122890" name="Text Box 10"/>
              <p:cNvSpPr txBox="1">
                <a:spLocks noChangeArrowheads="1"/>
              </p:cNvSpPr>
              <p:nvPr/>
            </p:nvSpPr>
            <p:spPr bwMode="gray">
              <a:xfrm>
                <a:off x="843" y="2244"/>
                <a:ext cx="801"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zh-CN" sz="2000" b="1" dirty="0">
                    <a:solidFill>
                      <a:srgbClr val="FFFFFF"/>
                    </a:solidFill>
                    <a:effectLst>
                      <a:outerShdw blurRad="38100" dist="38100" dir="2700000" algn="tl">
                        <a:srgbClr val="000000"/>
                      </a:outerShdw>
                    </a:effectLst>
                    <a:ea typeface="宋体" panose="02010600030101010101" pitchFamily="2" charset="-122"/>
                  </a:rPr>
                  <a:t>物联网</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892" name="Group 12"/>
            <p:cNvGrpSpPr>
              <a:grpSpLocks/>
            </p:cNvGrpSpPr>
            <p:nvPr/>
          </p:nvGrpSpPr>
          <p:grpSpPr bwMode="auto">
            <a:xfrm>
              <a:off x="4272" y="2544"/>
              <a:ext cx="960" cy="965"/>
              <a:chOff x="2400" y="1488"/>
              <a:chExt cx="1152" cy="1152"/>
            </a:xfrm>
          </p:grpSpPr>
          <p:grpSp>
            <p:nvGrpSpPr>
              <p:cNvPr id="122893" name="Group 13"/>
              <p:cNvGrpSpPr>
                <a:grpSpLocks/>
              </p:cNvGrpSpPr>
              <p:nvPr/>
            </p:nvGrpSpPr>
            <p:grpSpPr bwMode="auto">
              <a:xfrm>
                <a:off x="2400" y="1488"/>
                <a:ext cx="1152" cy="1152"/>
                <a:chOff x="2016" y="1920"/>
                <a:chExt cx="1680" cy="1680"/>
              </a:xfrm>
            </p:grpSpPr>
            <p:sp>
              <p:nvSpPr>
                <p:cNvPr id="122894" name="Oval 14"/>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5" name="Freeform 15"/>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grpSp>
          <p:sp>
            <p:nvSpPr>
              <p:cNvPr id="122896" name="Text Box 16"/>
              <p:cNvSpPr txBox="1">
                <a:spLocks noChangeArrowheads="1"/>
              </p:cNvSpPr>
              <p:nvPr/>
            </p:nvSpPr>
            <p:spPr bwMode="gray">
              <a:xfrm>
                <a:off x="2503" y="2025"/>
                <a:ext cx="920"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rgbClr val="FFFFFF"/>
                    </a:solidFill>
                    <a:effectLst>
                      <a:outerShdw blurRad="38100" dist="38100" dir="2700000" algn="tl">
                        <a:srgbClr val="000000"/>
                      </a:outerShdw>
                    </a:effectLst>
                    <a:ea typeface="宋体" panose="02010600030101010101" pitchFamily="2" charset="-122"/>
                  </a:rPr>
                  <a:t>人工智能</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909" name="Group 29"/>
            <p:cNvGrpSpPr>
              <a:grpSpLocks/>
            </p:cNvGrpSpPr>
            <p:nvPr/>
          </p:nvGrpSpPr>
          <p:grpSpPr bwMode="auto">
            <a:xfrm>
              <a:off x="1759" y="2572"/>
              <a:ext cx="977" cy="958"/>
              <a:chOff x="1759" y="2572"/>
              <a:chExt cx="977" cy="958"/>
            </a:xfrm>
          </p:grpSpPr>
          <p:grpSp>
            <p:nvGrpSpPr>
              <p:cNvPr id="122898" name="Group 18"/>
              <p:cNvGrpSpPr>
                <a:grpSpLocks/>
              </p:cNvGrpSpPr>
              <p:nvPr/>
            </p:nvGrpSpPr>
            <p:grpSpPr bwMode="auto">
              <a:xfrm>
                <a:off x="1776" y="2572"/>
                <a:ext cx="960" cy="958"/>
                <a:chOff x="2016" y="1920"/>
                <a:chExt cx="1680" cy="1680"/>
              </a:xfrm>
            </p:grpSpPr>
            <p:sp>
              <p:nvSpPr>
                <p:cNvPr id="122899" name="Oval 19"/>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122900" name="Freeform 20"/>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2901" name="Text Box 21"/>
              <p:cNvSpPr txBox="1">
                <a:spLocks noChangeArrowheads="1"/>
              </p:cNvSpPr>
              <p:nvPr/>
            </p:nvSpPr>
            <p:spPr bwMode="gray">
              <a:xfrm>
                <a:off x="1759" y="3023"/>
                <a:ext cx="8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zh-CN" sz="2000" b="1" dirty="0">
                    <a:solidFill>
                      <a:srgbClr val="FFFFFF"/>
                    </a:solidFill>
                    <a:effectLst>
                      <a:outerShdw blurRad="38100" dist="38100" dir="2700000" algn="tl">
                        <a:srgbClr val="000000"/>
                      </a:outerShdw>
                    </a:effectLst>
                    <a:ea typeface="宋体" panose="02010600030101010101" pitchFamily="2" charset="-122"/>
                  </a:rPr>
                  <a:t>云计算</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903" name="Group 23"/>
            <p:cNvGrpSpPr>
              <a:grpSpLocks/>
            </p:cNvGrpSpPr>
            <p:nvPr/>
          </p:nvGrpSpPr>
          <p:grpSpPr bwMode="auto">
            <a:xfrm>
              <a:off x="3072" y="2544"/>
              <a:ext cx="960" cy="958"/>
              <a:chOff x="3072" y="2544"/>
              <a:chExt cx="960" cy="958"/>
            </a:xfrm>
          </p:grpSpPr>
          <p:grpSp>
            <p:nvGrpSpPr>
              <p:cNvPr id="122904" name="Group 24"/>
              <p:cNvGrpSpPr>
                <a:grpSpLocks/>
              </p:cNvGrpSpPr>
              <p:nvPr/>
            </p:nvGrpSpPr>
            <p:grpSpPr bwMode="auto">
              <a:xfrm>
                <a:off x="3072" y="2544"/>
                <a:ext cx="960" cy="958"/>
                <a:chOff x="2016" y="1920"/>
                <a:chExt cx="1680" cy="1680"/>
              </a:xfrm>
            </p:grpSpPr>
            <p:sp>
              <p:nvSpPr>
                <p:cNvPr id="122905" name="Oval 25"/>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122906" name="Freeform 26"/>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2907" name="Text Box 27"/>
              <p:cNvSpPr txBox="1">
                <a:spLocks noChangeArrowheads="1"/>
              </p:cNvSpPr>
              <p:nvPr/>
            </p:nvSpPr>
            <p:spPr bwMode="gray">
              <a:xfrm>
                <a:off x="3120" y="3004"/>
                <a:ext cx="8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dirty="0">
                    <a:solidFill>
                      <a:srgbClr val="FFFFFF"/>
                    </a:solidFill>
                    <a:effectLst>
                      <a:outerShdw blurRad="38100" dist="38100" dir="2700000" algn="tl">
                        <a:srgbClr val="000000"/>
                      </a:outerShdw>
                    </a:effectLst>
                    <a:ea typeface="宋体" panose="02010600030101010101" pitchFamily="2" charset="-122"/>
                  </a:rPr>
                  <a:t>大数据</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spTree>
    <p:extLst>
      <p:ext uri="{BB962C8B-B14F-4D97-AF65-F5344CB8AC3E}">
        <p14:creationId xmlns:p14="http://schemas.microsoft.com/office/powerpoint/2010/main" val="1496064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847528" y="85551"/>
            <a:ext cx="8151652" cy="563563"/>
          </a:xfrm>
        </p:spPr>
        <p:txBody>
          <a:bodyPr>
            <a:normAutofit fontScale="90000"/>
          </a:bodyPr>
          <a:lstStyle/>
          <a:p>
            <a:r>
              <a:rPr lang="zh-CN" altLang="en-US" dirty="0"/>
              <a:t>物联网</a:t>
            </a:r>
            <a:r>
              <a:rPr lang="zh-CN" altLang="en-US" dirty="0">
                <a:latin typeface="Arial" panose="020B0604020202020204" pitchFamily="34" charset="0"/>
              </a:rPr>
              <a:t>概念</a:t>
            </a:r>
            <a:endParaRPr lang="zh-CN" altLang="zh-CN" dirty="0"/>
          </a:p>
        </p:txBody>
      </p:sp>
      <p:sp>
        <p:nvSpPr>
          <p:cNvPr id="90115" name="Rectangle 3"/>
          <p:cNvSpPr>
            <a:spLocks noGrp="1" noChangeArrowheads="1"/>
          </p:cNvSpPr>
          <p:nvPr>
            <p:ph idx="1"/>
          </p:nvPr>
        </p:nvSpPr>
        <p:spPr>
          <a:xfrm>
            <a:off x="3697107" y="1168882"/>
            <a:ext cx="8151652" cy="1740327"/>
          </a:xfrm>
        </p:spPr>
        <p:txBody>
          <a:bodyPr/>
          <a:lstStyle/>
          <a:p>
            <a:pPr>
              <a:lnSpc>
                <a:spcPct val="150000"/>
              </a:lnSpc>
              <a:spcBef>
                <a:spcPts val="0"/>
              </a:spcBef>
            </a:pPr>
            <a:r>
              <a:rPr lang="zh-CN" altLang="zh-CN" sz="2400" dirty="0">
                <a:latin typeface="Arial" panose="020B0604020202020204" pitchFamily="34" charset="0"/>
              </a:rPr>
              <a:t>物联网</a:t>
            </a:r>
            <a:r>
              <a:rPr lang="zh-CN" altLang="en-US" sz="2000" dirty="0">
                <a:latin typeface="Arial" panose="020B0604020202020204" pitchFamily="34" charset="0"/>
              </a:rPr>
              <a:t>（</a:t>
            </a:r>
            <a:r>
              <a:rPr lang="en-US" altLang="zh-CN" sz="2000" dirty="0">
                <a:latin typeface="Arial" panose="020B0604020202020204" pitchFamily="34" charset="0"/>
              </a:rPr>
              <a:t>Internet of things</a:t>
            </a:r>
            <a:r>
              <a:rPr lang="zh-CN" altLang="en-US" sz="2000" dirty="0">
                <a:latin typeface="Arial" panose="020B0604020202020204" pitchFamily="34" charset="0"/>
              </a:rPr>
              <a:t>，</a:t>
            </a:r>
            <a:r>
              <a:rPr lang="en-US" altLang="zh-CN" sz="2000" dirty="0">
                <a:latin typeface="Arial" panose="020B0604020202020204" pitchFamily="34" charset="0"/>
              </a:rPr>
              <a:t>IoT</a:t>
            </a:r>
            <a:r>
              <a:rPr lang="zh-CN" altLang="en-US" sz="2000" dirty="0">
                <a:latin typeface="Arial" panose="020B0604020202020204" pitchFamily="34" charset="0"/>
              </a:rPr>
              <a:t>）</a:t>
            </a:r>
            <a:r>
              <a:rPr lang="zh-CN" altLang="zh-CN" sz="2000" dirty="0">
                <a:latin typeface="Arial" panose="020B0604020202020204" pitchFamily="34" charset="0"/>
              </a:rPr>
              <a:t>顾名思义</a:t>
            </a:r>
            <a:r>
              <a:rPr lang="zh-CN" altLang="en-US" sz="2000" dirty="0">
                <a:latin typeface="Arial" panose="020B0604020202020204" pitchFamily="34" charset="0"/>
              </a:rPr>
              <a:t>，</a:t>
            </a:r>
            <a:r>
              <a:rPr lang="zh-CN" altLang="zh-CN" sz="2000" dirty="0">
                <a:latin typeface="Arial" panose="020B0604020202020204" pitchFamily="34" charset="0"/>
              </a:rPr>
              <a:t>是物物相连的互联网</a:t>
            </a:r>
            <a:endParaRPr lang="en-US" altLang="zh-CN" sz="2000" dirty="0">
              <a:latin typeface="Arial" panose="020B0604020202020204" pitchFamily="34" charset="0"/>
            </a:endParaRPr>
          </a:p>
          <a:p>
            <a:pPr marL="0" indent="0">
              <a:lnSpc>
                <a:spcPct val="150000"/>
              </a:lnSpc>
              <a:spcBef>
                <a:spcPts val="0"/>
              </a:spcBef>
              <a:buNone/>
            </a:pPr>
            <a:r>
              <a:rPr lang="en-US" altLang="zh-CN" sz="2000" dirty="0">
                <a:latin typeface="Arial" panose="020B0604020202020204" pitchFamily="34" charset="0"/>
              </a:rPr>
              <a:t>        </a:t>
            </a:r>
            <a:r>
              <a:rPr lang="zh-CN" altLang="zh-CN" sz="2000" dirty="0">
                <a:latin typeface="Arial" panose="020B0604020202020204" pitchFamily="34" charset="0"/>
              </a:rPr>
              <a:t>物联网的核心和基础仍是互联网</a:t>
            </a:r>
            <a:r>
              <a:rPr lang="zh-CN" altLang="en-US" sz="2000" dirty="0">
                <a:latin typeface="Arial" panose="020B0604020202020204" pitchFamily="34" charset="0"/>
              </a:rPr>
              <a:t>；</a:t>
            </a:r>
            <a:r>
              <a:rPr lang="zh-CN" altLang="zh-CN" sz="2000" dirty="0">
                <a:latin typeface="Arial" panose="020B0604020202020204" pitchFamily="34" charset="0"/>
              </a:rPr>
              <a:t>用户端延伸扩展到任何</a:t>
            </a:r>
            <a:r>
              <a:rPr lang="zh-CN" altLang="zh-CN" sz="2000" dirty="0" smtClean="0">
                <a:latin typeface="Arial" panose="020B0604020202020204" pitchFamily="34" charset="0"/>
              </a:rPr>
              <a:t>物品</a:t>
            </a:r>
            <a:r>
              <a:rPr lang="zh-CN" altLang="en-US" sz="2000" dirty="0" smtClean="0">
                <a:latin typeface="Arial" panose="020B0604020202020204" pitchFamily="34" charset="0"/>
              </a:rPr>
              <a:t>与物品之间，进行信息交换和通信，即物物相连</a:t>
            </a:r>
            <a:endParaRPr lang="en-US" altLang="zh-CN" sz="2000" dirty="0">
              <a:latin typeface="Arial" panose="020B0604020202020204" pitchFamily="34" charset="0"/>
            </a:endParaRPr>
          </a:p>
          <a:p>
            <a:pPr marL="0" indent="0">
              <a:lnSpc>
                <a:spcPct val="150000"/>
              </a:lnSpc>
              <a:spcBef>
                <a:spcPts val="0"/>
              </a:spcBef>
              <a:buNone/>
            </a:pPr>
            <a:r>
              <a:rPr lang="zh-CN" altLang="en-US" sz="2000" dirty="0">
                <a:latin typeface="Arial" panose="020B0604020202020204" pitchFamily="34" charset="0"/>
              </a:rPr>
              <a:t>               </a:t>
            </a:r>
            <a:r>
              <a:rPr lang="zh-CN" altLang="en-US" sz="1800" dirty="0">
                <a:latin typeface="Arial" panose="020B0604020202020204" pitchFamily="34" charset="0"/>
              </a:rPr>
              <a:t>凯文</a:t>
            </a:r>
            <a:r>
              <a:rPr lang="en-US" altLang="zh-CN" sz="1800" dirty="0">
                <a:latin typeface="Arial" panose="020B0604020202020204" pitchFamily="34" charset="0"/>
              </a:rPr>
              <a:t>·</a:t>
            </a:r>
            <a:r>
              <a:rPr lang="zh-CN" altLang="en-US" sz="1800" dirty="0">
                <a:latin typeface="Arial" panose="020B0604020202020204" pitchFamily="34" charset="0"/>
              </a:rPr>
              <a:t>阿什顿，</a:t>
            </a:r>
            <a:r>
              <a:rPr lang="en-US" altLang="zh-CN" sz="1800" dirty="0">
                <a:latin typeface="Arial" panose="020B0604020202020204" pitchFamily="34" charset="0"/>
              </a:rPr>
              <a:t>1999</a:t>
            </a:r>
            <a:r>
              <a:rPr lang="zh-CN" altLang="en-US" sz="1800" dirty="0">
                <a:latin typeface="Arial" panose="020B0604020202020204" pitchFamily="34" charset="0"/>
              </a:rPr>
              <a:t>年提出物联网概念，被称为“物联网之父”</a:t>
            </a:r>
            <a:endParaRPr lang="en-US" altLang="zh-CN" sz="1800" dirty="0">
              <a:latin typeface="Arial" panose="020B0604020202020204" pitchFamily="34" charset="0"/>
            </a:endParaRPr>
          </a:p>
          <a:p>
            <a:pPr marL="0" indent="0">
              <a:lnSpc>
                <a:spcPct val="150000"/>
              </a:lnSpc>
              <a:spcBef>
                <a:spcPts val="0"/>
              </a:spcBef>
              <a:buNone/>
            </a:pPr>
            <a:r>
              <a:rPr lang="en-US" altLang="zh-CN" sz="2000" dirty="0">
                <a:latin typeface="Arial" panose="020B0604020202020204" pitchFamily="34" charset="0"/>
              </a:rPr>
              <a:t>	</a:t>
            </a:r>
            <a:r>
              <a:rPr lang="en-US" altLang="zh-CN" sz="2400" dirty="0">
                <a:latin typeface="Arial" panose="020B0604020202020204" pitchFamily="34" charset="0"/>
              </a:rPr>
              <a:t>	</a:t>
            </a: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129</a:t>
            </a:fld>
            <a:endParaRPr lang="en-US" altLang="zh-CN"/>
          </a:p>
        </p:txBody>
      </p:sp>
      <p:sp>
        <p:nvSpPr>
          <p:cNvPr id="5" name="文本框 4">
            <a:extLst>
              <a:ext uri="{FF2B5EF4-FFF2-40B4-BE49-F238E27FC236}">
                <a16:creationId xmlns:a16="http://schemas.microsoft.com/office/drawing/2014/main" xmlns="" id="{5A6558B7-0B1B-41EE-B7DF-31C7CFDFE2B7}"/>
              </a:ext>
            </a:extLst>
          </p:cNvPr>
          <p:cNvSpPr txBox="1"/>
          <p:nvPr/>
        </p:nvSpPr>
        <p:spPr>
          <a:xfrm>
            <a:off x="748284" y="3005310"/>
            <a:ext cx="5688632" cy="3592265"/>
          </a:xfrm>
          <a:prstGeom prst="rect">
            <a:avLst/>
          </a:prstGeom>
          <a:noFill/>
        </p:spPr>
        <p:txBody>
          <a:bodyPr wrap="square" rtlCol="0">
            <a:spAutoFit/>
          </a:bodyPr>
          <a:lstStyle/>
          <a:p>
            <a:pPr marL="342900" indent="-342900">
              <a:lnSpc>
                <a:spcPct val="150000"/>
              </a:lnSpc>
              <a:spcBef>
                <a:spcPts val="0"/>
              </a:spcBef>
              <a:buClr>
                <a:schemeClr val="hlink"/>
              </a:buClr>
              <a:buFont typeface="Wingdings" panose="05000000000000000000" pitchFamily="2" charset="2"/>
              <a:buChar char="v"/>
            </a:pPr>
            <a:r>
              <a:rPr lang="zh-CN" altLang="zh-CN" sz="2200" dirty="0"/>
              <a:t>国际电信联盟定义</a:t>
            </a:r>
            <a:r>
              <a:rPr lang="zh-CN" altLang="en-US" sz="2200" dirty="0"/>
              <a:t>：</a:t>
            </a:r>
            <a:endParaRPr lang="en-US" altLang="zh-CN" sz="2200" dirty="0"/>
          </a:p>
          <a:p>
            <a:pPr marL="0" indent="0">
              <a:lnSpc>
                <a:spcPct val="150000"/>
              </a:lnSpc>
              <a:spcBef>
                <a:spcPts val="0"/>
              </a:spcBef>
              <a:buNone/>
            </a:pPr>
            <a:r>
              <a:rPr lang="en-US" altLang="zh-CN" sz="2000" dirty="0"/>
              <a:t>       </a:t>
            </a:r>
            <a:r>
              <a:rPr lang="zh-CN" altLang="zh-CN" sz="2800" b="1" dirty="0">
                <a:solidFill>
                  <a:schemeClr val="tx1">
                    <a:lumMod val="60000"/>
                    <a:lumOff val="40000"/>
                  </a:schemeClr>
                </a:solidFill>
                <a:latin typeface="+mn-lt"/>
              </a:rPr>
              <a:t>物联网</a:t>
            </a:r>
            <a:r>
              <a:rPr lang="zh-CN" altLang="zh-CN" sz="2000" dirty="0"/>
              <a:t>是通过二维码识读设备、射频识别装置、红外感应器、全球定位系统和激光扫描器等信息传感设备，按约定的协议，把任何物品与互联网连接起来，进行信息交换和通信，以实现对物品的智能化识别、定位、跟踪、分析、监控和管理的一种网络。</a:t>
            </a:r>
            <a:endParaRPr lang="zh-CN" altLang="en-US" sz="2000" dirty="0"/>
          </a:p>
        </p:txBody>
      </p:sp>
      <p:pic>
        <p:nvPicPr>
          <p:cNvPr id="7" name="图片 6">
            <a:extLst>
              <a:ext uri="{FF2B5EF4-FFF2-40B4-BE49-F238E27FC236}">
                <a16:creationId xmlns:a16="http://schemas.microsoft.com/office/drawing/2014/main" xmlns="" id="{26477209-3EBD-4109-8991-B473E18DAF25}"/>
              </a:ext>
            </a:extLst>
          </p:cNvPr>
          <p:cNvPicPr>
            <a:picLocks noChangeAspect="1"/>
          </p:cNvPicPr>
          <p:nvPr/>
        </p:nvPicPr>
        <p:blipFill rotWithShape="1">
          <a:blip r:embed="rId2">
            <a:extLst>
              <a:ext uri="{28A0092B-C50C-407E-A947-70E740481C1C}">
                <a14:useLocalDpi xmlns:a14="http://schemas.microsoft.com/office/drawing/2010/main" val="0"/>
              </a:ext>
            </a:extLst>
          </a:blip>
          <a:srcRect l="8000" b="16728"/>
          <a:stretch/>
        </p:blipFill>
        <p:spPr>
          <a:xfrm>
            <a:off x="1775520" y="976679"/>
            <a:ext cx="1728192" cy="1932530"/>
          </a:xfrm>
          <a:prstGeom prst="rect">
            <a:avLst/>
          </a:prstGeom>
        </p:spPr>
      </p:pic>
      <p:pic>
        <p:nvPicPr>
          <p:cNvPr id="6" name="图片 5">
            <a:extLst>
              <a:ext uri="{FF2B5EF4-FFF2-40B4-BE49-F238E27FC236}">
                <a16:creationId xmlns:a16="http://schemas.microsoft.com/office/drawing/2014/main" xmlns="" id="{420F118B-2FD9-40CF-9E01-19621BDBAB2A}"/>
              </a:ext>
            </a:extLst>
          </p:cNvPr>
          <p:cNvPicPr>
            <a:picLocks noChangeAspect="1"/>
          </p:cNvPicPr>
          <p:nvPr/>
        </p:nvPicPr>
        <p:blipFill>
          <a:blip r:embed="rId3">
            <a:clrChange>
              <a:clrFrom>
                <a:srgbClr val="E0E6F4"/>
              </a:clrFrom>
              <a:clrTo>
                <a:srgbClr val="E0E6F4">
                  <a:alpha val="0"/>
                </a:srgbClr>
              </a:clrTo>
            </a:clrChange>
            <a:extLst>
              <a:ext uri="{28A0092B-C50C-407E-A947-70E740481C1C}">
                <a14:useLocalDpi xmlns:a14="http://schemas.microsoft.com/office/drawing/2010/main" val="0"/>
              </a:ext>
            </a:extLst>
          </a:blip>
          <a:stretch>
            <a:fillRect/>
          </a:stretch>
        </p:blipFill>
        <p:spPr>
          <a:xfrm>
            <a:off x="6470397" y="3356992"/>
            <a:ext cx="5067124" cy="2733341"/>
          </a:xfrm>
          <a:prstGeom prst="rect">
            <a:avLst/>
          </a:prstGeom>
        </p:spPr>
      </p:pic>
    </p:spTree>
    <p:extLst>
      <p:ext uri="{BB962C8B-B14F-4D97-AF65-F5344CB8AC3E}">
        <p14:creationId xmlns:p14="http://schemas.microsoft.com/office/powerpoint/2010/main" val="255951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4850" y="1018540"/>
            <a:ext cx="10791750" cy="5678170"/>
          </a:xfrm>
        </p:spPr>
        <p:txBody>
          <a:bodyPr>
            <a:noAutofit/>
          </a:bodyPr>
          <a:lstStyle/>
          <a:p>
            <a:r>
              <a:rPr lang="zh-CN" altLang="en-US" sz="3200" b="1" dirty="0">
                <a:solidFill>
                  <a:schemeClr val="tx1">
                    <a:lumMod val="60000"/>
                    <a:lumOff val="40000"/>
                  </a:schemeClr>
                </a:solidFill>
              </a:rPr>
              <a:t>CPU(运算器+控制器)</a:t>
            </a:r>
          </a:p>
          <a:p>
            <a:pPr lvl="1"/>
            <a:r>
              <a:rPr lang="zh-CN" altLang="en-US" sz="2800" dirty="0"/>
              <a:t>中央处理器(Central Processing Unit, CPU) 主要由</a:t>
            </a:r>
            <a:r>
              <a:rPr lang="zh-CN" altLang="en-US" sz="2800" b="1" dirty="0">
                <a:solidFill>
                  <a:srgbClr val="FF0000"/>
                </a:solidFill>
              </a:rPr>
              <a:t>运算器</a:t>
            </a:r>
            <a:r>
              <a:rPr lang="zh-CN" altLang="en-US" sz="2800" dirty="0">
                <a:solidFill>
                  <a:schemeClr val="tx1"/>
                </a:solidFill>
              </a:rPr>
              <a:t>和</a:t>
            </a:r>
            <a:r>
              <a:rPr lang="zh-CN" altLang="en-US" sz="2800" b="1" dirty="0">
                <a:solidFill>
                  <a:srgbClr val="FF0000"/>
                </a:solidFill>
              </a:rPr>
              <a:t>控制器</a:t>
            </a:r>
            <a:r>
              <a:rPr lang="zh-CN" altLang="en-US" sz="2800" dirty="0"/>
              <a:t>组成。</a:t>
            </a:r>
          </a:p>
          <a:p>
            <a:pPr marL="457200" lvl="1" indent="0">
              <a:buNone/>
            </a:pPr>
            <a:endParaRPr lang="en-US" altLang="zh-CN" dirty="0"/>
          </a:p>
          <a:p>
            <a:pPr marL="457200" lvl="1" indent="0">
              <a:buNone/>
            </a:pPr>
            <a:endParaRPr lang="en-US" altLang="zh-CN" dirty="0"/>
          </a:p>
          <a:p>
            <a:pPr marL="457200" lvl="1" indent="0">
              <a:buNone/>
            </a:pPr>
            <a:endParaRPr lang="en-US" altLang="zh-CN" dirty="0"/>
          </a:p>
          <a:p>
            <a:pPr lvl="1">
              <a:buClr>
                <a:srgbClr val="2F86B1"/>
              </a:buClr>
            </a:pPr>
            <a:endParaRPr lang="en-US" altLang="zh-CN" sz="2800" dirty="0">
              <a:solidFill>
                <a:srgbClr val="335338"/>
              </a:solidFill>
            </a:endParaRPr>
          </a:p>
          <a:p>
            <a:pPr lvl="1">
              <a:buClr>
                <a:srgbClr val="2F86B1"/>
              </a:buClr>
            </a:pPr>
            <a:endParaRPr lang="en-US" altLang="zh-CN" sz="2800" dirty="0">
              <a:solidFill>
                <a:srgbClr val="335338"/>
              </a:solidFill>
            </a:endParaRPr>
          </a:p>
          <a:p>
            <a:pPr lvl="1">
              <a:buClr>
                <a:srgbClr val="2F86B1"/>
              </a:buClr>
            </a:pPr>
            <a:r>
              <a:rPr lang="en-US" altLang="zh-CN" sz="2800" dirty="0">
                <a:solidFill>
                  <a:srgbClr val="335338"/>
                </a:solidFill>
              </a:rPr>
              <a:t>CPU</a:t>
            </a:r>
            <a:r>
              <a:rPr lang="zh-CN" altLang="en-US" sz="2800" dirty="0">
                <a:solidFill>
                  <a:srgbClr val="335338"/>
                </a:solidFill>
              </a:rPr>
              <a:t>的字长与主频是最重要的性能指标。</a:t>
            </a:r>
            <a:r>
              <a:rPr lang="en-US" altLang="zh-CN" sz="2800" dirty="0">
                <a:solidFill>
                  <a:srgbClr val="335338"/>
                </a:solidFill>
              </a:rPr>
              <a:t>CPU</a:t>
            </a:r>
            <a:r>
              <a:rPr lang="zh-CN" altLang="en-US" sz="2800" dirty="0">
                <a:solidFill>
                  <a:srgbClr val="335338"/>
                </a:solidFill>
              </a:rPr>
              <a:t>在单位时间内能一次处理的二进制数的位数称为字长，工作频率单位为</a:t>
            </a:r>
            <a:r>
              <a:rPr lang="en-US" altLang="zh-CN" sz="2800" dirty="0">
                <a:solidFill>
                  <a:srgbClr val="335338"/>
                </a:solidFill>
              </a:rPr>
              <a:t>Hz</a:t>
            </a:r>
            <a:endParaRPr lang="zh-CN" altLang="en-US" dirty="0"/>
          </a:p>
        </p:txBody>
      </p:sp>
      <p:grpSp>
        <p:nvGrpSpPr>
          <p:cNvPr id="2" name="组合 1"/>
          <p:cNvGrpSpPr/>
          <p:nvPr/>
        </p:nvGrpSpPr>
        <p:grpSpPr>
          <a:xfrm>
            <a:off x="6384032" y="2144386"/>
            <a:ext cx="4680520" cy="3156822"/>
            <a:chOff x="9373" y="4910"/>
            <a:chExt cx="7240" cy="5793"/>
          </a:xfrm>
        </p:grpSpPr>
        <p:sp>
          <p:nvSpPr>
            <p:cNvPr id="5" name="矩形 4"/>
            <p:cNvSpPr/>
            <p:nvPr/>
          </p:nvSpPr>
          <p:spPr>
            <a:xfrm>
              <a:off x="12095" y="4911"/>
              <a:ext cx="4518" cy="4318"/>
            </a:xfrm>
            <a:prstGeom prst="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
          <p:nvSpPr>
            <p:cNvPr id="10" name="矩形 9"/>
            <p:cNvSpPr/>
            <p:nvPr/>
          </p:nvSpPr>
          <p:spPr>
            <a:xfrm>
              <a:off x="12820" y="5348"/>
              <a:ext cx="1700" cy="932"/>
            </a:xfrm>
            <a:prstGeom prst="rect">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900" dirty="0">
                  <a:solidFill>
                    <a:schemeClr val="tx1"/>
                  </a:solidFill>
                </a:rPr>
                <a:t>ALU</a:t>
              </a:r>
            </a:p>
          </p:txBody>
        </p:sp>
        <p:sp>
          <p:nvSpPr>
            <p:cNvPr id="7" name="左箭头 6"/>
            <p:cNvSpPr/>
            <p:nvPr/>
          </p:nvSpPr>
          <p:spPr>
            <a:xfrm>
              <a:off x="9373" y="5936"/>
              <a:ext cx="2722" cy="1933"/>
            </a:xfrm>
            <a:prstGeom prst="leftArrow">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900" dirty="0">
                  <a:solidFill>
                    <a:srgbClr val="335338"/>
                  </a:solidFill>
                </a:rPr>
                <a:t>数据总线</a:t>
              </a:r>
            </a:p>
          </p:txBody>
        </p:sp>
        <p:sp>
          <p:nvSpPr>
            <p:cNvPr id="8" name="下箭头 7"/>
            <p:cNvSpPr/>
            <p:nvPr/>
          </p:nvSpPr>
          <p:spPr>
            <a:xfrm>
              <a:off x="11875" y="9229"/>
              <a:ext cx="2140" cy="1474"/>
            </a:xfrm>
            <a:prstGeom prst="downArrow">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900" dirty="0">
                  <a:solidFill>
                    <a:srgbClr val="335338"/>
                  </a:solidFill>
                </a:rPr>
                <a:t>控制总线</a:t>
              </a:r>
            </a:p>
          </p:txBody>
        </p:sp>
        <p:sp>
          <p:nvSpPr>
            <p:cNvPr id="9" name="下箭头 8"/>
            <p:cNvSpPr/>
            <p:nvPr/>
          </p:nvSpPr>
          <p:spPr>
            <a:xfrm>
              <a:off x="14381" y="9229"/>
              <a:ext cx="2231" cy="1474"/>
            </a:xfrm>
            <a:prstGeom prst="downArrow">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900" dirty="0">
                  <a:solidFill>
                    <a:srgbClr val="335338"/>
                  </a:solidFill>
                </a:rPr>
                <a:t>地址总线</a:t>
              </a:r>
            </a:p>
          </p:txBody>
        </p:sp>
        <p:cxnSp>
          <p:nvCxnSpPr>
            <p:cNvPr id="12" name="直接连接符 11"/>
            <p:cNvCxnSpPr/>
            <p:nvPr/>
          </p:nvCxnSpPr>
          <p:spPr>
            <a:xfrm flipH="1">
              <a:off x="13151" y="6280"/>
              <a:ext cx="56" cy="1353"/>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2499" y="7633"/>
              <a:ext cx="1360" cy="1247"/>
            </a:xfrm>
            <a:prstGeom prst="rect">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tx1"/>
                  </a:solidFill>
                </a:rPr>
                <a:t>控制单元</a:t>
              </a:r>
            </a:p>
          </p:txBody>
        </p:sp>
        <p:cxnSp>
          <p:nvCxnSpPr>
            <p:cNvPr id="14" name="直接连接符 13"/>
            <p:cNvCxnSpPr/>
            <p:nvPr/>
          </p:nvCxnSpPr>
          <p:spPr>
            <a:xfrm>
              <a:off x="13923" y="6289"/>
              <a:ext cx="458" cy="1344"/>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4233" y="7633"/>
              <a:ext cx="1489" cy="1247"/>
            </a:xfrm>
            <a:prstGeom prst="rect">
              <a:avLst/>
            </a:prstGeom>
            <a:solidFill>
              <a:srgbClr val="FFFFFF"/>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a:solidFill>
                    <a:schemeClr val="tx1"/>
                  </a:solidFill>
                </a:rPr>
                <a:t>程序计数器</a:t>
              </a:r>
            </a:p>
          </p:txBody>
        </p:sp>
        <p:cxnSp>
          <p:nvCxnSpPr>
            <p:cNvPr id="16" name="直接连接符 15"/>
            <p:cNvCxnSpPr/>
            <p:nvPr/>
          </p:nvCxnSpPr>
          <p:spPr>
            <a:xfrm flipV="1">
              <a:off x="14129" y="6516"/>
              <a:ext cx="1050" cy="48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5157" y="5513"/>
              <a:ext cx="794" cy="1814"/>
            </a:xfrm>
            <a:prstGeom prst="rect">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cxnSp>
          <p:nvCxnSpPr>
            <p:cNvPr id="18" name="直接连接符 17"/>
            <p:cNvCxnSpPr/>
            <p:nvPr/>
          </p:nvCxnSpPr>
          <p:spPr>
            <a:xfrm>
              <a:off x="15181" y="5879"/>
              <a:ext cx="768"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5163" y="6245"/>
              <a:ext cx="78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5157" y="6633"/>
              <a:ext cx="786"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376" y="4910"/>
              <a:ext cx="2236" cy="706"/>
            </a:xfrm>
            <a:prstGeom prst="rect">
              <a:avLst/>
            </a:prstGeom>
            <a:noFill/>
            <a:ln>
              <a:solidFill>
                <a:schemeClr val="accent4">
                  <a:lumMod val="60000"/>
                  <a:lumOff val="40000"/>
                </a:schemeClr>
              </a:solidFill>
            </a:ln>
          </p:spPr>
          <p:txBody>
            <a:bodyPr wrap="square" rtlCol="0">
              <a:spAutoFit/>
            </a:bodyPr>
            <a:lstStyle/>
            <a:p>
              <a:r>
                <a:rPr lang="zh-CN" altLang="en-US" sz="1900" dirty="0"/>
                <a:t>寄存器组</a:t>
              </a:r>
            </a:p>
          </p:txBody>
        </p:sp>
      </p:grpSp>
      <p:sp>
        <p:nvSpPr>
          <p:cNvPr id="11" name="文本框 10"/>
          <p:cNvSpPr txBox="1"/>
          <p:nvPr/>
        </p:nvSpPr>
        <p:spPr>
          <a:xfrm>
            <a:off x="2113280" y="44624"/>
            <a:ext cx="7550785" cy="645160"/>
          </a:xfrm>
          <a:prstGeom prst="rect">
            <a:avLst/>
          </a:prstGeom>
          <a:noFill/>
        </p:spPr>
        <p:txBody>
          <a:bodyPr wrap="square" rtlCol="0">
            <a:spAutoFit/>
          </a:bodyPr>
          <a:lstStyle/>
          <a:p>
            <a:pPr algn="ctr"/>
            <a:r>
              <a:rPr lang="en-US" altLang="zh-CN" sz="3600" b="1" dirty="0">
                <a:solidFill>
                  <a:srgbClr val="FFFFFF"/>
                </a:solidFill>
                <a:latin typeface="+mj-lt"/>
                <a:ea typeface="+mj-ea"/>
                <a:cs typeface="+mj-cs"/>
              </a:rPr>
              <a:t>1.2.1 </a:t>
            </a:r>
            <a:r>
              <a:rPr lang="zh-CN" altLang="en-US" sz="3600" b="1" dirty="0">
                <a:solidFill>
                  <a:srgbClr val="FFFFFF"/>
                </a:solidFill>
                <a:latin typeface="+mj-lt"/>
                <a:ea typeface="+mj-ea"/>
                <a:cs typeface="+mj-cs"/>
              </a:rPr>
              <a:t>计算机硬件系统</a:t>
            </a:r>
            <a:r>
              <a:rPr lang="en-US" altLang="zh-CN" sz="3600" b="1" dirty="0">
                <a:solidFill>
                  <a:srgbClr val="FFFFFF"/>
                </a:solidFill>
                <a:latin typeface="+mj-lt"/>
                <a:ea typeface="+mj-ea"/>
                <a:cs typeface="+mj-cs"/>
              </a:rPr>
              <a:t>-CPU</a:t>
            </a:r>
            <a:endParaRPr lang="zh-CN" altLang="en-US" sz="3600" b="1" dirty="0">
              <a:solidFill>
                <a:srgbClr val="FFFFFF"/>
              </a:solidFill>
              <a:latin typeface="+mj-lt"/>
              <a:ea typeface="+mj-ea"/>
              <a:cs typeface="+mj-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678" y="2822713"/>
            <a:ext cx="5978354" cy="17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zh-CN" altLang="zh-CN" dirty="0"/>
              <a:t>物联网体系架构</a:t>
            </a:r>
          </a:p>
        </p:txBody>
      </p:sp>
      <p:sp>
        <p:nvSpPr>
          <p:cNvPr id="90115" name="Rectangle 3"/>
          <p:cNvSpPr>
            <a:spLocks noGrp="1" noChangeArrowheads="1"/>
          </p:cNvSpPr>
          <p:nvPr>
            <p:ph idx="1"/>
          </p:nvPr>
        </p:nvSpPr>
        <p:spPr>
          <a:xfrm>
            <a:off x="806449" y="1218197"/>
            <a:ext cx="5198647" cy="3673311"/>
          </a:xfrm>
        </p:spPr>
        <p:txBody>
          <a:bodyPr/>
          <a:lstStyle/>
          <a:p>
            <a:pPr>
              <a:lnSpc>
                <a:spcPct val="150000"/>
              </a:lnSpc>
              <a:spcBef>
                <a:spcPts val="0"/>
              </a:spcBef>
            </a:pPr>
            <a:r>
              <a:rPr lang="zh-CN" altLang="zh-CN" sz="2400" dirty="0">
                <a:latin typeface="Arial" panose="020B0604020202020204" pitchFamily="34" charset="0"/>
              </a:rPr>
              <a:t>物联网体系架构分为三个层次：</a:t>
            </a:r>
            <a:endParaRPr lang="en-US" altLang="zh-CN" sz="24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zh-CN" sz="2200" b="1" dirty="0">
                <a:latin typeface="Arial" panose="020B0604020202020204" pitchFamily="34" charset="0"/>
              </a:rPr>
              <a:t>感知层</a:t>
            </a:r>
            <a:r>
              <a:rPr lang="zh-CN" altLang="en-US" sz="2400" dirty="0">
                <a:latin typeface="Arial" panose="020B0604020202020204" pitchFamily="34" charset="0"/>
              </a:rPr>
              <a:t>：</a:t>
            </a:r>
            <a:r>
              <a:rPr lang="zh-CN" altLang="zh-CN" sz="2000" dirty="0" smtClean="0">
                <a:latin typeface="Arial" panose="020B0604020202020204" pitchFamily="34" charset="0"/>
              </a:rPr>
              <a:t>完成</a:t>
            </a:r>
            <a:r>
              <a:rPr lang="zh-CN" altLang="en-US" sz="2000" dirty="0" smtClean="0">
                <a:latin typeface="Arial" panose="020B0604020202020204" pitchFamily="34" charset="0"/>
              </a:rPr>
              <a:t>对物理世界的</a:t>
            </a:r>
            <a:r>
              <a:rPr lang="zh-CN" altLang="zh-CN" sz="2000" dirty="0" smtClean="0">
                <a:latin typeface="Arial" panose="020B0604020202020204" pitchFamily="34" charset="0"/>
              </a:rPr>
              <a:t>智能</a:t>
            </a:r>
            <a:r>
              <a:rPr lang="zh-CN" altLang="zh-CN" sz="2000" dirty="0">
                <a:latin typeface="Arial" panose="020B0604020202020204" pitchFamily="34" charset="0"/>
              </a:rPr>
              <a:t>感知识别、信息采集处理和自动控制</a:t>
            </a:r>
            <a:endParaRPr lang="en-US" altLang="zh-CN" sz="20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zh-CN" sz="2200" b="1" dirty="0">
                <a:latin typeface="Arial" panose="020B0604020202020204" pitchFamily="34" charset="0"/>
              </a:rPr>
              <a:t>网络层</a:t>
            </a:r>
            <a:r>
              <a:rPr lang="zh-CN" altLang="en-US" sz="2400" dirty="0">
                <a:latin typeface="Arial" panose="020B0604020202020204" pitchFamily="34" charset="0"/>
              </a:rPr>
              <a:t>：</a:t>
            </a:r>
            <a:r>
              <a:rPr lang="zh-CN" altLang="zh-CN" sz="2000" dirty="0">
                <a:latin typeface="Arial" panose="020B0604020202020204" pitchFamily="34" charset="0"/>
              </a:rPr>
              <a:t>负责对感知层和应用层之间的数据传输</a:t>
            </a:r>
            <a:endParaRPr lang="en-US" altLang="zh-CN" sz="20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zh-CN" sz="2200" b="1" dirty="0">
                <a:latin typeface="Arial" panose="020B0604020202020204" pitchFamily="34" charset="0"/>
              </a:rPr>
              <a:t>应用层</a:t>
            </a:r>
            <a:r>
              <a:rPr lang="zh-CN" altLang="en-US" sz="2400" dirty="0">
                <a:latin typeface="Arial" panose="020B0604020202020204" pitchFamily="34" charset="0"/>
              </a:rPr>
              <a:t>：</a:t>
            </a:r>
            <a:r>
              <a:rPr lang="zh-CN" altLang="zh-CN" sz="2000" dirty="0">
                <a:latin typeface="Arial" panose="020B0604020202020204" pitchFamily="34" charset="0"/>
              </a:rPr>
              <a:t>解决信息处理和人机交互</a:t>
            </a:r>
            <a:r>
              <a:rPr lang="zh-CN" altLang="zh-CN" sz="2000" dirty="0" smtClean="0">
                <a:latin typeface="Arial" panose="020B0604020202020204" pitchFamily="34" charset="0"/>
              </a:rPr>
              <a:t>问题</a:t>
            </a:r>
            <a:endParaRPr lang="en-US" altLang="zh-CN" sz="2000" dirty="0" smtClean="0">
              <a:latin typeface="Arial" panose="020B0604020202020204" pitchFamily="34" charset="0"/>
            </a:endParaRPr>
          </a:p>
          <a:p>
            <a:pPr lvl="1">
              <a:lnSpc>
                <a:spcPct val="150000"/>
              </a:lnSpc>
              <a:spcBef>
                <a:spcPts val="0"/>
              </a:spcBef>
              <a:buFont typeface="Wingdings" panose="05000000000000000000" pitchFamily="2" charset="2"/>
              <a:buChar char="Ø"/>
            </a:pPr>
            <a:r>
              <a:rPr lang="zh-CN" altLang="en-US" sz="1600" dirty="0" smtClean="0">
                <a:latin typeface="Arial" panose="020B0604020202020204" pitchFamily="34" charset="0"/>
              </a:rPr>
              <a:t>应用基础设施</a:t>
            </a:r>
            <a:r>
              <a:rPr lang="en-US" altLang="zh-CN" sz="1600" dirty="0" smtClean="0">
                <a:latin typeface="Arial" panose="020B0604020202020204" pitchFamily="34" charset="0"/>
              </a:rPr>
              <a:t>/</a:t>
            </a:r>
            <a:r>
              <a:rPr lang="zh-CN" altLang="en-US" sz="1600" dirty="0" smtClean="0">
                <a:latin typeface="Arial" panose="020B0604020202020204" pitchFamily="34" charset="0"/>
              </a:rPr>
              <a:t>中间件</a:t>
            </a:r>
            <a:r>
              <a:rPr lang="zh-CN" altLang="en-US" sz="1600" dirty="0" smtClean="0"/>
              <a:t>为物联网提供数据的管理和计算</a:t>
            </a:r>
            <a:endParaRPr lang="en-US" altLang="zh-CN" sz="1600" dirty="0" smtClean="0"/>
          </a:p>
          <a:p>
            <a:pPr lvl="1">
              <a:lnSpc>
                <a:spcPct val="150000"/>
              </a:lnSpc>
              <a:spcBef>
                <a:spcPts val="0"/>
              </a:spcBef>
              <a:buFont typeface="Wingdings" panose="05000000000000000000" pitchFamily="2" charset="2"/>
              <a:buChar char="Ø"/>
            </a:pPr>
            <a:r>
              <a:rPr lang="zh-CN" altLang="en-US" sz="1600" dirty="0" smtClean="0">
                <a:latin typeface="Arial" panose="020B0604020202020204" pitchFamily="34" charset="0"/>
              </a:rPr>
              <a:t>利用数据为各行各业提供决策依据，实现广泛智能化应用服务</a:t>
            </a:r>
            <a:endParaRPr lang="en-US" altLang="zh-CN" sz="1600" dirty="0" smtClean="0">
              <a:latin typeface="Arial" panose="020B0604020202020204" pitchFamily="34" charset="0"/>
            </a:endParaRPr>
          </a:p>
          <a:p>
            <a:pPr>
              <a:lnSpc>
                <a:spcPct val="150000"/>
              </a:lnSpc>
              <a:spcBef>
                <a:spcPts val="0"/>
              </a:spcBef>
              <a:buFont typeface="Wingdings" panose="05000000000000000000" pitchFamily="2" charset="2"/>
              <a:buChar char="Ø"/>
            </a:pPr>
            <a:endParaRPr lang="en-US" altLang="zh-CN" sz="2000" dirty="0">
              <a:latin typeface="Arial" panose="020B0604020202020204" pitchFamily="34" charset="0"/>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130</a:t>
            </a:fld>
            <a:endParaRPr lang="en-US" altLang="zh-CN"/>
          </a:p>
        </p:txBody>
      </p:sp>
      <p:pic>
        <p:nvPicPr>
          <p:cNvPr id="5122" name="图片 129">
            <a:extLst>
              <a:ext uri="{FF2B5EF4-FFF2-40B4-BE49-F238E27FC236}">
                <a16:creationId xmlns:a16="http://schemas.microsoft.com/office/drawing/2014/main" xmlns="" id="{33942505-C220-4CE1-BD5C-B8400ACE2A2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38" t="1590" r="1504" b="3295"/>
          <a:stretch/>
        </p:blipFill>
        <p:spPr bwMode="auto">
          <a:xfrm>
            <a:off x="6023992" y="1268760"/>
            <a:ext cx="5536493" cy="325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9">
            <a:extLst>
              <a:ext uri="{FF2B5EF4-FFF2-40B4-BE49-F238E27FC236}">
                <a16:creationId xmlns:a16="http://schemas.microsoft.com/office/drawing/2014/main" xmlns="" id="{7D1FC057-2837-49F0-8A97-C87288218745}"/>
              </a:ext>
            </a:extLst>
          </p:cNvPr>
          <p:cNvGrpSpPr>
            <a:grpSpLocks/>
          </p:cNvGrpSpPr>
          <p:nvPr/>
        </p:nvGrpSpPr>
        <p:grpSpPr bwMode="auto">
          <a:xfrm rot="21321188">
            <a:off x="6283479" y="4739192"/>
            <a:ext cx="4951747" cy="1737632"/>
            <a:chOff x="624" y="962"/>
            <a:chExt cx="4137" cy="2830"/>
          </a:xfrm>
        </p:grpSpPr>
        <p:sp>
          <p:nvSpPr>
            <p:cNvPr id="10" name="Freeform 3">
              <a:extLst>
                <a:ext uri="{FF2B5EF4-FFF2-40B4-BE49-F238E27FC236}">
                  <a16:creationId xmlns:a16="http://schemas.microsoft.com/office/drawing/2014/main" xmlns="" id="{38A7B0B5-84DE-408F-BB4C-5C85299F42FB}"/>
                </a:ext>
              </a:extLst>
            </p:cNvPr>
            <p:cNvSpPr>
              <a:spLocks noEditPoints="1"/>
            </p:cNvSpPr>
            <p:nvPr/>
          </p:nvSpPr>
          <p:spPr bwMode="gray">
            <a:xfrm>
              <a:off x="624" y="1274"/>
              <a:ext cx="3744" cy="2518"/>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a:noFill/>
            </a:ln>
            <a:effectLst>
              <a:outerShdw dist="206741" dir="8249373" algn="ctr" rotWithShape="0">
                <a:schemeClr val="bg2">
                  <a:alpha val="50000"/>
                </a:scheme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1400"/>
            </a:p>
          </p:txBody>
        </p:sp>
        <p:sp>
          <p:nvSpPr>
            <p:cNvPr id="11" name="Text Box 32">
              <a:extLst>
                <a:ext uri="{FF2B5EF4-FFF2-40B4-BE49-F238E27FC236}">
                  <a16:creationId xmlns:a16="http://schemas.microsoft.com/office/drawing/2014/main" xmlns="" id="{8ABAB8C2-03E3-47C2-BD12-7F21B2FC14FF}"/>
                </a:ext>
              </a:extLst>
            </p:cNvPr>
            <p:cNvSpPr txBox="1">
              <a:spLocks noChangeArrowheads="1"/>
            </p:cNvSpPr>
            <p:nvPr/>
          </p:nvSpPr>
          <p:spPr bwMode="auto">
            <a:xfrm>
              <a:off x="3922" y="1806"/>
              <a:ext cx="839" cy="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1400" dirty="0"/>
                <a:t>物联网的基本特征</a:t>
              </a:r>
              <a:endParaRPr lang="en-US" altLang="zh-CN" sz="1400" dirty="0">
                <a:solidFill>
                  <a:schemeClr val="tx2"/>
                </a:solidFill>
                <a:ea typeface="宋体" panose="02010600030101010101" pitchFamily="2" charset="-122"/>
              </a:endParaRPr>
            </a:p>
          </p:txBody>
        </p:sp>
        <p:sp>
          <p:nvSpPr>
            <p:cNvPr id="12" name="Oval 34">
              <a:extLst>
                <a:ext uri="{FF2B5EF4-FFF2-40B4-BE49-F238E27FC236}">
                  <a16:creationId xmlns:a16="http://schemas.microsoft.com/office/drawing/2014/main" xmlns="" id="{7123850A-A850-4306-8448-82E265C4561F}"/>
                </a:ext>
              </a:extLst>
            </p:cNvPr>
            <p:cNvSpPr>
              <a:spLocks noChangeArrowheads="1"/>
            </p:cNvSpPr>
            <p:nvPr/>
          </p:nvSpPr>
          <p:spPr bwMode="gray">
            <a:xfrm rot="-723406">
              <a:off x="1977" y="3120"/>
              <a:ext cx="906" cy="420"/>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3" name="Oval 35">
              <a:extLst>
                <a:ext uri="{FF2B5EF4-FFF2-40B4-BE49-F238E27FC236}">
                  <a16:creationId xmlns:a16="http://schemas.microsoft.com/office/drawing/2014/main" xmlns="" id="{4AD91FDB-FCE7-4352-B1C1-9E31D1312747}"/>
                </a:ext>
              </a:extLst>
            </p:cNvPr>
            <p:cNvSpPr>
              <a:spLocks noChangeArrowheads="1"/>
            </p:cNvSpPr>
            <p:nvPr/>
          </p:nvSpPr>
          <p:spPr bwMode="gray">
            <a:xfrm>
              <a:off x="1934" y="2352"/>
              <a:ext cx="1074" cy="1075"/>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14" name="Oval 36">
              <a:extLst>
                <a:ext uri="{FF2B5EF4-FFF2-40B4-BE49-F238E27FC236}">
                  <a16:creationId xmlns:a16="http://schemas.microsoft.com/office/drawing/2014/main" xmlns="" id="{0C33BF42-B1C0-4F3A-BCE6-796F7E4AF570}"/>
                </a:ext>
              </a:extLst>
            </p:cNvPr>
            <p:cNvSpPr>
              <a:spLocks noChangeArrowheads="1"/>
            </p:cNvSpPr>
            <p:nvPr/>
          </p:nvSpPr>
          <p:spPr bwMode="gray">
            <a:xfrm>
              <a:off x="1947" y="2358"/>
              <a:ext cx="1049" cy="104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15" name="Oval 37">
              <a:extLst>
                <a:ext uri="{FF2B5EF4-FFF2-40B4-BE49-F238E27FC236}">
                  <a16:creationId xmlns:a16="http://schemas.microsoft.com/office/drawing/2014/main" xmlns="" id="{AE22E38B-2BEB-4E84-AF6A-2893053B056F}"/>
                </a:ext>
              </a:extLst>
            </p:cNvPr>
            <p:cNvSpPr>
              <a:spLocks noChangeArrowheads="1"/>
            </p:cNvSpPr>
            <p:nvPr/>
          </p:nvSpPr>
          <p:spPr bwMode="gray">
            <a:xfrm>
              <a:off x="2047" y="2460"/>
              <a:ext cx="909" cy="888"/>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16" name="Oval 38">
              <a:extLst>
                <a:ext uri="{FF2B5EF4-FFF2-40B4-BE49-F238E27FC236}">
                  <a16:creationId xmlns:a16="http://schemas.microsoft.com/office/drawing/2014/main" xmlns="" id="{D60B451F-7B29-4CD0-92D1-76C34DEE17EE}"/>
                </a:ext>
              </a:extLst>
            </p:cNvPr>
            <p:cNvSpPr>
              <a:spLocks noChangeArrowheads="1"/>
            </p:cNvSpPr>
            <p:nvPr/>
          </p:nvSpPr>
          <p:spPr bwMode="gray">
            <a:xfrm>
              <a:off x="2016" y="2396"/>
              <a:ext cx="888" cy="795"/>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17" name="Text Box 39">
              <a:extLst>
                <a:ext uri="{FF2B5EF4-FFF2-40B4-BE49-F238E27FC236}">
                  <a16:creationId xmlns:a16="http://schemas.microsoft.com/office/drawing/2014/main" xmlns="" id="{7EEC2920-2B76-4441-B55F-1CCBA102A703}"/>
                </a:ext>
              </a:extLst>
            </p:cNvPr>
            <p:cNvSpPr txBox="1">
              <a:spLocks noChangeArrowheads="1"/>
            </p:cNvSpPr>
            <p:nvPr/>
          </p:nvSpPr>
          <p:spPr bwMode="gray">
            <a:xfrm>
              <a:off x="1990" y="2747"/>
              <a:ext cx="963" cy="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400" dirty="0"/>
                <a:t>智能处理</a:t>
              </a:r>
              <a:endParaRPr lang="en-US" altLang="zh-CN" sz="1400" dirty="0">
                <a:ea typeface="宋体" panose="02010600030101010101" pitchFamily="2" charset="-122"/>
              </a:endParaRPr>
            </a:p>
          </p:txBody>
        </p:sp>
        <p:sp>
          <p:nvSpPr>
            <p:cNvPr id="18" name="Oval 40">
              <a:extLst>
                <a:ext uri="{FF2B5EF4-FFF2-40B4-BE49-F238E27FC236}">
                  <a16:creationId xmlns:a16="http://schemas.microsoft.com/office/drawing/2014/main" xmlns="" id="{AAB34BB2-2C46-4E6E-9771-A2106E259480}"/>
                </a:ext>
              </a:extLst>
            </p:cNvPr>
            <p:cNvSpPr>
              <a:spLocks noChangeArrowheads="1"/>
            </p:cNvSpPr>
            <p:nvPr/>
          </p:nvSpPr>
          <p:spPr bwMode="gray">
            <a:xfrm rot="-772996">
              <a:off x="816" y="2736"/>
              <a:ext cx="714" cy="384"/>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nvGrpSpPr>
            <p:cNvPr id="19" name="Group 41">
              <a:extLst>
                <a:ext uri="{FF2B5EF4-FFF2-40B4-BE49-F238E27FC236}">
                  <a16:creationId xmlns:a16="http://schemas.microsoft.com/office/drawing/2014/main" xmlns="" id="{F3959D82-F327-463B-87D9-B73E744285E3}"/>
                </a:ext>
              </a:extLst>
            </p:cNvPr>
            <p:cNvGrpSpPr>
              <a:grpSpLocks/>
            </p:cNvGrpSpPr>
            <p:nvPr/>
          </p:nvGrpSpPr>
          <p:grpSpPr bwMode="auto">
            <a:xfrm>
              <a:off x="707" y="2112"/>
              <a:ext cx="964" cy="908"/>
              <a:chOff x="672" y="2112"/>
              <a:chExt cx="939" cy="860"/>
            </a:xfrm>
          </p:grpSpPr>
          <p:sp>
            <p:nvSpPr>
              <p:cNvPr id="27" name="Oval 42">
                <a:extLst>
                  <a:ext uri="{FF2B5EF4-FFF2-40B4-BE49-F238E27FC236}">
                    <a16:creationId xmlns:a16="http://schemas.microsoft.com/office/drawing/2014/main" xmlns="" id="{71BCACF3-CB61-4CD3-949D-D0800811EC65}"/>
                  </a:ext>
                </a:extLst>
              </p:cNvPr>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8" name="Oval 43">
                <a:extLst>
                  <a:ext uri="{FF2B5EF4-FFF2-40B4-BE49-F238E27FC236}">
                    <a16:creationId xmlns:a16="http://schemas.microsoft.com/office/drawing/2014/main" xmlns="" id="{FCD3D016-5404-4560-952F-35793A65B0C0}"/>
                  </a:ext>
                </a:extLst>
              </p:cNvPr>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9" name="Oval 44">
                <a:extLst>
                  <a:ext uri="{FF2B5EF4-FFF2-40B4-BE49-F238E27FC236}">
                    <a16:creationId xmlns:a16="http://schemas.microsoft.com/office/drawing/2014/main" xmlns="" id="{215ACBCE-20B6-4FA8-BD96-9E1B94475D12}"/>
                  </a:ext>
                </a:extLst>
              </p:cNvPr>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30" name="Oval 45">
                <a:extLst>
                  <a:ext uri="{FF2B5EF4-FFF2-40B4-BE49-F238E27FC236}">
                    <a16:creationId xmlns:a16="http://schemas.microsoft.com/office/drawing/2014/main" xmlns="" id="{E2BA1663-97A0-48C9-946A-C69D8C140910}"/>
                  </a:ext>
                </a:extLst>
              </p:cNvPr>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31" name="Text Box 46">
                <a:extLst>
                  <a:ext uri="{FF2B5EF4-FFF2-40B4-BE49-F238E27FC236}">
                    <a16:creationId xmlns:a16="http://schemas.microsoft.com/office/drawing/2014/main" xmlns="" id="{22847C9E-B83F-4608-860C-DA435ACC57FF}"/>
                  </a:ext>
                </a:extLst>
              </p:cNvPr>
              <p:cNvSpPr txBox="1">
                <a:spLocks noChangeArrowheads="1"/>
              </p:cNvSpPr>
              <p:nvPr/>
            </p:nvSpPr>
            <p:spPr bwMode="gray">
              <a:xfrm>
                <a:off x="672" y="2414"/>
                <a:ext cx="939" cy="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400" dirty="0"/>
                  <a:t>可靠传输</a:t>
                </a:r>
                <a:endParaRPr lang="en-US" altLang="zh-CN" sz="1400" dirty="0">
                  <a:ea typeface="宋体" panose="02010600030101010101" pitchFamily="2" charset="-122"/>
                </a:endParaRPr>
              </a:p>
            </p:txBody>
          </p:sp>
        </p:grpSp>
        <p:sp>
          <p:nvSpPr>
            <p:cNvPr id="20" name="Oval 47">
              <a:extLst>
                <a:ext uri="{FF2B5EF4-FFF2-40B4-BE49-F238E27FC236}">
                  <a16:creationId xmlns:a16="http://schemas.microsoft.com/office/drawing/2014/main" xmlns="" id="{097AB64F-87A2-4352-B258-FEE60270DB13}"/>
                </a:ext>
              </a:extLst>
            </p:cNvPr>
            <p:cNvSpPr>
              <a:spLocks noChangeArrowheads="1"/>
            </p:cNvSpPr>
            <p:nvPr/>
          </p:nvSpPr>
          <p:spPr bwMode="gray">
            <a:xfrm>
              <a:off x="833" y="1470"/>
              <a:ext cx="576" cy="336"/>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1" name="Oval 48">
              <a:extLst>
                <a:ext uri="{FF2B5EF4-FFF2-40B4-BE49-F238E27FC236}">
                  <a16:creationId xmlns:a16="http://schemas.microsoft.com/office/drawing/2014/main" xmlns="" id="{9D0864D7-97FB-4024-8F65-5A206823F85D}"/>
                </a:ext>
              </a:extLst>
            </p:cNvPr>
            <p:cNvSpPr>
              <a:spLocks noChangeArrowheads="1"/>
            </p:cNvSpPr>
            <p:nvPr/>
          </p:nvSpPr>
          <p:spPr bwMode="gray">
            <a:xfrm>
              <a:off x="860" y="1071"/>
              <a:ext cx="795" cy="823"/>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2" name="Oval 49">
              <a:extLst>
                <a:ext uri="{FF2B5EF4-FFF2-40B4-BE49-F238E27FC236}">
                  <a16:creationId xmlns:a16="http://schemas.microsoft.com/office/drawing/2014/main" xmlns="" id="{86A3AC95-8D4B-48CD-BC01-80BAF6EE94EB}"/>
                </a:ext>
              </a:extLst>
            </p:cNvPr>
            <p:cNvSpPr>
              <a:spLocks noChangeArrowheads="1"/>
            </p:cNvSpPr>
            <p:nvPr/>
          </p:nvSpPr>
          <p:spPr bwMode="gray">
            <a:xfrm>
              <a:off x="924" y="1164"/>
              <a:ext cx="731" cy="586"/>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3" name="Oval 50">
              <a:extLst>
                <a:ext uri="{FF2B5EF4-FFF2-40B4-BE49-F238E27FC236}">
                  <a16:creationId xmlns:a16="http://schemas.microsoft.com/office/drawing/2014/main" xmlns="" id="{DB28211B-16D9-4423-AACC-01D0212FCCA1}"/>
                </a:ext>
              </a:extLst>
            </p:cNvPr>
            <p:cNvSpPr>
              <a:spLocks noChangeArrowheads="1"/>
            </p:cNvSpPr>
            <p:nvPr/>
          </p:nvSpPr>
          <p:spPr bwMode="gray">
            <a:xfrm>
              <a:off x="889" y="1051"/>
              <a:ext cx="734" cy="755"/>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4" name="Oval 51">
              <a:extLst>
                <a:ext uri="{FF2B5EF4-FFF2-40B4-BE49-F238E27FC236}">
                  <a16:creationId xmlns:a16="http://schemas.microsoft.com/office/drawing/2014/main" xmlns="" id="{8F484E73-313D-4779-AD70-F0102511F220}"/>
                </a:ext>
              </a:extLst>
            </p:cNvPr>
            <p:cNvSpPr>
              <a:spLocks noChangeArrowheads="1"/>
            </p:cNvSpPr>
            <p:nvPr/>
          </p:nvSpPr>
          <p:spPr bwMode="gray">
            <a:xfrm>
              <a:off x="935" y="1162"/>
              <a:ext cx="637" cy="644"/>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5" name="Text Box 52">
              <a:extLst>
                <a:ext uri="{FF2B5EF4-FFF2-40B4-BE49-F238E27FC236}">
                  <a16:creationId xmlns:a16="http://schemas.microsoft.com/office/drawing/2014/main" xmlns="" id="{B13220DA-A2D4-4C51-A624-5A021B97D5BB}"/>
                </a:ext>
              </a:extLst>
            </p:cNvPr>
            <p:cNvSpPr txBox="1">
              <a:spLocks noChangeArrowheads="1"/>
            </p:cNvSpPr>
            <p:nvPr/>
          </p:nvSpPr>
          <p:spPr bwMode="gray">
            <a:xfrm>
              <a:off x="786" y="1246"/>
              <a:ext cx="935" cy="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zh-CN" sz="1400" dirty="0"/>
                <a:t>全面感知</a:t>
              </a:r>
              <a:endParaRPr lang="en-US" altLang="zh-CN" sz="1400" dirty="0">
                <a:ea typeface="宋体" panose="02010600030101010101" pitchFamily="2" charset="-122"/>
              </a:endParaRPr>
            </a:p>
          </p:txBody>
        </p:sp>
        <p:sp>
          <p:nvSpPr>
            <p:cNvPr id="26" name="Oval 55">
              <a:extLst>
                <a:ext uri="{FF2B5EF4-FFF2-40B4-BE49-F238E27FC236}">
                  <a16:creationId xmlns:a16="http://schemas.microsoft.com/office/drawing/2014/main" xmlns="" id="{A6B0BABB-37F9-4681-BC40-31BB60A1EAC9}"/>
                </a:ext>
              </a:extLst>
            </p:cNvPr>
            <p:cNvSpPr>
              <a:spLocks noChangeArrowheads="1"/>
            </p:cNvSpPr>
            <p:nvPr/>
          </p:nvSpPr>
          <p:spPr bwMode="gray">
            <a:xfrm>
              <a:off x="1628" y="962"/>
              <a:ext cx="419" cy="42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grpSp>
    </p:spTree>
    <p:extLst>
      <p:ext uri="{BB962C8B-B14F-4D97-AF65-F5344CB8AC3E}">
        <p14:creationId xmlns:p14="http://schemas.microsoft.com/office/powerpoint/2010/main" val="27819214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61565" y="79504"/>
            <a:ext cx="10868869" cy="563563"/>
          </a:xfrm>
        </p:spPr>
        <p:txBody>
          <a:bodyPr/>
          <a:lstStyle/>
          <a:p>
            <a:r>
              <a:rPr lang="zh-CN" altLang="zh-CN" dirty="0"/>
              <a:t>物联网关键技术</a:t>
            </a:r>
            <a:endParaRPr lang="en-US" altLang="zh-CN" dirty="0">
              <a:solidFill>
                <a:schemeClr val="tx2"/>
              </a:solidFill>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131</a:t>
            </a:fld>
            <a:endParaRPr lang="en-US" altLang="zh-CN"/>
          </a:p>
        </p:txBody>
      </p:sp>
      <p:grpSp>
        <p:nvGrpSpPr>
          <p:cNvPr id="47" name="Group 30">
            <a:extLst>
              <a:ext uri="{FF2B5EF4-FFF2-40B4-BE49-F238E27FC236}">
                <a16:creationId xmlns:a16="http://schemas.microsoft.com/office/drawing/2014/main" xmlns="" id="{176F6DE1-D6C5-41C0-AAD4-9BF51D7D152E}"/>
              </a:ext>
            </a:extLst>
          </p:cNvPr>
          <p:cNvGrpSpPr>
            <a:grpSpLocks/>
          </p:cNvGrpSpPr>
          <p:nvPr/>
        </p:nvGrpSpPr>
        <p:grpSpPr bwMode="auto">
          <a:xfrm>
            <a:off x="4123547" y="2656027"/>
            <a:ext cx="1692000" cy="579438"/>
            <a:chOff x="1945" y="890"/>
            <a:chExt cx="1162" cy="365"/>
          </a:xfrm>
        </p:grpSpPr>
        <p:sp>
          <p:nvSpPr>
            <p:cNvPr id="48" name="AutoShape 17">
              <a:extLst>
                <a:ext uri="{FF2B5EF4-FFF2-40B4-BE49-F238E27FC236}">
                  <a16:creationId xmlns:a16="http://schemas.microsoft.com/office/drawing/2014/main" xmlns="" id="{BA3E9C0C-AF7D-4AA9-B2F5-9FE173AFC2EC}"/>
                </a:ext>
              </a:extLst>
            </p:cNvPr>
            <p:cNvSpPr>
              <a:spLocks noChangeArrowheads="1"/>
            </p:cNvSpPr>
            <p:nvPr/>
          </p:nvSpPr>
          <p:spPr bwMode="gray">
            <a:xfrm>
              <a:off x="1945" y="890"/>
              <a:ext cx="1162" cy="365"/>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49" name="Text Box 19">
              <a:extLst>
                <a:ext uri="{FF2B5EF4-FFF2-40B4-BE49-F238E27FC236}">
                  <a16:creationId xmlns:a16="http://schemas.microsoft.com/office/drawing/2014/main" xmlns="" id="{ACEB2711-5E31-4794-B7F9-DD4E5ECE6B06}"/>
                </a:ext>
              </a:extLst>
            </p:cNvPr>
            <p:cNvSpPr txBox="1">
              <a:spLocks noChangeArrowheads="1"/>
            </p:cNvSpPr>
            <p:nvPr/>
          </p:nvSpPr>
          <p:spPr bwMode="gray">
            <a:xfrm>
              <a:off x="2043" y="977"/>
              <a:ext cx="103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zh-CN" sz="2200" dirty="0">
                  <a:solidFill>
                    <a:schemeClr val="bg2">
                      <a:lumMod val="20000"/>
                      <a:lumOff val="80000"/>
                    </a:schemeClr>
                  </a:solidFill>
                </a:rPr>
                <a:t>传感器技术</a:t>
              </a:r>
              <a:endParaRPr lang="zh-CN" altLang="en-US" sz="2200" dirty="0">
                <a:solidFill>
                  <a:schemeClr val="bg2">
                    <a:lumMod val="20000"/>
                    <a:lumOff val="80000"/>
                  </a:schemeClr>
                </a:solidFill>
              </a:endParaRPr>
            </a:p>
          </p:txBody>
        </p:sp>
      </p:grpSp>
      <p:grpSp>
        <p:nvGrpSpPr>
          <p:cNvPr id="52" name="Group 30">
            <a:extLst>
              <a:ext uri="{FF2B5EF4-FFF2-40B4-BE49-F238E27FC236}">
                <a16:creationId xmlns:a16="http://schemas.microsoft.com/office/drawing/2014/main" xmlns="" id="{18B11925-6F87-424A-AC0A-FDED510DFB8A}"/>
              </a:ext>
            </a:extLst>
          </p:cNvPr>
          <p:cNvGrpSpPr>
            <a:grpSpLocks/>
          </p:cNvGrpSpPr>
          <p:nvPr/>
        </p:nvGrpSpPr>
        <p:grpSpPr bwMode="auto">
          <a:xfrm>
            <a:off x="1611508" y="2645539"/>
            <a:ext cx="1692000" cy="579438"/>
            <a:chOff x="1945" y="890"/>
            <a:chExt cx="1162" cy="365"/>
          </a:xfrm>
        </p:grpSpPr>
        <p:sp>
          <p:nvSpPr>
            <p:cNvPr id="53" name="AutoShape 17">
              <a:extLst>
                <a:ext uri="{FF2B5EF4-FFF2-40B4-BE49-F238E27FC236}">
                  <a16:creationId xmlns:a16="http://schemas.microsoft.com/office/drawing/2014/main" xmlns="" id="{21564482-0C38-4CE1-A65B-0703685EE9A0}"/>
                </a:ext>
              </a:extLst>
            </p:cNvPr>
            <p:cNvSpPr>
              <a:spLocks noChangeArrowheads="1"/>
            </p:cNvSpPr>
            <p:nvPr/>
          </p:nvSpPr>
          <p:spPr bwMode="gray">
            <a:xfrm>
              <a:off x="1945" y="890"/>
              <a:ext cx="1162" cy="365"/>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54" name="Text Box 19">
              <a:extLst>
                <a:ext uri="{FF2B5EF4-FFF2-40B4-BE49-F238E27FC236}">
                  <a16:creationId xmlns:a16="http://schemas.microsoft.com/office/drawing/2014/main" xmlns="" id="{735E369F-903E-4309-98D9-0869198F0711}"/>
                </a:ext>
              </a:extLst>
            </p:cNvPr>
            <p:cNvSpPr txBox="1">
              <a:spLocks noChangeArrowheads="1"/>
            </p:cNvSpPr>
            <p:nvPr/>
          </p:nvSpPr>
          <p:spPr bwMode="gray">
            <a:xfrm>
              <a:off x="2116" y="977"/>
              <a:ext cx="848" cy="2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zh-CN" sz="2200" dirty="0">
                  <a:solidFill>
                    <a:schemeClr val="bg2">
                      <a:lumMod val="20000"/>
                      <a:lumOff val="80000"/>
                    </a:schemeClr>
                  </a:solidFill>
                </a:rPr>
                <a:t>识别技术</a:t>
              </a:r>
              <a:endParaRPr lang="zh-CN" altLang="en-US" sz="2200" dirty="0">
                <a:solidFill>
                  <a:schemeClr val="bg2">
                    <a:lumMod val="20000"/>
                    <a:lumOff val="80000"/>
                  </a:schemeClr>
                </a:solidFill>
                <a:latin typeface="楷体_GB2312" pitchFamily="49" charset="-122"/>
                <a:ea typeface="楷体_GB2312" pitchFamily="49" charset="-122"/>
              </a:endParaRPr>
            </a:p>
          </p:txBody>
        </p:sp>
      </p:grpSp>
      <p:sp>
        <p:nvSpPr>
          <p:cNvPr id="58" name="AutoShape 12">
            <a:extLst>
              <a:ext uri="{FF2B5EF4-FFF2-40B4-BE49-F238E27FC236}">
                <a16:creationId xmlns:a16="http://schemas.microsoft.com/office/drawing/2014/main" xmlns="" id="{0B3BAE63-72AA-41A4-A109-AC178D1A9AE4}"/>
              </a:ext>
            </a:extLst>
          </p:cNvPr>
          <p:cNvSpPr>
            <a:spLocks noChangeArrowheads="1"/>
          </p:cNvSpPr>
          <p:nvPr/>
        </p:nvSpPr>
        <p:spPr bwMode="auto">
          <a:xfrm>
            <a:off x="3871537" y="3359026"/>
            <a:ext cx="2276475" cy="2719824"/>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楷体_GB2312" pitchFamily="49" charset="-122"/>
              <a:ea typeface="楷体_GB2312" pitchFamily="49" charset="-122"/>
            </a:endParaRPr>
          </a:p>
        </p:txBody>
      </p:sp>
      <p:sp>
        <p:nvSpPr>
          <p:cNvPr id="59" name="Text Box 32">
            <a:extLst>
              <a:ext uri="{FF2B5EF4-FFF2-40B4-BE49-F238E27FC236}">
                <a16:creationId xmlns:a16="http://schemas.microsoft.com/office/drawing/2014/main" xmlns="" id="{3358FC3A-D66A-4E13-A4A6-6544A7E41D3C}"/>
              </a:ext>
            </a:extLst>
          </p:cNvPr>
          <p:cNvSpPr txBox="1">
            <a:spLocks noChangeArrowheads="1"/>
          </p:cNvSpPr>
          <p:nvPr/>
        </p:nvSpPr>
        <p:spPr bwMode="auto">
          <a:xfrm>
            <a:off x="3936283" y="3483017"/>
            <a:ext cx="2159717" cy="2308324"/>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r>
              <a:rPr lang="zh-CN" altLang="zh-CN" dirty="0">
                <a:solidFill>
                  <a:srgbClr val="001D3A"/>
                </a:solidFill>
                <a:latin typeface="楷体" panose="02010609060101010101" pitchFamily="49" charset="-122"/>
                <a:ea typeface="楷体" panose="02010609060101010101" pitchFamily="49" charset="-122"/>
              </a:rPr>
              <a:t>传感器是能感受到被测信息</a:t>
            </a:r>
            <a:r>
              <a:rPr lang="zh-CN" altLang="en-US" dirty="0">
                <a:solidFill>
                  <a:srgbClr val="001D3A"/>
                </a:solidFill>
                <a:latin typeface="楷体" panose="02010609060101010101" pitchFamily="49" charset="-122"/>
                <a:ea typeface="楷体" panose="02010609060101010101" pitchFamily="49" charset="-122"/>
              </a:rPr>
              <a:t>，</a:t>
            </a:r>
            <a:r>
              <a:rPr lang="zh-CN" altLang="zh-CN" dirty="0">
                <a:solidFill>
                  <a:srgbClr val="001D3A"/>
                </a:solidFill>
                <a:latin typeface="楷体" panose="02010609060101010101" pitchFamily="49" charset="-122"/>
                <a:ea typeface="楷体" panose="02010609060101010101" pitchFamily="49" charset="-122"/>
              </a:rPr>
              <a:t>并按一定规律转换成可用输出信号</a:t>
            </a:r>
            <a:r>
              <a:rPr lang="zh-CN" altLang="en-US" dirty="0">
                <a:solidFill>
                  <a:srgbClr val="001D3A"/>
                </a:solidFill>
                <a:latin typeface="楷体" panose="02010609060101010101" pitchFamily="49" charset="-122"/>
                <a:ea typeface="楷体" panose="02010609060101010101" pitchFamily="49" charset="-122"/>
              </a:rPr>
              <a:t>的器件或</a:t>
            </a:r>
            <a:r>
              <a:rPr lang="zh-CN" altLang="zh-CN" dirty="0">
                <a:solidFill>
                  <a:srgbClr val="001D3A"/>
                </a:solidFill>
                <a:latin typeface="楷体" panose="02010609060101010101" pitchFamily="49" charset="-122"/>
                <a:ea typeface="楷体" panose="02010609060101010101" pitchFamily="49" charset="-122"/>
              </a:rPr>
              <a:t>装置</a:t>
            </a:r>
            <a:r>
              <a:rPr lang="zh-CN" altLang="en-US" dirty="0">
                <a:solidFill>
                  <a:srgbClr val="001D3A"/>
                </a:solidFill>
                <a:latin typeface="楷体" panose="02010609060101010101" pitchFamily="49" charset="-122"/>
                <a:ea typeface="楷体" panose="02010609060101010101" pitchFamily="49" charset="-122"/>
              </a:rPr>
              <a:t>。</a:t>
            </a:r>
            <a:endParaRPr lang="en-US" altLang="zh-CN" dirty="0">
              <a:solidFill>
                <a:srgbClr val="001D3A"/>
              </a:solidFill>
              <a:latin typeface="楷体" panose="02010609060101010101" pitchFamily="49" charset="-122"/>
              <a:ea typeface="楷体" panose="02010609060101010101" pitchFamily="49" charset="-122"/>
            </a:endParaRPr>
          </a:p>
          <a:p>
            <a:pPr marL="0" indent="0" eaLnBrk="1" hangingPunct="1"/>
            <a:r>
              <a:rPr lang="zh-CN" altLang="en-US" dirty="0">
                <a:solidFill>
                  <a:srgbClr val="001D3A"/>
                </a:solidFill>
                <a:latin typeface="楷体" panose="02010609060101010101" pitchFamily="49" charset="-122"/>
                <a:ea typeface="楷体" panose="02010609060101010101" pitchFamily="49" charset="-122"/>
              </a:rPr>
              <a:t>它</a:t>
            </a:r>
            <a:r>
              <a:rPr lang="zh-CN" altLang="zh-CN" dirty="0">
                <a:solidFill>
                  <a:srgbClr val="001D3A"/>
                </a:solidFill>
                <a:latin typeface="楷体" panose="02010609060101010101" pitchFamily="49" charset="-122"/>
                <a:ea typeface="楷体" panose="02010609060101010101" pitchFamily="49" charset="-122"/>
              </a:rPr>
              <a:t>作为物联网触手</a:t>
            </a:r>
            <a:r>
              <a:rPr lang="zh-CN" altLang="en-US" dirty="0">
                <a:solidFill>
                  <a:srgbClr val="001D3A"/>
                </a:solidFill>
                <a:latin typeface="楷体" panose="02010609060101010101" pitchFamily="49" charset="-122"/>
                <a:ea typeface="楷体" panose="02010609060101010101" pitchFamily="49" charset="-122"/>
              </a:rPr>
              <a:t>，让物体有了触觉、味觉和嗅觉等感官</a:t>
            </a:r>
          </a:p>
        </p:txBody>
      </p:sp>
      <p:sp>
        <p:nvSpPr>
          <p:cNvPr id="60" name="AutoShape 12">
            <a:extLst>
              <a:ext uri="{FF2B5EF4-FFF2-40B4-BE49-F238E27FC236}">
                <a16:creationId xmlns:a16="http://schemas.microsoft.com/office/drawing/2014/main" xmlns="" id="{B71264CF-74ED-46A1-A06A-12C68E5EDCC5}"/>
              </a:ext>
            </a:extLst>
          </p:cNvPr>
          <p:cNvSpPr>
            <a:spLocks noChangeArrowheads="1"/>
          </p:cNvSpPr>
          <p:nvPr/>
        </p:nvSpPr>
        <p:spPr bwMode="auto">
          <a:xfrm>
            <a:off x="1277410" y="3378999"/>
            <a:ext cx="2239659" cy="2699851"/>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楷体_GB2312" pitchFamily="49" charset="-122"/>
              <a:ea typeface="楷体_GB2312" pitchFamily="49" charset="-122"/>
            </a:endParaRPr>
          </a:p>
        </p:txBody>
      </p:sp>
      <p:sp>
        <p:nvSpPr>
          <p:cNvPr id="61" name="Text Box 32">
            <a:extLst>
              <a:ext uri="{FF2B5EF4-FFF2-40B4-BE49-F238E27FC236}">
                <a16:creationId xmlns:a16="http://schemas.microsoft.com/office/drawing/2014/main" xmlns="" id="{CD36ACD3-1A84-4921-B068-9231E8BB2B4E}"/>
              </a:ext>
            </a:extLst>
          </p:cNvPr>
          <p:cNvSpPr txBox="1">
            <a:spLocks noChangeArrowheads="1"/>
          </p:cNvSpPr>
          <p:nvPr/>
        </p:nvSpPr>
        <p:spPr bwMode="auto">
          <a:xfrm>
            <a:off x="1388630" y="3493527"/>
            <a:ext cx="2178525" cy="2585323"/>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r>
              <a:rPr lang="zh-CN" altLang="zh-CN" dirty="0">
                <a:solidFill>
                  <a:srgbClr val="001D3A"/>
                </a:solidFill>
                <a:latin typeface="楷体" panose="02010609060101010101" pitchFamily="49" charset="-122"/>
                <a:ea typeface="楷体" panose="02010609060101010101" pitchFamily="49" charset="-122"/>
              </a:rPr>
              <a:t>涵盖物体识别、位置识别和地理识别</a:t>
            </a:r>
            <a:r>
              <a:rPr lang="zh-CN" altLang="en-US" dirty="0">
                <a:solidFill>
                  <a:srgbClr val="001D3A"/>
                </a:solidFill>
                <a:latin typeface="楷体" panose="02010609060101010101" pitchFamily="49" charset="-122"/>
                <a:ea typeface="楷体" panose="02010609060101010101" pitchFamily="49" charset="-122"/>
              </a:rPr>
              <a:t>。</a:t>
            </a:r>
          </a:p>
          <a:p>
            <a:pPr marL="0" indent="0" eaLnBrk="1" hangingPunct="1"/>
            <a:r>
              <a:rPr lang="zh-CN" altLang="en-US" dirty="0">
                <a:solidFill>
                  <a:srgbClr val="001D3A"/>
                </a:solidFill>
                <a:latin typeface="楷体" panose="02010609060101010101" pitchFamily="49" charset="-122"/>
                <a:ea typeface="楷体" panose="02010609060101010101" pitchFamily="49" charset="-122"/>
              </a:rPr>
              <a:t>如：</a:t>
            </a:r>
            <a:r>
              <a:rPr lang="zh-CN" altLang="zh-CN" dirty="0">
                <a:solidFill>
                  <a:srgbClr val="001D3A"/>
                </a:solidFill>
                <a:latin typeface="楷体" panose="02010609060101010101" pitchFamily="49" charset="-122"/>
                <a:ea typeface="楷体" panose="02010609060101010101" pitchFamily="49" charset="-122"/>
              </a:rPr>
              <a:t>二维码</a:t>
            </a:r>
            <a:r>
              <a:rPr lang="zh-CN" altLang="en-US" dirty="0">
                <a:solidFill>
                  <a:srgbClr val="001D3A"/>
                </a:solidFill>
                <a:latin typeface="楷体" panose="02010609060101010101" pitchFamily="49" charset="-122"/>
                <a:ea typeface="楷体" panose="02010609060101010101" pitchFamily="49" charset="-122"/>
              </a:rPr>
              <a:t>，</a:t>
            </a:r>
            <a:r>
              <a:rPr lang="zh-CN" altLang="zh-CN" dirty="0">
                <a:solidFill>
                  <a:srgbClr val="001D3A"/>
                </a:solidFill>
                <a:latin typeface="楷体" panose="02010609060101010101" pitchFamily="49" charset="-122"/>
                <a:ea typeface="楷体" panose="02010609060101010101" pitchFamily="49" charset="-122"/>
              </a:rPr>
              <a:t>支付应用、网络链接等信息读取</a:t>
            </a:r>
            <a:r>
              <a:rPr lang="zh-CN" altLang="en-US" dirty="0">
                <a:solidFill>
                  <a:srgbClr val="001D3A"/>
                </a:solidFill>
                <a:latin typeface="楷体" panose="02010609060101010101" pitchFamily="49" charset="-122"/>
                <a:ea typeface="楷体" panose="02010609060101010101" pitchFamily="49" charset="-122"/>
              </a:rPr>
              <a:t>。</a:t>
            </a:r>
            <a:r>
              <a:rPr lang="en-US" altLang="zh-CN" dirty="0">
                <a:solidFill>
                  <a:srgbClr val="001D3A"/>
                </a:solidFill>
                <a:latin typeface="楷体" panose="02010609060101010101" pitchFamily="49" charset="-122"/>
                <a:ea typeface="楷体" panose="02010609060101010101" pitchFamily="49" charset="-122"/>
              </a:rPr>
              <a:t>RFID</a:t>
            </a:r>
            <a:r>
              <a:rPr lang="zh-CN" altLang="zh-CN" dirty="0"/>
              <a:t>射频识别</a:t>
            </a:r>
            <a:r>
              <a:rPr lang="zh-CN" altLang="en-US" dirty="0">
                <a:solidFill>
                  <a:srgbClr val="001D3A"/>
                </a:solidFill>
                <a:latin typeface="楷体" panose="02010609060101010101" pitchFamily="49" charset="-122"/>
                <a:ea typeface="楷体" panose="02010609060101010101" pitchFamily="49" charset="-122"/>
              </a:rPr>
              <a:t>，</a:t>
            </a:r>
            <a:r>
              <a:rPr lang="zh-CN" altLang="zh-CN" dirty="0">
                <a:solidFill>
                  <a:srgbClr val="001D3A"/>
                </a:solidFill>
                <a:latin typeface="楷体" panose="02010609060101010101" pitchFamily="49" charset="-122"/>
                <a:ea typeface="楷体" panose="02010609060101010101" pitchFamily="49" charset="-122"/>
              </a:rPr>
              <a:t>身份证、校园卡、动物晶片、门禁</a:t>
            </a:r>
            <a:r>
              <a:rPr lang="zh-CN" altLang="zh-CN" dirty="0" smtClean="0">
                <a:solidFill>
                  <a:srgbClr val="001D3A"/>
                </a:solidFill>
                <a:latin typeface="楷体" panose="02010609060101010101" pitchFamily="49" charset="-122"/>
                <a:ea typeface="楷体" panose="02010609060101010101" pitchFamily="49" charset="-122"/>
              </a:rPr>
              <a:t>、</a:t>
            </a:r>
            <a:r>
              <a:rPr lang="zh-CN" altLang="en-US" dirty="0" smtClean="0">
                <a:solidFill>
                  <a:srgbClr val="001D3A"/>
                </a:solidFill>
                <a:latin typeface="楷体" panose="02010609060101010101" pitchFamily="49" charset="-122"/>
                <a:ea typeface="楷体" panose="02010609060101010101" pitchFamily="49" charset="-122"/>
              </a:rPr>
              <a:t>物流信息追踪</a:t>
            </a:r>
            <a:r>
              <a:rPr lang="zh-CN" altLang="zh-CN" dirty="0" smtClean="0">
                <a:solidFill>
                  <a:srgbClr val="001D3A"/>
                </a:solidFill>
                <a:latin typeface="楷体" panose="02010609060101010101" pitchFamily="49" charset="-122"/>
                <a:ea typeface="楷体" panose="02010609060101010101" pitchFamily="49" charset="-122"/>
              </a:rPr>
              <a:t>等</a:t>
            </a:r>
            <a:endParaRPr lang="zh-CN" altLang="en-US" dirty="0">
              <a:solidFill>
                <a:srgbClr val="001D3A"/>
              </a:solidFill>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xmlns="" id="{1C23FC0D-3D7D-4EE0-B113-911BB869B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144" y="1605382"/>
            <a:ext cx="1004570" cy="1004570"/>
          </a:xfrm>
          <a:prstGeom prst="rect">
            <a:avLst/>
          </a:prstGeom>
        </p:spPr>
      </p:pic>
      <p:pic>
        <p:nvPicPr>
          <p:cNvPr id="8" name="图片 7">
            <a:extLst>
              <a:ext uri="{FF2B5EF4-FFF2-40B4-BE49-F238E27FC236}">
                <a16:creationId xmlns:a16="http://schemas.microsoft.com/office/drawing/2014/main" xmlns="" id="{B339F4D6-D35A-44B6-929A-2ACE21A33D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33" r="8733" b="4640"/>
          <a:stretch/>
        </p:blipFill>
        <p:spPr>
          <a:xfrm>
            <a:off x="8336784" y="1600504"/>
            <a:ext cx="1371897" cy="951049"/>
          </a:xfrm>
          <a:prstGeom prst="rect">
            <a:avLst/>
          </a:prstGeom>
        </p:spPr>
      </p:pic>
      <p:pic>
        <p:nvPicPr>
          <p:cNvPr id="14" name="图片 13">
            <a:extLst>
              <a:ext uri="{FF2B5EF4-FFF2-40B4-BE49-F238E27FC236}">
                <a16:creationId xmlns:a16="http://schemas.microsoft.com/office/drawing/2014/main" xmlns="" id="{DF3B1CE9-737E-4ABE-83E6-52A3A1E7B2B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243206">
            <a:off x="6273631" y="2825521"/>
            <a:ext cx="1093509" cy="449000"/>
          </a:xfrm>
          <a:prstGeom prst="rect">
            <a:avLst/>
          </a:prstGeom>
        </p:spPr>
      </p:pic>
      <p:pic>
        <p:nvPicPr>
          <p:cNvPr id="16" name="图片 15">
            <a:extLst>
              <a:ext uri="{FF2B5EF4-FFF2-40B4-BE49-F238E27FC236}">
                <a16:creationId xmlns:a16="http://schemas.microsoft.com/office/drawing/2014/main" xmlns="" id="{2DD50E93-1B33-40EB-BB4A-28E7DFD993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4432" y="1582806"/>
            <a:ext cx="1060439" cy="1037633"/>
          </a:xfrm>
          <a:prstGeom prst="rect">
            <a:avLst/>
          </a:prstGeom>
        </p:spPr>
      </p:pic>
      <p:pic>
        <p:nvPicPr>
          <p:cNvPr id="18" name="图片 17">
            <a:extLst>
              <a:ext uri="{FF2B5EF4-FFF2-40B4-BE49-F238E27FC236}">
                <a16:creationId xmlns:a16="http://schemas.microsoft.com/office/drawing/2014/main" xmlns="" id="{7559BF4B-CE47-4E3B-905D-F04673D0FFCE}"/>
              </a:ext>
            </a:extLst>
          </p:cNvPr>
          <p:cNvPicPr>
            <a:picLocks noChangeAspect="1"/>
          </p:cNvPicPr>
          <p:nvPr/>
        </p:nvPicPr>
        <p:blipFill>
          <a:blip r:embed="rId6">
            <a:clrChange>
              <a:clrFrom>
                <a:srgbClr val="E8EAE7"/>
              </a:clrFrom>
              <a:clrTo>
                <a:srgbClr val="E8EAE7">
                  <a:alpha val="0"/>
                </a:srgbClr>
              </a:clrTo>
            </a:clrChange>
            <a:extLst>
              <a:ext uri="{28A0092B-C50C-407E-A947-70E740481C1C}">
                <a14:useLocalDpi xmlns:a14="http://schemas.microsoft.com/office/drawing/2010/main" val="0"/>
              </a:ext>
            </a:extLst>
          </a:blip>
          <a:stretch>
            <a:fillRect/>
          </a:stretch>
        </p:blipFill>
        <p:spPr>
          <a:xfrm>
            <a:off x="6982991" y="3050022"/>
            <a:ext cx="4512144" cy="3158500"/>
          </a:xfrm>
          <a:prstGeom prst="rect">
            <a:avLst/>
          </a:prstGeom>
        </p:spPr>
      </p:pic>
      <p:sp>
        <p:nvSpPr>
          <p:cNvPr id="21" name="文本框 20">
            <a:extLst>
              <a:ext uri="{FF2B5EF4-FFF2-40B4-BE49-F238E27FC236}">
                <a16:creationId xmlns:a16="http://schemas.microsoft.com/office/drawing/2014/main" xmlns="" id="{E72271F5-6E82-4AD1-9358-B7D650631909}"/>
              </a:ext>
            </a:extLst>
          </p:cNvPr>
          <p:cNvSpPr txBox="1"/>
          <p:nvPr/>
        </p:nvSpPr>
        <p:spPr>
          <a:xfrm>
            <a:off x="1441675" y="1035467"/>
            <a:ext cx="4741893" cy="1231106"/>
          </a:xfrm>
          <a:prstGeom prst="rect">
            <a:avLst/>
          </a:prstGeom>
          <a:noFill/>
        </p:spPr>
        <p:txBody>
          <a:bodyPr wrap="square" rtlCol="0">
            <a:spAutoFit/>
          </a:bodyPr>
          <a:lstStyle/>
          <a:p>
            <a:pPr marL="342900" indent="-342900">
              <a:lnSpc>
                <a:spcPts val="3600"/>
              </a:lnSpc>
              <a:spcBef>
                <a:spcPts val="0"/>
              </a:spcBef>
              <a:buClr>
                <a:schemeClr val="hlink"/>
              </a:buClr>
              <a:buFont typeface="Wingdings" panose="05000000000000000000" pitchFamily="2" charset="2"/>
              <a:buChar char="v"/>
            </a:pPr>
            <a:r>
              <a:rPr lang="zh-CN" altLang="zh-CN" sz="2200" b="1" dirty="0"/>
              <a:t>物联网关键技术</a:t>
            </a:r>
            <a:endParaRPr lang="en-US" altLang="zh-CN" sz="2200" b="1" dirty="0"/>
          </a:p>
          <a:p>
            <a:r>
              <a:rPr lang="en-US" altLang="zh-CN" sz="2200" dirty="0"/>
              <a:t>        </a:t>
            </a:r>
            <a:r>
              <a:rPr lang="zh-CN" altLang="zh-CN" sz="2200" dirty="0"/>
              <a:t>射频识别技术、传感器技术、</a:t>
            </a:r>
            <a:r>
              <a:rPr lang="en-US" altLang="zh-CN" sz="2200" dirty="0"/>
              <a:t>M2M</a:t>
            </a:r>
            <a:r>
              <a:rPr lang="zh-CN" altLang="zh-CN" sz="2200" dirty="0"/>
              <a:t>技术、云计算、嵌入式技术等</a:t>
            </a:r>
            <a:endParaRPr lang="zh-CN" altLang="en-US" sz="2200" dirty="0"/>
          </a:p>
        </p:txBody>
      </p:sp>
    </p:spTree>
    <p:extLst>
      <p:ext uri="{BB962C8B-B14F-4D97-AF65-F5344CB8AC3E}">
        <p14:creationId xmlns:p14="http://schemas.microsoft.com/office/powerpoint/2010/main" val="749917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61565" y="79504"/>
            <a:ext cx="10868869" cy="563563"/>
          </a:xfrm>
        </p:spPr>
        <p:txBody>
          <a:bodyPr/>
          <a:lstStyle/>
          <a:p>
            <a:r>
              <a:rPr lang="zh-CN" altLang="zh-CN" dirty="0"/>
              <a:t>物联网关键技术</a:t>
            </a:r>
            <a:endParaRPr lang="en-US" altLang="zh-CN" dirty="0">
              <a:solidFill>
                <a:schemeClr val="tx2"/>
              </a:solidFill>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132</a:t>
            </a:fld>
            <a:endParaRPr lang="en-US" altLang="zh-CN"/>
          </a:p>
        </p:txBody>
      </p:sp>
      <p:grpSp>
        <p:nvGrpSpPr>
          <p:cNvPr id="37" name="Group 30">
            <a:extLst>
              <a:ext uri="{FF2B5EF4-FFF2-40B4-BE49-F238E27FC236}">
                <a16:creationId xmlns:a16="http://schemas.microsoft.com/office/drawing/2014/main" xmlns="" id="{2FEB9E5D-65BA-4C41-9481-B0A0A8B506DA}"/>
              </a:ext>
            </a:extLst>
          </p:cNvPr>
          <p:cNvGrpSpPr>
            <a:grpSpLocks/>
          </p:cNvGrpSpPr>
          <p:nvPr/>
        </p:nvGrpSpPr>
        <p:grpSpPr bwMode="auto">
          <a:xfrm>
            <a:off x="6445759" y="1340768"/>
            <a:ext cx="1656000" cy="579438"/>
            <a:chOff x="2093" y="911"/>
            <a:chExt cx="1162" cy="365"/>
          </a:xfrm>
        </p:grpSpPr>
        <p:sp>
          <p:nvSpPr>
            <p:cNvPr id="38" name="AutoShape 17">
              <a:extLst>
                <a:ext uri="{FF2B5EF4-FFF2-40B4-BE49-F238E27FC236}">
                  <a16:creationId xmlns:a16="http://schemas.microsoft.com/office/drawing/2014/main" xmlns="" id="{BA2EF49C-FA7A-445E-8A98-6F51C626D1E4}"/>
                </a:ext>
              </a:extLst>
            </p:cNvPr>
            <p:cNvSpPr>
              <a:spLocks noChangeArrowheads="1"/>
            </p:cNvSpPr>
            <p:nvPr/>
          </p:nvSpPr>
          <p:spPr bwMode="gray">
            <a:xfrm>
              <a:off x="2093" y="911"/>
              <a:ext cx="1162" cy="365"/>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39" name="Text Box 19">
              <a:extLst>
                <a:ext uri="{FF2B5EF4-FFF2-40B4-BE49-F238E27FC236}">
                  <a16:creationId xmlns:a16="http://schemas.microsoft.com/office/drawing/2014/main" xmlns="" id="{0B09429A-75B0-4367-A03C-0B91477400AC}"/>
                </a:ext>
              </a:extLst>
            </p:cNvPr>
            <p:cNvSpPr txBox="1">
              <a:spLocks noChangeArrowheads="1"/>
            </p:cNvSpPr>
            <p:nvPr/>
          </p:nvSpPr>
          <p:spPr bwMode="gray">
            <a:xfrm>
              <a:off x="2160" y="996"/>
              <a:ext cx="103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zh-CN" sz="2200" dirty="0">
                  <a:solidFill>
                    <a:schemeClr val="bg2">
                      <a:lumMod val="20000"/>
                      <a:lumOff val="80000"/>
                    </a:schemeClr>
                  </a:solidFill>
                </a:rPr>
                <a:t>云计算技术</a:t>
              </a:r>
              <a:endParaRPr lang="zh-CN" altLang="en-US" sz="2200" dirty="0">
                <a:solidFill>
                  <a:schemeClr val="bg2">
                    <a:lumMod val="20000"/>
                    <a:lumOff val="80000"/>
                  </a:schemeClr>
                </a:solidFill>
              </a:endParaRPr>
            </a:p>
          </p:txBody>
        </p:sp>
      </p:grpSp>
      <p:sp>
        <p:nvSpPr>
          <p:cNvPr id="41" name="AutoShape 12">
            <a:extLst>
              <a:ext uri="{FF2B5EF4-FFF2-40B4-BE49-F238E27FC236}">
                <a16:creationId xmlns:a16="http://schemas.microsoft.com/office/drawing/2014/main" xmlns="" id="{19B00C43-39F1-4C79-939C-87DF44F954CF}"/>
              </a:ext>
            </a:extLst>
          </p:cNvPr>
          <p:cNvSpPr>
            <a:spLocks noChangeArrowheads="1"/>
          </p:cNvSpPr>
          <p:nvPr/>
        </p:nvSpPr>
        <p:spPr bwMode="auto">
          <a:xfrm>
            <a:off x="3678643" y="2080103"/>
            <a:ext cx="2276475" cy="2746820"/>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楷体_GB2312" pitchFamily="49" charset="-122"/>
              <a:ea typeface="楷体_GB2312" pitchFamily="49" charset="-122"/>
            </a:endParaRPr>
          </a:p>
        </p:txBody>
      </p:sp>
      <p:grpSp>
        <p:nvGrpSpPr>
          <p:cNvPr id="42" name="Group 30">
            <a:extLst>
              <a:ext uri="{FF2B5EF4-FFF2-40B4-BE49-F238E27FC236}">
                <a16:creationId xmlns:a16="http://schemas.microsoft.com/office/drawing/2014/main" xmlns="" id="{ECDD9E02-5FD9-48B7-9190-3AE6FE7CF3FC}"/>
              </a:ext>
            </a:extLst>
          </p:cNvPr>
          <p:cNvGrpSpPr>
            <a:grpSpLocks/>
          </p:cNvGrpSpPr>
          <p:nvPr/>
        </p:nvGrpSpPr>
        <p:grpSpPr bwMode="auto">
          <a:xfrm>
            <a:off x="3978404" y="1361481"/>
            <a:ext cx="1692000" cy="579438"/>
            <a:chOff x="1906" y="890"/>
            <a:chExt cx="956" cy="365"/>
          </a:xfrm>
        </p:grpSpPr>
        <p:sp>
          <p:nvSpPr>
            <p:cNvPr id="43" name="AutoShape 17">
              <a:extLst>
                <a:ext uri="{FF2B5EF4-FFF2-40B4-BE49-F238E27FC236}">
                  <a16:creationId xmlns:a16="http://schemas.microsoft.com/office/drawing/2014/main" xmlns="" id="{4A2339F3-331B-40D8-93A7-AF93944E788F}"/>
                </a:ext>
              </a:extLst>
            </p:cNvPr>
            <p:cNvSpPr>
              <a:spLocks noChangeArrowheads="1"/>
            </p:cNvSpPr>
            <p:nvPr/>
          </p:nvSpPr>
          <p:spPr bwMode="gray">
            <a:xfrm>
              <a:off x="1906" y="890"/>
              <a:ext cx="956" cy="365"/>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44" name="Text Box 19">
              <a:extLst>
                <a:ext uri="{FF2B5EF4-FFF2-40B4-BE49-F238E27FC236}">
                  <a16:creationId xmlns:a16="http://schemas.microsoft.com/office/drawing/2014/main" xmlns="" id="{1B0B928C-63F3-4362-9CD8-6F3BF9A80ACB}"/>
                </a:ext>
              </a:extLst>
            </p:cNvPr>
            <p:cNvSpPr txBox="1">
              <a:spLocks noChangeArrowheads="1"/>
            </p:cNvSpPr>
            <p:nvPr/>
          </p:nvSpPr>
          <p:spPr bwMode="gray">
            <a:xfrm>
              <a:off x="2062" y="964"/>
              <a:ext cx="73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200" dirty="0">
                  <a:solidFill>
                    <a:schemeClr val="bg2">
                      <a:lumMod val="20000"/>
                      <a:lumOff val="80000"/>
                    </a:schemeClr>
                  </a:solidFill>
                </a:rPr>
                <a:t>M2M</a:t>
              </a:r>
              <a:r>
                <a:rPr lang="zh-CN" altLang="zh-CN" sz="2200" dirty="0">
                  <a:solidFill>
                    <a:schemeClr val="bg2">
                      <a:lumMod val="20000"/>
                      <a:lumOff val="80000"/>
                    </a:schemeClr>
                  </a:solidFill>
                </a:rPr>
                <a:t>技术</a:t>
              </a:r>
              <a:endParaRPr lang="zh-CN" altLang="en-US" sz="2200" dirty="0">
                <a:solidFill>
                  <a:schemeClr val="bg2">
                    <a:lumMod val="20000"/>
                    <a:lumOff val="80000"/>
                  </a:schemeClr>
                </a:solidFill>
              </a:endParaRPr>
            </a:p>
          </p:txBody>
        </p:sp>
      </p:grpSp>
      <p:sp>
        <p:nvSpPr>
          <p:cNvPr id="45" name="Text Box 32">
            <a:extLst>
              <a:ext uri="{FF2B5EF4-FFF2-40B4-BE49-F238E27FC236}">
                <a16:creationId xmlns:a16="http://schemas.microsoft.com/office/drawing/2014/main" xmlns="" id="{253FE107-5051-4EA0-839B-A7CDE6187C6B}"/>
              </a:ext>
            </a:extLst>
          </p:cNvPr>
          <p:cNvSpPr txBox="1">
            <a:spLocks noChangeArrowheads="1"/>
          </p:cNvSpPr>
          <p:nvPr/>
        </p:nvSpPr>
        <p:spPr bwMode="auto">
          <a:xfrm>
            <a:off x="3792415" y="2231090"/>
            <a:ext cx="2144310" cy="2308324"/>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r>
              <a:rPr lang="en-US" altLang="zh-CN" dirty="0">
                <a:solidFill>
                  <a:srgbClr val="001D3A"/>
                </a:solidFill>
                <a:latin typeface="楷体" panose="02010609060101010101" pitchFamily="49" charset="-122"/>
                <a:ea typeface="楷体" panose="02010609060101010101" pitchFamily="49" charset="-122"/>
              </a:rPr>
              <a:t>M2M ,Machine-to-Machine/Man</a:t>
            </a:r>
            <a:r>
              <a:rPr lang="zh-CN" altLang="zh-CN" dirty="0">
                <a:solidFill>
                  <a:srgbClr val="001D3A"/>
                </a:solidFill>
                <a:latin typeface="楷体" panose="02010609060101010101" pitchFamily="49" charset="-122"/>
                <a:ea typeface="楷体" panose="02010609060101010101" pitchFamily="49" charset="-122"/>
              </a:rPr>
              <a:t>简称</a:t>
            </a:r>
            <a:r>
              <a:rPr lang="zh-CN" altLang="en-US" dirty="0">
                <a:solidFill>
                  <a:srgbClr val="001D3A"/>
                </a:solidFill>
                <a:latin typeface="楷体" panose="02010609060101010101" pitchFamily="49" charset="-122"/>
                <a:ea typeface="楷体" panose="02010609060101010101" pitchFamily="49" charset="-122"/>
              </a:rPr>
              <a:t>。</a:t>
            </a:r>
            <a:endParaRPr lang="en-US" altLang="zh-CN" dirty="0">
              <a:solidFill>
                <a:srgbClr val="001D3A"/>
              </a:solidFill>
              <a:latin typeface="楷体" panose="02010609060101010101" pitchFamily="49" charset="-122"/>
              <a:ea typeface="楷体" panose="02010609060101010101" pitchFamily="49" charset="-122"/>
            </a:endParaRPr>
          </a:p>
          <a:p>
            <a:pPr marL="0" indent="0" eaLnBrk="1" hangingPunct="1"/>
            <a:r>
              <a:rPr lang="zh-CN" altLang="zh-CN" dirty="0">
                <a:solidFill>
                  <a:srgbClr val="001D3A"/>
                </a:solidFill>
                <a:latin typeface="楷体" panose="02010609060101010101" pitchFamily="49" charset="-122"/>
                <a:ea typeface="楷体" panose="02010609060101010101" pitchFamily="49" charset="-122"/>
              </a:rPr>
              <a:t>是构成物联网网络层重要技术之一</a:t>
            </a:r>
            <a:r>
              <a:rPr lang="zh-CN" altLang="en-US" dirty="0">
                <a:solidFill>
                  <a:srgbClr val="001D3A"/>
                </a:solidFill>
                <a:latin typeface="楷体" panose="02010609060101010101" pitchFamily="49" charset="-122"/>
                <a:ea typeface="楷体" panose="02010609060101010101" pitchFamily="49" charset="-122"/>
              </a:rPr>
              <a:t>。</a:t>
            </a:r>
            <a:endParaRPr lang="en-US" altLang="zh-CN" dirty="0">
              <a:solidFill>
                <a:srgbClr val="001D3A"/>
              </a:solidFill>
              <a:latin typeface="楷体" panose="02010609060101010101" pitchFamily="49" charset="-122"/>
              <a:ea typeface="楷体" panose="02010609060101010101" pitchFamily="49" charset="-122"/>
            </a:endParaRPr>
          </a:p>
          <a:p>
            <a:pPr marL="0" indent="0" eaLnBrk="1" hangingPunct="1"/>
            <a:r>
              <a:rPr lang="zh-CN" altLang="zh-CN" dirty="0">
                <a:solidFill>
                  <a:srgbClr val="001D3A"/>
                </a:solidFill>
                <a:latin typeface="楷体" panose="02010609060101010101" pitchFamily="49" charset="-122"/>
                <a:ea typeface="楷体" panose="02010609060101010101" pitchFamily="49" charset="-122"/>
              </a:rPr>
              <a:t>目标是使机器设备不再是信息孤岛，所有机器设备都具备连网和通信能力</a:t>
            </a:r>
            <a:endParaRPr lang="zh-CN" altLang="en-US" dirty="0">
              <a:solidFill>
                <a:srgbClr val="001D3A"/>
              </a:solidFill>
              <a:latin typeface="楷体" panose="02010609060101010101" pitchFamily="49" charset="-122"/>
              <a:ea typeface="楷体" panose="02010609060101010101" pitchFamily="49" charset="-122"/>
            </a:endParaRPr>
          </a:p>
        </p:txBody>
      </p:sp>
      <p:sp>
        <p:nvSpPr>
          <p:cNvPr id="56" name="AutoShape 12">
            <a:extLst>
              <a:ext uri="{FF2B5EF4-FFF2-40B4-BE49-F238E27FC236}">
                <a16:creationId xmlns:a16="http://schemas.microsoft.com/office/drawing/2014/main" xmlns="" id="{F8129F65-00A2-4711-87FD-D8136297C9D0}"/>
              </a:ext>
            </a:extLst>
          </p:cNvPr>
          <p:cNvSpPr>
            <a:spLocks noChangeArrowheads="1"/>
          </p:cNvSpPr>
          <p:nvPr/>
        </p:nvSpPr>
        <p:spPr bwMode="auto">
          <a:xfrm>
            <a:off x="6185508" y="2040678"/>
            <a:ext cx="2276475" cy="2768906"/>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楷体_GB2312" pitchFamily="49" charset="-122"/>
              <a:ea typeface="楷体_GB2312" pitchFamily="49" charset="-122"/>
            </a:endParaRPr>
          </a:p>
        </p:txBody>
      </p:sp>
      <p:sp>
        <p:nvSpPr>
          <p:cNvPr id="57" name="Text Box 32">
            <a:extLst>
              <a:ext uri="{FF2B5EF4-FFF2-40B4-BE49-F238E27FC236}">
                <a16:creationId xmlns:a16="http://schemas.microsoft.com/office/drawing/2014/main" xmlns="" id="{7CE1F071-ABE4-4079-8FE5-2288EFFDBAC2}"/>
              </a:ext>
            </a:extLst>
          </p:cNvPr>
          <p:cNvSpPr txBox="1">
            <a:spLocks noChangeArrowheads="1"/>
          </p:cNvSpPr>
          <p:nvPr/>
        </p:nvSpPr>
        <p:spPr bwMode="auto">
          <a:xfrm>
            <a:off x="6339579" y="2344222"/>
            <a:ext cx="2016531" cy="2031325"/>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r>
              <a:rPr lang="zh-CN" altLang="zh-CN" dirty="0">
                <a:solidFill>
                  <a:srgbClr val="001D3A"/>
                </a:solidFill>
                <a:latin typeface="楷体" panose="02010609060101010101" pitchFamily="49" charset="-122"/>
                <a:ea typeface="楷体" panose="02010609060101010101" pitchFamily="49" charset="-122"/>
              </a:rPr>
              <a:t>物联网采集的数据具有海量性、时效性、多态性等特点，云计算技术运用到物联网的传输层和应用层，很大程度上提高运作效率</a:t>
            </a:r>
            <a:endParaRPr lang="zh-CN" altLang="en-US" dirty="0">
              <a:solidFill>
                <a:srgbClr val="001D3A"/>
              </a:solidFill>
              <a:latin typeface="楷体" panose="02010609060101010101" pitchFamily="49" charset="-122"/>
              <a:ea typeface="楷体" panose="02010609060101010101" pitchFamily="49" charset="-122"/>
            </a:endParaRPr>
          </a:p>
        </p:txBody>
      </p:sp>
      <p:pic>
        <p:nvPicPr>
          <p:cNvPr id="20" name="图片 19">
            <a:extLst>
              <a:ext uri="{FF2B5EF4-FFF2-40B4-BE49-F238E27FC236}">
                <a16:creationId xmlns:a16="http://schemas.microsoft.com/office/drawing/2014/main" xmlns="" id="{00E31167-6DE7-4A40-9B02-ADB5001F34C7}"/>
              </a:ext>
            </a:extLst>
          </p:cNvPr>
          <p:cNvPicPr>
            <a:picLocks noChangeAspect="1"/>
          </p:cNvPicPr>
          <p:nvPr/>
        </p:nvPicPr>
        <p:blipFill>
          <a:blip r:embed="rId2">
            <a:clrChange>
              <a:clrFrom>
                <a:srgbClr val="477BC7"/>
              </a:clrFrom>
              <a:clrTo>
                <a:srgbClr val="477BC7">
                  <a:alpha val="0"/>
                </a:srgbClr>
              </a:clrTo>
            </a:clrChange>
            <a:extLst>
              <a:ext uri="{28A0092B-C50C-407E-A947-70E740481C1C}">
                <a14:useLocalDpi xmlns:a14="http://schemas.microsoft.com/office/drawing/2010/main" val="0"/>
              </a:ext>
            </a:extLst>
          </a:blip>
          <a:stretch>
            <a:fillRect/>
          </a:stretch>
        </p:blipFill>
        <p:spPr>
          <a:xfrm>
            <a:off x="8356110" y="3575794"/>
            <a:ext cx="3421028" cy="2390949"/>
          </a:xfrm>
          <a:prstGeom prst="rect">
            <a:avLst/>
          </a:prstGeom>
        </p:spPr>
      </p:pic>
      <p:pic>
        <p:nvPicPr>
          <p:cNvPr id="4" name="图片 3">
            <a:extLst>
              <a:ext uri="{FF2B5EF4-FFF2-40B4-BE49-F238E27FC236}">
                <a16:creationId xmlns:a16="http://schemas.microsoft.com/office/drawing/2014/main" xmlns="" id="{39F44FDC-E34C-48EF-9C12-9206A9F75AA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7437" y="3548933"/>
            <a:ext cx="3214320" cy="2628965"/>
          </a:xfrm>
          <a:prstGeom prst="rect">
            <a:avLst/>
          </a:prstGeom>
        </p:spPr>
      </p:pic>
    </p:spTree>
    <p:extLst>
      <p:ext uri="{BB962C8B-B14F-4D97-AF65-F5344CB8AC3E}">
        <p14:creationId xmlns:p14="http://schemas.microsoft.com/office/powerpoint/2010/main" val="26813787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xmlns="" id="{42369D4E-98BD-4EAB-B70D-E80AEFBAAB06}"/>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23392" y="1196752"/>
            <a:ext cx="10691296" cy="5176490"/>
          </a:xfrm>
        </p:spPr>
      </p:pic>
      <p:sp>
        <p:nvSpPr>
          <p:cNvPr id="90114" name="Rectangle 2"/>
          <p:cNvSpPr>
            <a:spLocks noGrp="1" noChangeArrowheads="1"/>
          </p:cNvSpPr>
          <p:nvPr>
            <p:ph type="title"/>
          </p:nvPr>
        </p:nvSpPr>
        <p:spPr>
          <a:xfrm>
            <a:off x="1775520" y="23942"/>
            <a:ext cx="8151652" cy="563563"/>
          </a:xfrm>
        </p:spPr>
        <p:txBody>
          <a:bodyPr>
            <a:normAutofit fontScale="90000"/>
          </a:bodyPr>
          <a:lstStyle/>
          <a:p>
            <a:r>
              <a:rPr lang="zh-CN" altLang="zh-CN" dirty="0"/>
              <a:t>物联网的应用</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133</a:t>
            </a:fld>
            <a:endParaRPr lang="en-US" altLang="zh-CN"/>
          </a:p>
        </p:txBody>
      </p:sp>
    </p:spTree>
    <p:extLst>
      <p:ext uri="{BB962C8B-B14F-4D97-AF65-F5344CB8AC3E}">
        <p14:creationId xmlns:p14="http://schemas.microsoft.com/office/powerpoint/2010/main" val="10292650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zh-CN" altLang="zh-CN" dirty="0"/>
              <a:t>云计算</a:t>
            </a:r>
          </a:p>
        </p:txBody>
      </p:sp>
      <p:sp>
        <p:nvSpPr>
          <p:cNvPr id="90115" name="Rectangle 3"/>
          <p:cNvSpPr>
            <a:spLocks noGrp="1" noChangeArrowheads="1"/>
          </p:cNvSpPr>
          <p:nvPr>
            <p:ph idx="1"/>
          </p:nvPr>
        </p:nvSpPr>
        <p:spPr>
          <a:xfrm>
            <a:off x="623392" y="1196752"/>
            <a:ext cx="6585708" cy="4824536"/>
          </a:xfrm>
        </p:spPr>
        <p:txBody>
          <a:bodyPr/>
          <a:lstStyle/>
          <a:p>
            <a:pPr>
              <a:lnSpc>
                <a:spcPts val="3600"/>
              </a:lnSpc>
              <a:spcBef>
                <a:spcPts val="0"/>
              </a:spcBef>
            </a:pPr>
            <a:r>
              <a:rPr lang="zh-CN" altLang="zh-CN" sz="3200" b="1" dirty="0">
                <a:solidFill>
                  <a:schemeClr val="tx1">
                    <a:lumMod val="60000"/>
                    <a:lumOff val="40000"/>
                  </a:schemeClr>
                </a:solidFill>
              </a:rPr>
              <a:t>云计算</a:t>
            </a:r>
            <a:r>
              <a:rPr lang="zh-CN" altLang="en-US" sz="2200" dirty="0">
                <a:latin typeface="Arial" panose="020B0604020202020204" pitchFamily="34" charset="0"/>
              </a:rPr>
              <a:t>：</a:t>
            </a:r>
            <a:r>
              <a:rPr lang="zh-CN" altLang="zh-CN" sz="2200" dirty="0">
                <a:latin typeface="Arial" panose="020B0604020202020204" pitchFamily="34" charset="0"/>
              </a:rPr>
              <a:t>是一种按使用量付费的模式，可以实现随时随地、随需、便捷地的从可配置的计算资源共享池中获取资源（包括网络，服务器，存储，应用软件，服务），这些资源能够快速供应并释放，使管理资源的工作量或与服务提供商的交互减少到最低。</a:t>
            </a:r>
            <a:endParaRPr lang="en-US" altLang="zh-CN" sz="2200" dirty="0">
              <a:latin typeface="Arial" panose="020B0604020202020204" pitchFamily="34" charset="0"/>
            </a:endParaRPr>
          </a:p>
          <a:p>
            <a:pPr>
              <a:lnSpc>
                <a:spcPts val="3600"/>
              </a:lnSpc>
              <a:spcBef>
                <a:spcPts val="0"/>
              </a:spcBef>
              <a:buFont typeface="Wingdings" panose="05000000000000000000" pitchFamily="2" charset="2"/>
              <a:buChar char="Ø"/>
            </a:pPr>
            <a:r>
              <a:rPr lang="zh-CN" altLang="zh-CN" sz="2200" dirty="0">
                <a:latin typeface="Arial" panose="020B0604020202020204" pitchFamily="34" charset="0"/>
              </a:rPr>
              <a:t>通俗说，云计算让计算、存储、网络、数据、算法、应用等软硬件资源像水电一样，随时随地即插即用。</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134</a:t>
            </a:fld>
            <a:endParaRPr lang="en-US" altLang="zh-CN"/>
          </a:p>
        </p:txBody>
      </p:sp>
      <p:pic>
        <p:nvPicPr>
          <p:cNvPr id="10" name="图片 9">
            <a:extLst>
              <a:ext uri="{FF2B5EF4-FFF2-40B4-BE49-F238E27FC236}">
                <a16:creationId xmlns:a16="http://schemas.microsoft.com/office/drawing/2014/main" xmlns="" id="{1AA08CF7-8A02-41D3-87C8-E9C17CD58A00}"/>
              </a:ext>
            </a:extLst>
          </p:cNvPr>
          <p:cNvPicPr>
            <a:picLocks noChangeAspect="1"/>
          </p:cNvPicPr>
          <p:nvPr/>
        </p:nvPicPr>
        <p:blipFill rotWithShape="1">
          <a:blip r:embed="rId2">
            <a:extLst>
              <a:ext uri="{28A0092B-C50C-407E-A947-70E740481C1C}">
                <a14:useLocalDpi xmlns:a14="http://schemas.microsoft.com/office/drawing/2010/main" val="0"/>
              </a:ext>
            </a:extLst>
          </a:blip>
          <a:srcRect l="1470" t="2063" r="1571" b="2135"/>
          <a:stretch/>
        </p:blipFill>
        <p:spPr>
          <a:xfrm>
            <a:off x="7597367" y="1340768"/>
            <a:ext cx="3240360" cy="2405722"/>
          </a:xfrm>
          <a:prstGeom prst="rect">
            <a:avLst/>
          </a:prstGeom>
          <a:ln>
            <a:noFill/>
          </a:ln>
          <a:effectLst>
            <a:softEdge rad="112500"/>
          </a:effectLst>
        </p:spPr>
      </p:pic>
      <p:sp>
        <p:nvSpPr>
          <p:cNvPr id="12" name="思想气泡: 云 11">
            <a:extLst>
              <a:ext uri="{FF2B5EF4-FFF2-40B4-BE49-F238E27FC236}">
                <a16:creationId xmlns:a16="http://schemas.microsoft.com/office/drawing/2014/main" xmlns="" id="{B7AA8AC5-20B0-4361-9B78-3C30E4F02827}"/>
              </a:ext>
            </a:extLst>
          </p:cNvPr>
          <p:cNvSpPr/>
          <p:nvPr/>
        </p:nvSpPr>
        <p:spPr>
          <a:xfrm>
            <a:off x="9696400" y="188640"/>
            <a:ext cx="1687636" cy="1008112"/>
          </a:xfrm>
          <a:prstGeom prst="cloudCallout">
            <a:avLst>
              <a:gd name="adj1" fmla="val -47660"/>
              <a:gd name="adj2" fmla="val 61018"/>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rPr>
              <a:t> “云”</a:t>
            </a:r>
            <a:endParaRPr lang="en-US" altLang="zh-CN" dirty="0">
              <a:solidFill>
                <a:schemeClr val="tx1"/>
              </a:solidFill>
            </a:endParaRPr>
          </a:p>
          <a:p>
            <a:pPr algn="ctr"/>
            <a:r>
              <a:rPr lang="zh-CN" altLang="en-US" dirty="0">
                <a:solidFill>
                  <a:schemeClr val="tx1"/>
                </a:solidFill>
              </a:rPr>
              <a:t>计算资源共享池</a:t>
            </a:r>
            <a:endParaRPr lang="en-US" altLang="zh-CN" dirty="0">
              <a:solidFill>
                <a:schemeClr val="tx1"/>
              </a:solidFill>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4089" y="3861048"/>
            <a:ext cx="3456384" cy="249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6578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50329" y="20044"/>
            <a:ext cx="10868869" cy="563563"/>
          </a:xfrm>
        </p:spPr>
        <p:txBody>
          <a:bodyPr/>
          <a:lstStyle/>
          <a:p>
            <a:r>
              <a:rPr lang="zh-CN" altLang="zh-CN" dirty="0"/>
              <a:t>云计算的特点</a:t>
            </a:r>
            <a:endParaRPr lang="en-US" altLang="zh-CN" sz="20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135</a:t>
            </a:fld>
            <a:endParaRPr lang="en-US" altLang="zh-CN"/>
          </a:p>
        </p:txBody>
      </p:sp>
      <p:grpSp>
        <p:nvGrpSpPr>
          <p:cNvPr id="99449" name="Group 121"/>
          <p:cNvGrpSpPr>
            <a:grpSpLocks/>
          </p:cNvGrpSpPr>
          <p:nvPr/>
        </p:nvGrpSpPr>
        <p:grpSpPr bwMode="auto">
          <a:xfrm>
            <a:off x="1631504" y="1844824"/>
            <a:ext cx="6159442" cy="4099657"/>
            <a:chOff x="645" y="1104"/>
            <a:chExt cx="4054" cy="2732"/>
          </a:xfrm>
        </p:grpSpPr>
        <p:sp>
          <p:nvSpPr>
            <p:cNvPr id="99419" name="AutoShape 91"/>
            <p:cNvSpPr>
              <a:spLocks noChangeArrowheads="1"/>
            </p:cNvSpPr>
            <p:nvPr/>
          </p:nvSpPr>
          <p:spPr bwMode="gray">
            <a:xfrm rot="39573186">
              <a:off x="2899" y="1551"/>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420" name="AutoShape 92"/>
            <p:cNvSpPr>
              <a:spLocks noChangeArrowheads="1"/>
            </p:cNvSpPr>
            <p:nvPr/>
          </p:nvSpPr>
          <p:spPr bwMode="gray">
            <a:xfrm rot="3465783">
              <a:off x="2984" y="2814"/>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421" name="AutoShape 93"/>
            <p:cNvSpPr>
              <a:spLocks noChangeArrowheads="1"/>
            </p:cNvSpPr>
            <p:nvPr/>
          </p:nvSpPr>
          <p:spPr bwMode="gray">
            <a:xfrm rot="35969022">
              <a:off x="2163" y="1565"/>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422" name="AutoShape 94"/>
            <p:cNvSpPr>
              <a:spLocks noChangeArrowheads="1"/>
            </p:cNvSpPr>
            <p:nvPr/>
          </p:nvSpPr>
          <p:spPr bwMode="gray">
            <a:xfrm rot="7535209">
              <a:off x="2058" y="2766"/>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sp>
          <p:nvSpPr>
            <p:cNvPr id="99423" name="AutoShape 95"/>
            <p:cNvSpPr>
              <a:spLocks noChangeArrowheads="1"/>
            </p:cNvSpPr>
            <p:nvPr/>
          </p:nvSpPr>
          <p:spPr bwMode="gray">
            <a:xfrm>
              <a:off x="3296" y="2147"/>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424" name="AutoShape 96"/>
            <p:cNvSpPr>
              <a:spLocks noChangeArrowheads="1"/>
            </p:cNvSpPr>
            <p:nvPr/>
          </p:nvSpPr>
          <p:spPr bwMode="gray">
            <a:xfrm rot="10800000">
              <a:off x="1734" y="2172"/>
              <a:ext cx="489" cy="167"/>
            </a:xfrm>
            <a:prstGeom prst="rightArrow">
              <a:avLst>
                <a:gd name="adj1" fmla="val 35167"/>
                <a:gd name="adj2" fmla="val 121041"/>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426" name="Text Box 98"/>
            <p:cNvSpPr txBox="1">
              <a:spLocks noChangeArrowheads="1"/>
            </p:cNvSpPr>
            <p:nvPr/>
          </p:nvSpPr>
          <p:spPr bwMode="auto">
            <a:xfrm>
              <a:off x="3458" y="1104"/>
              <a:ext cx="82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2200" dirty="0"/>
                <a:t>超大规模</a:t>
              </a:r>
              <a:endParaRPr lang="en-US" altLang="zh-CN" sz="2200" dirty="0"/>
            </a:p>
          </p:txBody>
        </p:sp>
        <p:sp>
          <p:nvSpPr>
            <p:cNvPr id="99427" name="Text Box 99"/>
            <p:cNvSpPr txBox="1">
              <a:spLocks noChangeArrowheads="1"/>
            </p:cNvSpPr>
            <p:nvPr/>
          </p:nvSpPr>
          <p:spPr bwMode="auto">
            <a:xfrm>
              <a:off x="1383" y="1104"/>
              <a:ext cx="679"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200" dirty="0"/>
                <a:t>成本低</a:t>
              </a:r>
              <a:endParaRPr lang="en-US" altLang="zh-CN" sz="2200" b="1" dirty="0">
                <a:ea typeface="宋体" panose="02010600030101010101" pitchFamily="2" charset="-122"/>
              </a:endParaRPr>
            </a:p>
          </p:txBody>
        </p:sp>
        <p:sp>
          <p:nvSpPr>
            <p:cNvPr id="99428" name="Text Box 100"/>
            <p:cNvSpPr txBox="1">
              <a:spLocks noChangeArrowheads="1"/>
            </p:cNvSpPr>
            <p:nvPr/>
          </p:nvSpPr>
          <p:spPr bwMode="auto">
            <a:xfrm>
              <a:off x="4050" y="2148"/>
              <a:ext cx="64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2200" dirty="0"/>
                <a:t>虚拟化</a:t>
              </a:r>
              <a:endParaRPr lang="en-US" altLang="zh-CN" sz="2200" dirty="0"/>
            </a:p>
          </p:txBody>
        </p:sp>
        <p:sp>
          <p:nvSpPr>
            <p:cNvPr id="99429" name="Text Box 101"/>
            <p:cNvSpPr txBox="1">
              <a:spLocks noChangeArrowheads="1"/>
            </p:cNvSpPr>
            <p:nvPr/>
          </p:nvSpPr>
          <p:spPr bwMode="auto">
            <a:xfrm>
              <a:off x="3515" y="3216"/>
              <a:ext cx="81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200" dirty="0"/>
                <a:t>扩展性</a:t>
              </a:r>
              <a:r>
                <a:rPr lang="zh-CN" altLang="zh-CN" sz="2000" dirty="0"/>
                <a:t>强</a:t>
              </a:r>
              <a:endParaRPr lang="en-US" altLang="zh-CN" sz="2000" b="1" dirty="0">
                <a:ea typeface="宋体" panose="02010600030101010101" pitchFamily="2" charset="-122"/>
              </a:endParaRPr>
            </a:p>
          </p:txBody>
        </p:sp>
        <p:sp>
          <p:nvSpPr>
            <p:cNvPr id="99430" name="Text Box 102"/>
            <p:cNvSpPr txBox="1">
              <a:spLocks noChangeArrowheads="1"/>
            </p:cNvSpPr>
            <p:nvPr/>
          </p:nvSpPr>
          <p:spPr bwMode="auto">
            <a:xfrm>
              <a:off x="645" y="2102"/>
              <a:ext cx="82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2200" dirty="0"/>
                <a:t>通用性强</a:t>
              </a:r>
              <a:endParaRPr lang="en-US" altLang="zh-CN" sz="2200" dirty="0"/>
            </a:p>
          </p:txBody>
        </p:sp>
        <p:sp>
          <p:nvSpPr>
            <p:cNvPr id="99431" name="Text Box 103"/>
            <p:cNvSpPr txBox="1">
              <a:spLocks noChangeArrowheads="1"/>
            </p:cNvSpPr>
            <p:nvPr/>
          </p:nvSpPr>
          <p:spPr bwMode="auto">
            <a:xfrm>
              <a:off x="1187" y="3177"/>
              <a:ext cx="82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2200" dirty="0"/>
                <a:t>高可靠性</a:t>
              </a:r>
              <a:endParaRPr lang="en-US" altLang="zh-CN" sz="2200" dirty="0"/>
            </a:p>
          </p:txBody>
        </p:sp>
        <p:sp>
          <p:nvSpPr>
            <p:cNvPr id="99432" name="Oval 104"/>
            <p:cNvSpPr>
              <a:spLocks noChangeArrowheads="1"/>
            </p:cNvSpPr>
            <p:nvPr/>
          </p:nvSpPr>
          <p:spPr bwMode="gray">
            <a:xfrm>
              <a:off x="1512" y="2174"/>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3" name="Oval 105"/>
            <p:cNvSpPr>
              <a:spLocks noChangeArrowheads="1"/>
            </p:cNvSpPr>
            <p:nvPr/>
          </p:nvSpPr>
          <p:spPr bwMode="gray">
            <a:xfrm>
              <a:off x="2088" y="1200"/>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4" name="Oval 106"/>
            <p:cNvSpPr>
              <a:spLocks noChangeArrowheads="1"/>
            </p:cNvSpPr>
            <p:nvPr/>
          </p:nvSpPr>
          <p:spPr bwMode="gray">
            <a:xfrm>
              <a:off x="3288" y="1200"/>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5" name="Oval 107"/>
            <p:cNvSpPr>
              <a:spLocks noChangeArrowheads="1"/>
            </p:cNvSpPr>
            <p:nvPr/>
          </p:nvSpPr>
          <p:spPr bwMode="gray">
            <a:xfrm>
              <a:off x="1939" y="3024"/>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6" name="Oval 108"/>
            <p:cNvSpPr>
              <a:spLocks noChangeArrowheads="1"/>
            </p:cNvSpPr>
            <p:nvPr/>
          </p:nvSpPr>
          <p:spPr bwMode="gray">
            <a:xfrm>
              <a:off x="3372" y="3106"/>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7" name="Oval 109"/>
            <p:cNvSpPr>
              <a:spLocks noChangeArrowheads="1"/>
            </p:cNvSpPr>
            <p:nvPr/>
          </p:nvSpPr>
          <p:spPr bwMode="gray">
            <a:xfrm>
              <a:off x="3864" y="2172"/>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8" name="Oval 110"/>
            <p:cNvSpPr>
              <a:spLocks noChangeArrowheads="1"/>
            </p:cNvSpPr>
            <p:nvPr/>
          </p:nvSpPr>
          <p:spPr bwMode="gray">
            <a:xfrm>
              <a:off x="2257" y="2137"/>
              <a:ext cx="164" cy="32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99439" name="Oval 111"/>
            <p:cNvSpPr>
              <a:spLocks noChangeArrowheads="1"/>
            </p:cNvSpPr>
            <p:nvPr/>
          </p:nvSpPr>
          <p:spPr bwMode="gray">
            <a:xfrm>
              <a:off x="2223" y="2102"/>
              <a:ext cx="164" cy="32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99440" name="Oval 112"/>
            <p:cNvSpPr>
              <a:spLocks noChangeArrowheads="1"/>
            </p:cNvSpPr>
            <p:nvPr/>
          </p:nvSpPr>
          <p:spPr bwMode="gray">
            <a:xfrm>
              <a:off x="2327" y="2136"/>
              <a:ext cx="933" cy="327"/>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99441" name="Oval 113"/>
            <p:cNvSpPr>
              <a:spLocks noChangeArrowheads="1"/>
            </p:cNvSpPr>
            <p:nvPr/>
          </p:nvSpPr>
          <p:spPr bwMode="gray">
            <a:xfrm>
              <a:off x="2328" y="2138"/>
              <a:ext cx="933" cy="327"/>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99442" name="Oval 114"/>
            <p:cNvSpPr>
              <a:spLocks noChangeArrowheads="1"/>
            </p:cNvSpPr>
            <p:nvPr/>
          </p:nvSpPr>
          <p:spPr bwMode="gray">
            <a:xfrm>
              <a:off x="3073" y="2070"/>
              <a:ext cx="299" cy="327"/>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grpSp>
          <p:nvGrpSpPr>
            <p:cNvPr id="99443" name="Group 115"/>
            <p:cNvGrpSpPr>
              <a:grpSpLocks/>
            </p:cNvGrpSpPr>
            <p:nvPr/>
          </p:nvGrpSpPr>
          <p:grpSpPr bwMode="auto">
            <a:xfrm>
              <a:off x="2316" y="1839"/>
              <a:ext cx="952" cy="899"/>
              <a:chOff x="4057" y="1615"/>
              <a:chExt cx="1466" cy="1398"/>
            </a:xfrm>
          </p:grpSpPr>
          <p:sp>
            <p:nvSpPr>
              <p:cNvPr id="99444" name="Oval 116"/>
              <p:cNvSpPr>
                <a:spLocks noChangeArrowheads="1"/>
              </p:cNvSpPr>
              <p:nvPr/>
            </p:nvSpPr>
            <p:spPr bwMode="gray">
              <a:xfrm>
                <a:off x="4057" y="1615"/>
                <a:ext cx="1466" cy="1398"/>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9445" name="Oval 11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9446" name="Oval 11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9447" name="Oval 119"/>
              <p:cNvSpPr>
                <a:spLocks noChangeArrowheads="1"/>
              </p:cNvSpPr>
              <p:nvPr/>
            </p:nvSpPr>
            <p:spPr bwMode="gray">
              <a:xfrm>
                <a:off x="4154" y="1666"/>
                <a:ext cx="1210" cy="1034"/>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99448" name="Text Box 120"/>
            <p:cNvSpPr txBox="1">
              <a:spLocks noChangeArrowheads="1"/>
            </p:cNvSpPr>
            <p:nvPr/>
          </p:nvSpPr>
          <p:spPr bwMode="gray">
            <a:xfrm>
              <a:off x="2477" y="2105"/>
              <a:ext cx="601"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zh-CN" sz="2000" b="1" dirty="0"/>
                <a:t>云计算</a:t>
              </a:r>
              <a:endParaRPr lang="en-US" altLang="zh-CN" sz="2000" b="1" dirty="0"/>
            </a:p>
            <a:p>
              <a:pPr algn="ctr" eaLnBrk="0" hangingPunct="0"/>
              <a:r>
                <a:rPr lang="zh-CN" altLang="zh-CN" sz="2000" b="1" dirty="0"/>
                <a:t>特点</a:t>
              </a:r>
              <a:endParaRPr lang="en-US" altLang="zh-CN" sz="2000" dirty="0">
                <a:solidFill>
                  <a:srgbClr val="000000"/>
                </a:solidFill>
                <a:ea typeface="宋体" panose="02010600030101010101" pitchFamily="2" charset="-122"/>
              </a:endParaRPr>
            </a:p>
          </p:txBody>
        </p:sp>
        <p:sp>
          <p:nvSpPr>
            <p:cNvPr id="36" name="AutoShape 94">
              <a:extLst>
                <a:ext uri="{FF2B5EF4-FFF2-40B4-BE49-F238E27FC236}">
                  <a16:creationId xmlns:a16="http://schemas.microsoft.com/office/drawing/2014/main" xmlns="" id="{6D1866A5-CBF4-4520-B7FB-E6766F148C6F}"/>
                </a:ext>
              </a:extLst>
            </p:cNvPr>
            <p:cNvSpPr>
              <a:spLocks noChangeArrowheads="1"/>
            </p:cNvSpPr>
            <p:nvPr/>
          </p:nvSpPr>
          <p:spPr bwMode="gray">
            <a:xfrm rot="5400000">
              <a:off x="2502" y="2925"/>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sp>
          <p:nvSpPr>
            <p:cNvPr id="37" name="Oval 107">
              <a:extLst>
                <a:ext uri="{FF2B5EF4-FFF2-40B4-BE49-F238E27FC236}">
                  <a16:creationId xmlns:a16="http://schemas.microsoft.com/office/drawing/2014/main" xmlns="" id="{01E62EB8-BFDC-428E-A7CF-D44552CFA6A9}"/>
                </a:ext>
              </a:extLst>
            </p:cNvPr>
            <p:cNvSpPr>
              <a:spLocks noChangeArrowheads="1"/>
            </p:cNvSpPr>
            <p:nvPr/>
          </p:nvSpPr>
          <p:spPr bwMode="gray">
            <a:xfrm>
              <a:off x="2660" y="3324"/>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Text Box 103">
              <a:extLst>
                <a:ext uri="{FF2B5EF4-FFF2-40B4-BE49-F238E27FC236}">
                  <a16:creationId xmlns:a16="http://schemas.microsoft.com/office/drawing/2014/main" xmlns="" id="{F850C50C-D555-4760-86BC-093FA6A1062F}"/>
                </a:ext>
              </a:extLst>
            </p:cNvPr>
            <p:cNvSpPr txBox="1">
              <a:spLocks noChangeArrowheads="1"/>
            </p:cNvSpPr>
            <p:nvPr/>
          </p:nvSpPr>
          <p:spPr bwMode="auto">
            <a:xfrm>
              <a:off x="2321" y="3565"/>
              <a:ext cx="82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2200" dirty="0"/>
                <a:t>按需服务</a:t>
              </a:r>
              <a:endParaRPr lang="en-US" altLang="zh-CN" sz="2200" dirty="0"/>
            </a:p>
          </p:txBody>
        </p:sp>
      </p:grpSp>
      <p:pic>
        <p:nvPicPr>
          <p:cNvPr id="9" name="图片 8">
            <a:extLst>
              <a:ext uri="{FF2B5EF4-FFF2-40B4-BE49-F238E27FC236}">
                <a16:creationId xmlns:a16="http://schemas.microsoft.com/office/drawing/2014/main" xmlns="" id="{8F87133F-5B17-4D3F-B234-64D5D22A6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323757">
            <a:off x="8549255" y="1259364"/>
            <a:ext cx="2389297" cy="1638581"/>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9037939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C699CFB-CD02-4FFB-9376-CC715F6F5EF5}"/>
              </a:ext>
            </a:extLst>
          </p:cNvPr>
          <p:cNvSpPr>
            <a:spLocks noGrp="1"/>
          </p:cNvSpPr>
          <p:nvPr>
            <p:ph type="title"/>
          </p:nvPr>
        </p:nvSpPr>
        <p:spPr>
          <a:xfrm>
            <a:off x="335360" y="92014"/>
            <a:ext cx="10868869" cy="563563"/>
          </a:xfrm>
        </p:spPr>
        <p:txBody>
          <a:bodyPr/>
          <a:lstStyle/>
          <a:p>
            <a:r>
              <a:rPr lang="zh-CN" altLang="zh-CN" dirty="0"/>
              <a:t>云计算的服务类型和服务层次</a:t>
            </a:r>
            <a:endParaRPr lang="zh-CN" altLang="en-US" dirty="0"/>
          </a:p>
        </p:txBody>
      </p:sp>
      <p:sp>
        <p:nvSpPr>
          <p:cNvPr id="4" name="灯片编号占位符 3">
            <a:extLst>
              <a:ext uri="{FF2B5EF4-FFF2-40B4-BE49-F238E27FC236}">
                <a16:creationId xmlns="" xmlns:a16="http://schemas.microsoft.com/office/drawing/2014/main" id="{47E62248-AAE1-4F4F-BE7F-88F2367529C5}"/>
              </a:ext>
            </a:extLst>
          </p:cNvPr>
          <p:cNvSpPr>
            <a:spLocks noGrp="1"/>
          </p:cNvSpPr>
          <p:nvPr>
            <p:ph type="sldNum" sz="quarter" idx="12"/>
          </p:nvPr>
        </p:nvSpPr>
        <p:spPr/>
        <p:txBody>
          <a:bodyPr/>
          <a:lstStyle/>
          <a:p>
            <a:fld id="{7AF33C28-A71A-4459-B48B-0CF3BFDAB261}" type="slidenum">
              <a:rPr lang="en-US" altLang="zh-CN" smtClean="0"/>
              <a:pPr/>
              <a:t>136</a:t>
            </a:fld>
            <a:endParaRPr lang="en-US" altLang="zh-CN"/>
          </a:p>
        </p:txBody>
      </p:sp>
      <p:sp>
        <p:nvSpPr>
          <p:cNvPr id="10" name="文本框 9">
            <a:extLst>
              <a:ext uri="{FF2B5EF4-FFF2-40B4-BE49-F238E27FC236}">
                <a16:creationId xmlns="" xmlns:a16="http://schemas.microsoft.com/office/drawing/2014/main" id="{3B68BA91-EE18-4549-AAA5-32F94BDDFEA9}"/>
              </a:ext>
            </a:extLst>
          </p:cNvPr>
          <p:cNvSpPr txBox="1"/>
          <p:nvPr/>
        </p:nvSpPr>
        <p:spPr>
          <a:xfrm>
            <a:off x="2129355" y="932472"/>
            <a:ext cx="6517162" cy="1554272"/>
          </a:xfrm>
          <a:prstGeom prst="rect">
            <a:avLst/>
          </a:prstGeom>
          <a:noFill/>
        </p:spPr>
        <p:txBody>
          <a:bodyPr wrap="square" rtlCol="0">
            <a:spAutoFit/>
          </a:bodyPr>
          <a:lstStyle/>
          <a:p>
            <a:pPr marL="342900" indent="-342900">
              <a:lnSpc>
                <a:spcPts val="3600"/>
              </a:lnSpc>
              <a:spcBef>
                <a:spcPts val="1200"/>
              </a:spcBef>
              <a:spcAft>
                <a:spcPts val="600"/>
              </a:spcAft>
              <a:buClr>
                <a:schemeClr val="hlink"/>
              </a:buClr>
              <a:buFont typeface="Wingdings" panose="05000000000000000000" pitchFamily="2" charset="2"/>
              <a:buChar char="v"/>
            </a:pPr>
            <a:r>
              <a:rPr lang="zh-CN" altLang="zh-CN" sz="2200" dirty="0"/>
              <a:t>云计算按照服务类型分为</a:t>
            </a:r>
            <a:r>
              <a:rPr lang="en-US" altLang="zh-CN" sz="2200" dirty="0"/>
              <a:t>3</a:t>
            </a:r>
            <a:r>
              <a:rPr lang="zh-CN" altLang="zh-CN" sz="2200" dirty="0"/>
              <a:t>个层次：</a:t>
            </a:r>
            <a:endParaRPr lang="en-US" altLang="zh-CN" sz="2200" dirty="0"/>
          </a:p>
          <a:p>
            <a:pPr marL="342900" indent="-342900">
              <a:buFont typeface="Wingdings" panose="05000000000000000000" pitchFamily="2" charset="2"/>
              <a:buChar char="Ø"/>
            </a:pPr>
            <a:r>
              <a:rPr lang="zh-CN" altLang="zh-CN" sz="2000" dirty="0"/>
              <a:t>软件即服务</a:t>
            </a:r>
            <a:r>
              <a:rPr lang="en-US" altLang="zh-CN" sz="2000" dirty="0"/>
              <a:t>(Software as a </a:t>
            </a:r>
            <a:r>
              <a:rPr lang="en-US" altLang="zh-CN" sz="2000" dirty="0" err="1"/>
              <a:t>Service,SaaS</a:t>
            </a:r>
            <a:r>
              <a:rPr lang="en-US" altLang="zh-CN" sz="2000" dirty="0"/>
              <a:t>)</a:t>
            </a:r>
            <a:endParaRPr lang="zh-CN" altLang="zh-CN" sz="2000" dirty="0"/>
          </a:p>
          <a:p>
            <a:pPr marL="342900" indent="-342900">
              <a:buFont typeface="Wingdings" panose="05000000000000000000" pitchFamily="2" charset="2"/>
              <a:buChar char="Ø"/>
            </a:pPr>
            <a:r>
              <a:rPr lang="zh-CN" altLang="zh-CN" sz="2000" dirty="0"/>
              <a:t>平台即服务</a:t>
            </a:r>
            <a:r>
              <a:rPr lang="en-US" altLang="zh-CN" sz="2000" dirty="0"/>
              <a:t>(Platform as a </a:t>
            </a:r>
            <a:r>
              <a:rPr lang="en-US" altLang="zh-CN" sz="2000" dirty="0" err="1"/>
              <a:t>Service,PaaS</a:t>
            </a:r>
            <a:r>
              <a:rPr lang="en-US" altLang="zh-CN" sz="2000" dirty="0"/>
              <a:t>)</a:t>
            </a:r>
          </a:p>
          <a:p>
            <a:pPr marL="342900" indent="-342900">
              <a:buFont typeface="Wingdings" panose="05000000000000000000" pitchFamily="2" charset="2"/>
              <a:buChar char="Ø"/>
            </a:pPr>
            <a:r>
              <a:rPr lang="zh-CN" altLang="zh-CN" sz="2000" dirty="0"/>
              <a:t>基础设施即服务</a:t>
            </a:r>
            <a:r>
              <a:rPr lang="en-US" altLang="zh-CN" sz="2000" dirty="0"/>
              <a:t>(Infrastructure as a </a:t>
            </a:r>
            <a:r>
              <a:rPr lang="en-US" altLang="zh-CN" sz="2000" dirty="0" err="1"/>
              <a:t>Service,IaaS</a:t>
            </a:r>
            <a:r>
              <a:rPr lang="en-US" altLang="zh-CN" sz="2000" dirty="0"/>
              <a:t>)</a:t>
            </a:r>
          </a:p>
        </p:txBody>
      </p:sp>
      <p:graphicFrame>
        <p:nvGraphicFramePr>
          <p:cNvPr id="3" name="表格 2">
            <a:extLst>
              <a:ext uri="{FF2B5EF4-FFF2-40B4-BE49-F238E27FC236}">
                <a16:creationId xmlns="" xmlns:a16="http://schemas.microsoft.com/office/drawing/2014/main" id="{2E25D618-207B-4763-8301-B5B2D1F75A51}"/>
              </a:ext>
            </a:extLst>
          </p:cNvPr>
          <p:cNvGraphicFramePr>
            <a:graphicFrameLocks noGrp="1"/>
          </p:cNvGraphicFramePr>
          <p:nvPr>
            <p:extLst>
              <p:ext uri="{D42A27DB-BD31-4B8C-83A1-F6EECF244321}">
                <p14:modId xmlns:p14="http://schemas.microsoft.com/office/powerpoint/2010/main" val="2680984260"/>
              </p:ext>
            </p:extLst>
          </p:nvPr>
        </p:nvGraphicFramePr>
        <p:xfrm>
          <a:off x="911425" y="2486744"/>
          <a:ext cx="8737000" cy="3894584"/>
        </p:xfrm>
        <a:graphic>
          <a:graphicData uri="http://schemas.openxmlformats.org/drawingml/2006/table">
            <a:tbl>
              <a:tblPr firstRow="1" firstCol="1" bandRow="1">
                <a:tableStyleId>{5C22544A-7EE6-4342-B048-85BDC9FD1C3A}</a:tableStyleId>
              </a:tblPr>
              <a:tblGrid>
                <a:gridCol w="943883">
                  <a:extLst>
                    <a:ext uri="{9D8B030D-6E8A-4147-A177-3AD203B41FA5}">
                      <a16:colId xmlns="" xmlns:a16="http://schemas.microsoft.com/office/drawing/2014/main" val="1971777488"/>
                    </a:ext>
                  </a:extLst>
                </a:gridCol>
                <a:gridCol w="1022191">
                  <a:extLst>
                    <a:ext uri="{9D8B030D-6E8A-4147-A177-3AD203B41FA5}">
                      <a16:colId xmlns="" xmlns:a16="http://schemas.microsoft.com/office/drawing/2014/main" val="1290576450"/>
                    </a:ext>
                  </a:extLst>
                </a:gridCol>
                <a:gridCol w="1887766">
                  <a:extLst>
                    <a:ext uri="{9D8B030D-6E8A-4147-A177-3AD203B41FA5}">
                      <a16:colId xmlns="" xmlns:a16="http://schemas.microsoft.com/office/drawing/2014/main" val="1325373106"/>
                    </a:ext>
                  </a:extLst>
                </a:gridCol>
                <a:gridCol w="1074967">
                  <a:extLst>
                    <a:ext uri="{9D8B030D-6E8A-4147-A177-3AD203B41FA5}">
                      <a16:colId xmlns="" xmlns:a16="http://schemas.microsoft.com/office/drawing/2014/main" val="2762711319"/>
                    </a:ext>
                  </a:extLst>
                </a:gridCol>
                <a:gridCol w="2323405">
                  <a:extLst>
                    <a:ext uri="{9D8B030D-6E8A-4147-A177-3AD203B41FA5}">
                      <a16:colId xmlns="" xmlns:a16="http://schemas.microsoft.com/office/drawing/2014/main" val="1494257876"/>
                    </a:ext>
                  </a:extLst>
                </a:gridCol>
                <a:gridCol w="1484788">
                  <a:extLst>
                    <a:ext uri="{9D8B030D-6E8A-4147-A177-3AD203B41FA5}">
                      <a16:colId xmlns="" xmlns:a16="http://schemas.microsoft.com/office/drawing/2014/main" val="2166072123"/>
                    </a:ext>
                  </a:extLst>
                </a:gridCol>
              </a:tblGrid>
              <a:tr h="968696">
                <a:tc>
                  <a:txBody>
                    <a:bodyPr/>
                    <a:lstStyle/>
                    <a:p>
                      <a:pPr algn="ctr">
                        <a:lnSpc>
                          <a:spcPts val="1800"/>
                        </a:lnSpc>
                        <a:spcAft>
                          <a:spcPts val="0"/>
                        </a:spcAft>
                      </a:pPr>
                      <a:r>
                        <a:rPr lang="zh-CN" sz="1600" kern="100" dirty="0">
                          <a:solidFill>
                            <a:srgbClr val="FFFFFF"/>
                          </a:solidFill>
                          <a:effectLst/>
                        </a:rPr>
                        <a:t>服务</a:t>
                      </a:r>
                      <a:endParaRPr lang="en-US" altLang="zh-CN" sz="1600" kern="100" dirty="0">
                        <a:solidFill>
                          <a:srgbClr val="FFFFFF"/>
                        </a:solidFill>
                        <a:effectLst/>
                      </a:endParaRPr>
                    </a:p>
                    <a:p>
                      <a:pPr algn="ctr">
                        <a:lnSpc>
                          <a:spcPts val="1800"/>
                        </a:lnSpc>
                        <a:spcAft>
                          <a:spcPts val="0"/>
                        </a:spcAft>
                      </a:pPr>
                      <a:r>
                        <a:rPr lang="zh-CN" sz="1600" kern="100" dirty="0">
                          <a:solidFill>
                            <a:srgbClr val="FFFFFF"/>
                          </a:solidFill>
                          <a:effectLst/>
                        </a:rPr>
                        <a:t>类型</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600" kern="100" dirty="0">
                          <a:solidFill>
                            <a:srgbClr val="FFFFFF"/>
                          </a:solidFill>
                          <a:effectLst/>
                        </a:rPr>
                        <a:t>释义</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600" kern="100" dirty="0">
                          <a:solidFill>
                            <a:srgbClr val="FFFFFF"/>
                          </a:solidFill>
                          <a:effectLst/>
                        </a:rPr>
                        <a:t>云提供者</a:t>
                      </a:r>
                    </a:p>
                    <a:p>
                      <a:pPr algn="ctr">
                        <a:lnSpc>
                          <a:spcPts val="1800"/>
                        </a:lnSpc>
                        <a:spcAft>
                          <a:spcPts val="0"/>
                        </a:spcAft>
                      </a:pPr>
                      <a:r>
                        <a:rPr lang="zh-CN" sz="1600" kern="100" dirty="0">
                          <a:solidFill>
                            <a:srgbClr val="FFFFFF"/>
                          </a:solidFill>
                          <a:effectLst/>
                        </a:rPr>
                        <a:t>服务内容</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600" kern="100" dirty="0">
                          <a:solidFill>
                            <a:srgbClr val="FFFFFF"/>
                          </a:solidFill>
                          <a:effectLst/>
                        </a:rPr>
                        <a:t>服务</a:t>
                      </a:r>
                    </a:p>
                    <a:p>
                      <a:pPr algn="ctr">
                        <a:lnSpc>
                          <a:spcPts val="1800"/>
                        </a:lnSpc>
                        <a:spcAft>
                          <a:spcPts val="0"/>
                        </a:spcAft>
                      </a:pPr>
                      <a:r>
                        <a:rPr lang="zh-CN" sz="1600" kern="100" dirty="0">
                          <a:solidFill>
                            <a:srgbClr val="FFFFFF"/>
                          </a:solidFill>
                          <a:effectLst/>
                        </a:rPr>
                        <a:t>对象</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600" kern="100" dirty="0">
                          <a:solidFill>
                            <a:srgbClr val="FFFFFF"/>
                          </a:solidFill>
                          <a:effectLst/>
                        </a:rPr>
                        <a:t>云用户</a:t>
                      </a:r>
                    </a:p>
                    <a:p>
                      <a:pPr algn="ctr">
                        <a:lnSpc>
                          <a:spcPts val="1800"/>
                        </a:lnSpc>
                        <a:spcAft>
                          <a:spcPts val="0"/>
                        </a:spcAft>
                      </a:pPr>
                      <a:r>
                        <a:rPr lang="zh-CN" sz="1600" kern="100" dirty="0">
                          <a:solidFill>
                            <a:srgbClr val="FFFFFF"/>
                          </a:solidFill>
                          <a:effectLst/>
                        </a:rPr>
                        <a:t>使用方式</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600" kern="100" dirty="0">
                          <a:solidFill>
                            <a:srgbClr val="FFFFFF"/>
                          </a:solidFill>
                          <a:effectLst/>
                        </a:rPr>
                        <a:t>产品举例</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 xmlns:a16="http://schemas.microsoft.com/office/drawing/2014/main" val="4217690252"/>
                  </a:ext>
                </a:extLst>
              </a:tr>
              <a:tr h="971104">
                <a:tc>
                  <a:txBody>
                    <a:bodyPr/>
                    <a:lstStyle/>
                    <a:p>
                      <a:pPr algn="ctr">
                        <a:lnSpc>
                          <a:spcPts val="1000"/>
                        </a:lnSpc>
                        <a:spcAft>
                          <a:spcPts val="0"/>
                        </a:spcAft>
                      </a:pPr>
                      <a:r>
                        <a:rPr lang="en-US" sz="1600" kern="100" dirty="0">
                          <a:solidFill>
                            <a:srgbClr val="FFFFFF"/>
                          </a:solidFill>
                          <a:effectLst/>
                        </a:rPr>
                        <a:t>SaaS</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软件即</a:t>
                      </a:r>
                      <a:endParaRPr lang="en-US" altLang="zh-CN" sz="1400" kern="100" dirty="0">
                        <a:effectLst/>
                      </a:endParaRPr>
                    </a:p>
                    <a:p>
                      <a:pPr algn="ctr">
                        <a:lnSpc>
                          <a:spcPts val="1800"/>
                        </a:lnSpc>
                        <a:spcAft>
                          <a:spcPts val="0"/>
                        </a:spcAft>
                      </a:pPr>
                      <a:r>
                        <a:rPr lang="zh-CN" sz="1400" kern="100" dirty="0">
                          <a:effectLst/>
                        </a:rPr>
                        <a:t>服务</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SaaS</a:t>
                      </a:r>
                      <a:r>
                        <a:rPr lang="zh-CN" sz="1400" kern="100" dirty="0">
                          <a:effectLst/>
                        </a:rPr>
                        <a:t>公司提供</a:t>
                      </a:r>
                      <a:endParaRPr lang="en-US" altLang="zh-CN" sz="1400" kern="100" dirty="0">
                        <a:effectLst/>
                      </a:endParaRPr>
                    </a:p>
                    <a:p>
                      <a:pPr algn="ctr">
                        <a:lnSpc>
                          <a:spcPts val="1800"/>
                        </a:lnSpc>
                        <a:spcAft>
                          <a:spcPts val="0"/>
                        </a:spcAft>
                      </a:pPr>
                      <a:r>
                        <a:rPr lang="zh-CN" sz="1400" kern="100" dirty="0">
                          <a:effectLst/>
                        </a:rPr>
                        <a:t>完整的可直接使用的应用程序</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软件应用</a:t>
                      </a:r>
                    </a:p>
                    <a:p>
                      <a:pPr algn="ctr">
                        <a:lnSpc>
                          <a:spcPts val="1800"/>
                        </a:lnSpc>
                        <a:spcAft>
                          <a:spcPts val="0"/>
                        </a:spcAft>
                      </a:pPr>
                      <a:r>
                        <a:rPr lang="zh-CN" sz="1400" kern="100" dirty="0">
                          <a:effectLst/>
                        </a:rPr>
                        <a:t>的终端用户</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通常用户登录浏览</a:t>
                      </a:r>
                    </a:p>
                    <a:p>
                      <a:pPr algn="ctr">
                        <a:lnSpc>
                          <a:spcPts val="1800"/>
                        </a:lnSpc>
                        <a:spcAft>
                          <a:spcPts val="0"/>
                        </a:spcAft>
                      </a:pPr>
                      <a:r>
                        <a:rPr lang="zh-CN" sz="1400" kern="100" dirty="0">
                          <a:effectLst/>
                        </a:rPr>
                        <a:t>器即可打开软件</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Google Apps</a:t>
                      </a:r>
                      <a:r>
                        <a:rPr lang="zh-CN" sz="1400" kern="100" dirty="0">
                          <a:effectLst/>
                        </a:rPr>
                        <a:t>，</a:t>
                      </a:r>
                    </a:p>
                    <a:p>
                      <a:pPr algn="ctr">
                        <a:lnSpc>
                          <a:spcPts val="1800"/>
                        </a:lnSpc>
                        <a:spcAft>
                          <a:spcPts val="0"/>
                        </a:spcAft>
                      </a:pPr>
                      <a:r>
                        <a:rPr lang="en-US" sz="1400" kern="100" dirty="0">
                          <a:effectLst/>
                        </a:rPr>
                        <a:t>Salesforce CRM</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 xmlns:a16="http://schemas.microsoft.com/office/drawing/2014/main" val="2849367672"/>
                  </a:ext>
                </a:extLst>
              </a:tr>
              <a:tr h="977392">
                <a:tc>
                  <a:txBody>
                    <a:bodyPr/>
                    <a:lstStyle/>
                    <a:p>
                      <a:pPr algn="ctr">
                        <a:lnSpc>
                          <a:spcPts val="1000"/>
                        </a:lnSpc>
                        <a:spcAft>
                          <a:spcPts val="0"/>
                        </a:spcAft>
                      </a:pPr>
                      <a:r>
                        <a:rPr lang="en-US" sz="1600" kern="100" dirty="0">
                          <a:solidFill>
                            <a:srgbClr val="FFFFFF"/>
                          </a:solidFill>
                          <a:effectLst/>
                        </a:rPr>
                        <a:t>PaaS</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平台即</a:t>
                      </a:r>
                      <a:endParaRPr lang="en-US" altLang="zh-CN" sz="1400" kern="100" dirty="0">
                        <a:effectLst/>
                      </a:endParaRPr>
                    </a:p>
                    <a:p>
                      <a:pPr algn="ctr">
                        <a:lnSpc>
                          <a:spcPts val="1800"/>
                        </a:lnSpc>
                        <a:spcAft>
                          <a:spcPts val="0"/>
                        </a:spcAft>
                      </a:pPr>
                      <a:r>
                        <a:rPr lang="zh-CN" sz="1400" kern="100" dirty="0">
                          <a:effectLst/>
                        </a:rPr>
                        <a:t>服务</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PaaS</a:t>
                      </a:r>
                      <a:r>
                        <a:rPr lang="zh-CN" sz="1400" kern="100" dirty="0">
                          <a:effectLst/>
                        </a:rPr>
                        <a:t>公司提供应用程序开发环境、</a:t>
                      </a:r>
                      <a:endParaRPr lang="en-US" altLang="zh-CN" sz="1400" kern="100" dirty="0">
                        <a:effectLst/>
                      </a:endParaRPr>
                    </a:p>
                    <a:p>
                      <a:pPr algn="ctr">
                        <a:lnSpc>
                          <a:spcPts val="1800"/>
                        </a:lnSpc>
                        <a:spcAft>
                          <a:spcPts val="0"/>
                        </a:spcAft>
                      </a:pPr>
                      <a:r>
                        <a:rPr lang="zh-CN" sz="1400" kern="100" dirty="0" smtClean="0">
                          <a:effectLst/>
                        </a:rPr>
                        <a:t>或</a:t>
                      </a:r>
                      <a:r>
                        <a:rPr lang="zh-CN" altLang="en-US" sz="1400" kern="100" dirty="0" smtClean="0">
                          <a:effectLst/>
                        </a:rPr>
                        <a:t>部署平台</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程序开发</a:t>
                      </a:r>
                      <a:endParaRPr lang="en-US" altLang="zh-CN" sz="1400" kern="100" dirty="0">
                        <a:effectLst/>
                      </a:endParaRPr>
                    </a:p>
                    <a:p>
                      <a:pPr algn="ctr">
                        <a:lnSpc>
                          <a:spcPts val="1800"/>
                        </a:lnSpc>
                        <a:spcAft>
                          <a:spcPts val="0"/>
                        </a:spcAft>
                      </a:pPr>
                      <a:r>
                        <a:rPr lang="zh-CN" sz="1400" kern="100" dirty="0">
                          <a:effectLst/>
                        </a:rPr>
                        <a:t>用户</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用户自行开发部分或全部应用程序、自行上传数据</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Google App Engine,</a:t>
                      </a:r>
                      <a:endParaRPr lang="zh-CN" sz="1400" kern="100" dirty="0">
                        <a:effectLst/>
                      </a:endParaRPr>
                    </a:p>
                    <a:p>
                      <a:pPr algn="ctr">
                        <a:lnSpc>
                          <a:spcPts val="1800"/>
                        </a:lnSpc>
                        <a:spcAft>
                          <a:spcPts val="0"/>
                        </a:spcAft>
                      </a:pPr>
                      <a:r>
                        <a:rPr lang="en-US" sz="1400" kern="100" dirty="0">
                          <a:effectLst/>
                        </a:rPr>
                        <a:t>Hadoop</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 xmlns:a16="http://schemas.microsoft.com/office/drawing/2014/main" val="3065717819"/>
                  </a:ext>
                </a:extLst>
              </a:tr>
              <a:tr h="977392">
                <a:tc>
                  <a:txBody>
                    <a:bodyPr/>
                    <a:lstStyle/>
                    <a:p>
                      <a:pPr algn="ctr">
                        <a:lnSpc>
                          <a:spcPts val="1000"/>
                        </a:lnSpc>
                        <a:spcAft>
                          <a:spcPts val="0"/>
                        </a:spcAft>
                      </a:pPr>
                      <a:r>
                        <a:rPr lang="en-US" sz="1600" kern="100" dirty="0">
                          <a:solidFill>
                            <a:srgbClr val="FFFFFF"/>
                          </a:solidFill>
                          <a:effectLst/>
                        </a:rPr>
                        <a:t>IaaS</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基础设施即服务</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IaaS</a:t>
                      </a:r>
                      <a:r>
                        <a:rPr lang="zh-CN" sz="1400" kern="100" dirty="0">
                          <a:effectLst/>
                        </a:rPr>
                        <a:t>公司提供务器、</a:t>
                      </a:r>
                    </a:p>
                    <a:p>
                      <a:pPr algn="ctr">
                        <a:lnSpc>
                          <a:spcPts val="1800"/>
                        </a:lnSpc>
                        <a:spcAft>
                          <a:spcPts val="0"/>
                        </a:spcAft>
                      </a:pPr>
                      <a:r>
                        <a:rPr lang="zh-CN" sz="1400" kern="100" dirty="0">
                          <a:effectLst/>
                        </a:rPr>
                        <a:t>存储和网络硬件等</a:t>
                      </a:r>
                      <a:endParaRPr lang="en-US" altLang="zh-CN" sz="1400" kern="100" dirty="0">
                        <a:effectLst/>
                      </a:endParaRPr>
                    </a:p>
                    <a:p>
                      <a:pPr algn="ctr">
                        <a:lnSpc>
                          <a:spcPts val="1800"/>
                        </a:lnSpc>
                        <a:spcAft>
                          <a:spcPts val="0"/>
                        </a:spcAft>
                      </a:pPr>
                      <a:r>
                        <a:rPr lang="zh-CN" altLang="zh-CN" sz="1400" kern="100" dirty="0">
                          <a:solidFill>
                            <a:schemeClr val="dk1"/>
                          </a:solidFill>
                          <a:effectLst/>
                          <a:latin typeface="+mn-lt"/>
                          <a:ea typeface="+mn-ea"/>
                          <a:cs typeface="+mn-cs"/>
                        </a:rPr>
                        <a:t>设施</a:t>
                      </a:r>
                      <a:endParaRPr lang="zh-CN" altLang="en-US" sz="1400" kern="100" dirty="0">
                        <a:solidFill>
                          <a:schemeClr val="dk1"/>
                        </a:solidFill>
                        <a:effectLst/>
                        <a:latin typeface="+mn-lt"/>
                        <a:ea typeface="+mn-ea"/>
                        <a:cs typeface="+mn-cs"/>
                      </a:endParaRPr>
                    </a:p>
                  </a:txBody>
                  <a:tcPr marL="68580" marR="68580" marT="0" marB="0" anchor="ctr"/>
                </a:tc>
                <a:tc>
                  <a:txBody>
                    <a:bodyPr/>
                    <a:lstStyle/>
                    <a:p>
                      <a:pPr algn="ctr">
                        <a:lnSpc>
                          <a:spcPts val="1800"/>
                        </a:lnSpc>
                        <a:spcAft>
                          <a:spcPts val="0"/>
                        </a:spcAft>
                      </a:pPr>
                      <a:r>
                        <a:rPr lang="zh-CN" sz="1400" kern="100" dirty="0">
                          <a:effectLst/>
                        </a:rPr>
                        <a:t>硬件资源</a:t>
                      </a:r>
                      <a:endParaRPr lang="en-US" altLang="zh-CN" sz="1400" kern="100" dirty="0">
                        <a:effectLst/>
                      </a:endParaRPr>
                    </a:p>
                    <a:p>
                      <a:pPr algn="ctr">
                        <a:lnSpc>
                          <a:spcPts val="1800"/>
                        </a:lnSpc>
                        <a:spcAft>
                          <a:spcPts val="0"/>
                        </a:spcAft>
                      </a:pPr>
                      <a:r>
                        <a:rPr lang="zh-CN" sz="1400" kern="100" dirty="0">
                          <a:effectLst/>
                        </a:rPr>
                        <a:t>用户</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所有环境配备、上传数据、应用程序开发都自己完成</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Amazon EC2</a:t>
                      </a:r>
                      <a:r>
                        <a:rPr lang="zh-CN" sz="1400" kern="100" dirty="0">
                          <a:effectLst/>
                        </a:rPr>
                        <a:t>，</a:t>
                      </a:r>
                    </a:p>
                    <a:p>
                      <a:pPr algn="ctr">
                        <a:lnSpc>
                          <a:spcPts val="1800"/>
                        </a:lnSpc>
                        <a:spcAft>
                          <a:spcPts val="0"/>
                        </a:spcAft>
                      </a:pPr>
                      <a:r>
                        <a:rPr lang="zh-CN" sz="1400" kern="100" dirty="0">
                          <a:effectLst/>
                        </a:rPr>
                        <a:t>阿里</a:t>
                      </a:r>
                      <a:r>
                        <a:rPr lang="zh-CN" sz="1400" kern="100" dirty="0" smtClean="0">
                          <a:effectLst/>
                        </a:rPr>
                        <a:t>云</a:t>
                      </a:r>
                      <a:endParaRPr lang="en-US" altLang="zh-CN" sz="1400" kern="100" dirty="0" smtClean="0">
                        <a:effectLst/>
                      </a:endParaRPr>
                    </a:p>
                    <a:p>
                      <a:pPr algn="ctr">
                        <a:lnSpc>
                          <a:spcPts val="1800"/>
                        </a:lnSpc>
                        <a:spcAft>
                          <a:spcPts val="0"/>
                        </a:spcAft>
                      </a:pPr>
                      <a:r>
                        <a:rPr lang="zh-CN" altLang="en-US" sz="1400" kern="100" dirty="0" smtClean="0">
                          <a:effectLst/>
                          <a:latin typeface="Times New Roman" panose="02020603050405020304" pitchFamily="18" charset="0"/>
                          <a:ea typeface="宋体" panose="02010600030101010101" pitchFamily="2" charset="-122"/>
                        </a:rPr>
                        <a:t>华为</a:t>
                      </a:r>
                      <a:r>
                        <a:rPr lang="en-US" altLang="zh-CN" sz="1400" kern="100" dirty="0" smtClean="0">
                          <a:effectLst/>
                          <a:latin typeface="Times New Roman" panose="02020603050405020304" pitchFamily="18" charset="0"/>
                          <a:ea typeface="宋体" panose="02010600030101010101" pitchFamily="2" charset="-122"/>
                        </a:rPr>
                        <a:t>ECS</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 xmlns:a16="http://schemas.microsoft.com/office/drawing/2014/main" val="2203093181"/>
                  </a:ext>
                </a:extLst>
              </a:tr>
            </a:tbl>
          </a:graphicData>
        </a:graphic>
      </p:graphicFrame>
      <p:pic>
        <p:nvPicPr>
          <p:cNvPr id="6" name="图片 5">
            <a:extLst>
              <a:ext uri="{FF2B5EF4-FFF2-40B4-BE49-F238E27FC236}">
                <a16:creationId xmlns="" xmlns:a16="http://schemas.microsoft.com/office/drawing/2014/main" id="{D20FCD8A-D937-4AEC-96A9-0E87E2F27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7739" y="3436361"/>
            <a:ext cx="1667594" cy="479250"/>
          </a:xfrm>
          <a:prstGeom prst="rect">
            <a:avLst/>
          </a:prstGeom>
        </p:spPr>
      </p:pic>
      <p:pic>
        <p:nvPicPr>
          <p:cNvPr id="11" name="图片 10">
            <a:extLst>
              <a:ext uri="{FF2B5EF4-FFF2-40B4-BE49-F238E27FC236}">
                <a16:creationId xmlns="" xmlns:a16="http://schemas.microsoft.com/office/drawing/2014/main" id="{BC98B3E2-F5F4-4D12-A656-C1601B890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4431" y="4057673"/>
            <a:ext cx="998269" cy="330170"/>
          </a:xfrm>
          <a:prstGeom prst="rect">
            <a:avLst/>
          </a:prstGeom>
        </p:spPr>
      </p:pic>
      <p:pic>
        <p:nvPicPr>
          <p:cNvPr id="14" name="图片 13">
            <a:extLst>
              <a:ext uri="{FF2B5EF4-FFF2-40B4-BE49-F238E27FC236}">
                <a16:creationId xmlns="" xmlns:a16="http://schemas.microsoft.com/office/drawing/2014/main" id="{B7119F92-31DE-4255-8864-8BA466DD210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97739" y="5382752"/>
            <a:ext cx="1771763" cy="847178"/>
          </a:xfrm>
          <a:prstGeom prst="rect">
            <a:avLst/>
          </a:prstGeom>
        </p:spPr>
      </p:pic>
      <p:pic>
        <p:nvPicPr>
          <p:cNvPr id="16" name="图片 15">
            <a:extLst>
              <a:ext uri="{FF2B5EF4-FFF2-40B4-BE49-F238E27FC236}">
                <a16:creationId xmlns="" xmlns:a16="http://schemas.microsoft.com/office/drawing/2014/main" id="{07613D73-0721-4395-838D-22B73B17CF6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9156" y="4426077"/>
            <a:ext cx="1139220" cy="918441"/>
          </a:xfrm>
          <a:prstGeom prst="rect">
            <a:avLst/>
          </a:prstGeom>
        </p:spPr>
      </p:pic>
    </p:spTree>
    <p:extLst>
      <p:ext uri="{BB962C8B-B14F-4D97-AF65-F5344CB8AC3E}">
        <p14:creationId xmlns:p14="http://schemas.microsoft.com/office/powerpoint/2010/main" val="23642502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zh-CN" dirty="0"/>
              <a:t>云计算的应用</a:t>
            </a:r>
            <a:endParaRPr lang="en-US" altLang="zh-CN" dirty="0">
              <a:ea typeface="宋体" panose="02010600030101010101" pitchFamily="2" charset="-122"/>
            </a:endParaRPr>
          </a:p>
        </p:txBody>
      </p:sp>
      <p:sp>
        <p:nvSpPr>
          <p:cNvPr id="2" name="Slide Number Placeholder 1"/>
          <p:cNvSpPr>
            <a:spLocks noGrp="1"/>
          </p:cNvSpPr>
          <p:nvPr>
            <p:ph type="sldNum" sz="quarter" idx="4294967295"/>
          </p:nvPr>
        </p:nvSpPr>
        <p:spPr>
          <a:xfrm>
            <a:off x="9227864" y="6348685"/>
            <a:ext cx="2844800" cy="320675"/>
          </a:xfrm>
          <a:prstGeom prst="rect">
            <a:avLst/>
          </a:prstGeom>
        </p:spPr>
        <p:txBody>
          <a:bodyPr/>
          <a:lstStyle/>
          <a:p>
            <a:fld id="{DA4B5A7A-C1F9-424D-947B-90EDE0F0E62C}" type="slidenum">
              <a:rPr lang="en-US" altLang="zh-CN" smtClean="0"/>
              <a:pPr/>
              <a:t>137</a:t>
            </a:fld>
            <a:endParaRPr lang="en-US" altLang="zh-CN" dirty="0"/>
          </a:p>
        </p:txBody>
      </p:sp>
      <p:grpSp>
        <p:nvGrpSpPr>
          <p:cNvPr id="92184" name="Group 24"/>
          <p:cNvGrpSpPr>
            <a:grpSpLocks/>
          </p:cNvGrpSpPr>
          <p:nvPr/>
        </p:nvGrpSpPr>
        <p:grpSpPr bwMode="auto">
          <a:xfrm>
            <a:off x="963387" y="2058734"/>
            <a:ext cx="5599109" cy="4250586"/>
            <a:chOff x="559" y="1234"/>
            <a:chExt cx="4226" cy="2510"/>
          </a:xfrm>
        </p:grpSpPr>
        <p:sp>
          <p:nvSpPr>
            <p:cNvPr id="92164" name="Freeform 4"/>
            <p:cNvSpPr>
              <a:spLocks noEditPoints="1"/>
            </p:cNvSpPr>
            <p:nvPr/>
          </p:nvSpPr>
          <p:spPr bwMode="gray">
            <a:xfrm rot="-1358056">
              <a:off x="877" y="1765"/>
              <a:ext cx="3839" cy="1527"/>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p>
              <a:endParaRPr lang="zh-CN" altLang="en-US"/>
            </a:p>
          </p:txBody>
        </p:sp>
        <p:sp>
          <p:nvSpPr>
            <p:cNvPr id="92165" name="Oval 5"/>
            <p:cNvSpPr>
              <a:spLocks noChangeArrowheads="1"/>
            </p:cNvSpPr>
            <p:nvPr/>
          </p:nvSpPr>
          <p:spPr bwMode="gray">
            <a:xfrm>
              <a:off x="2407" y="1296"/>
              <a:ext cx="720" cy="694"/>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6" name="Oval 6"/>
            <p:cNvSpPr>
              <a:spLocks noChangeArrowheads="1"/>
            </p:cNvSpPr>
            <p:nvPr/>
          </p:nvSpPr>
          <p:spPr bwMode="gray">
            <a:xfrm>
              <a:off x="999" y="2126"/>
              <a:ext cx="719" cy="694"/>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7" name="Oval 7"/>
            <p:cNvSpPr>
              <a:spLocks noChangeArrowheads="1"/>
            </p:cNvSpPr>
            <p:nvPr/>
          </p:nvSpPr>
          <p:spPr bwMode="gray">
            <a:xfrm>
              <a:off x="1493" y="3050"/>
              <a:ext cx="719" cy="694"/>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8" name="Oval 8"/>
            <p:cNvSpPr>
              <a:spLocks noChangeArrowheads="1"/>
            </p:cNvSpPr>
            <p:nvPr/>
          </p:nvSpPr>
          <p:spPr bwMode="gray">
            <a:xfrm>
              <a:off x="3048" y="2707"/>
              <a:ext cx="719" cy="694"/>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9" name="Oval 9"/>
            <p:cNvSpPr>
              <a:spLocks noChangeArrowheads="1"/>
            </p:cNvSpPr>
            <p:nvPr/>
          </p:nvSpPr>
          <p:spPr bwMode="gray">
            <a:xfrm>
              <a:off x="4072" y="1420"/>
              <a:ext cx="680" cy="69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70" name="Text Box 10"/>
            <p:cNvSpPr txBox="1">
              <a:spLocks noChangeArrowheads="1"/>
            </p:cNvSpPr>
            <p:nvPr/>
          </p:nvSpPr>
          <p:spPr bwMode="white">
            <a:xfrm>
              <a:off x="934" y="2341"/>
              <a:ext cx="799"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zh-CN" altLang="zh-CN" sz="1600" b="1" dirty="0">
                  <a:solidFill>
                    <a:srgbClr val="FFFFFF"/>
                  </a:solidFill>
                </a:rPr>
                <a:t>地图导航</a:t>
              </a:r>
              <a:endParaRPr lang="en-US" altLang="zh-CN" sz="1600" b="1" dirty="0">
                <a:solidFill>
                  <a:srgbClr val="FFFFFF"/>
                </a:solidFill>
              </a:endParaRPr>
            </a:p>
          </p:txBody>
        </p:sp>
        <p:sp>
          <p:nvSpPr>
            <p:cNvPr id="92171" name="Text Box 11"/>
            <p:cNvSpPr txBox="1">
              <a:spLocks noChangeArrowheads="1"/>
            </p:cNvSpPr>
            <p:nvPr/>
          </p:nvSpPr>
          <p:spPr bwMode="white">
            <a:xfrm>
              <a:off x="2446" y="1525"/>
              <a:ext cx="662"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zh-CN" altLang="zh-CN" b="1" dirty="0">
                  <a:solidFill>
                    <a:srgbClr val="FFFFFF"/>
                  </a:solidFill>
                </a:rPr>
                <a:t>存储云</a:t>
              </a:r>
              <a:endParaRPr lang="en-US" altLang="zh-CN" b="1" dirty="0">
                <a:solidFill>
                  <a:srgbClr val="FFFFFF"/>
                </a:solidFill>
                <a:latin typeface="Verdana" panose="020B0604030504040204" pitchFamily="34" charset="0"/>
                <a:ea typeface="宋体" panose="02010600030101010101" pitchFamily="2" charset="-122"/>
              </a:endParaRPr>
            </a:p>
          </p:txBody>
        </p:sp>
        <p:sp>
          <p:nvSpPr>
            <p:cNvPr id="92172" name="Text Box 12"/>
            <p:cNvSpPr txBox="1">
              <a:spLocks noChangeArrowheads="1"/>
            </p:cNvSpPr>
            <p:nvPr/>
          </p:nvSpPr>
          <p:spPr bwMode="white">
            <a:xfrm>
              <a:off x="4123" y="1628"/>
              <a:ext cx="662"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zh-CN" altLang="zh-CN" b="1" dirty="0">
                  <a:solidFill>
                    <a:srgbClr val="FFFFFF"/>
                  </a:solidFill>
                </a:rPr>
                <a:t>教育云</a:t>
              </a:r>
              <a:endParaRPr lang="en-US" altLang="zh-CN" b="1" dirty="0">
                <a:solidFill>
                  <a:srgbClr val="FFFFFF"/>
                </a:solidFill>
              </a:endParaRPr>
            </a:p>
          </p:txBody>
        </p:sp>
        <p:sp>
          <p:nvSpPr>
            <p:cNvPr id="92173" name="Text Box 13"/>
            <p:cNvSpPr txBox="1">
              <a:spLocks noChangeArrowheads="1"/>
            </p:cNvSpPr>
            <p:nvPr/>
          </p:nvSpPr>
          <p:spPr bwMode="white">
            <a:xfrm>
              <a:off x="3069" y="2939"/>
              <a:ext cx="662"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zh-CN" altLang="zh-CN" b="1" dirty="0">
                  <a:solidFill>
                    <a:srgbClr val="FFFFFF"/>
                  </a:solidFill>
                </a:rPr>
                <a:t>医疗云</a:t>
              </a:r>
              <a:endParaRPr lang="en-US" altLang="zh-CN" b="1" dirty="0">
                <a:solidFill>
                  <a:srgbClr val="FFFFFF"/>
                </a:solidFill>
              </a:endParaRPr>
            </a:p>
          </p:txBody>
        </p:sp>
        <p:sp>
          <p:nvSpPr>
            <p:cNvPr id="92174" name="Text Box 14"/>
            <p:cNvSpPr txBox="1">
              <a:spLocks noChangeArrowheads="1"/>
            </p:cNvSpPr>
            <p:nvPr/>
          </p:nvSpPr>
          <p:spPr bwMode="white">
            <a:xfrm>
              <a:off x="1522" y="3298"/>
              <a:ext cx="662"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zh-CN" altLang="zh-CN" b="1" dirty="0">
                  <a:solidFill>
                    <a:srgbClr val="FFFFFF"/>
                  </a:solidFill>
                </a:rPr>
                <a:t>金融云</a:t>
              </a:r>
              <a:endParaRPr lang="en-US" altLang="zh-CN" b="1" dirty="0">
                <a:solidFill>
                  <a:srgbClr val="FFFFFF"/>
                </a:solidFill>
              </a:endParaRPr>
            </a:p>
          </p:txBody>
        </p:sp>
        <p:sp>
          <p:nvSpPr>
            <p:cNvPr id="92175" name="Text Box 15"/>
            <p:cNvSpPr txBox="1">
              <a:spLocks noChangeArrowheads="1"/>
            </p:cNvSpPr>
            <p:nvPr/>
          </p:nvSpPr>
          <p:spPr bwMode="auto">
            <a:xfrm>
              <a:off x="2160" y="2304"/>
              <a:ext cx="1452"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p>
              <a:pPr algn="ctr" eaLnBrk="0" hangingPunct="0"/>
              <a:r>
                <a:rPr lang="zh-CN" altLang="zh-CN" sz="2400" dirty="0"/>
                <a:t>行业应用</a:t>
              </a:r>
              <a:endParaRPr lang="en-US" altLang="zh-CN" sz="2400" b="1" dirty="0">
                <a:ea typeface="宋体" panose="02010600030101010101" pitchFamily="2" charset="-122"/>
              </a:endParaRPr>
            </a:p>
          </p:txBody>
        </p:sp>
        <p:sp>
          <p:nvSpPr>
            <p:cNvPr id="92176" name="Line 16"/>
            <p:cNvSpPr>
              <a:spLocks noChangeShapeType="1"/>
            </p:cNvSpPr>
            <p:nvPr/>
          </p:nvSpPr>
          <p:spPr bwMode="black">
            <a:xfrm>
              <a:off x="1639" y="1545"/>
              <a:ext cx="1025" cy="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cxnSp>
          <p:nvCxnSpPr>
            <p:cNvPr id="92177" name="AutoShape 17"/>
            <p:cNvCxnSpPr>
              <a:cxnSpLocks noChangeShapeType="1"/>
            </p:cNvCxnSpPr>
            <p:nvPr/>
          </p:nvCxnSpPr>
          <p:spPr bwMode="black">
            <a:xfrm flipH="1">
              <a:off x="559" y="1545"/>
              <a:ext cx="1087"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92178" name="Text Box 18"/>
            <p:cNvSpPr txBox="1">
              <a:spLocks noChangeArrowheads="1"/>
            </p:cNvSpPr>
            <p:nvPr/>
          </p:nvSpPr>
          <p:spPr bwMode="auto">
            <a:xfrm>
              <a:off x="638" y="1234"/>
              <a:ext cx="129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zh-CN" sz="2000" dirty="0"/>
                <a:t>云计算</a:t>
              </a:r>
              <a:endParaRPr lang="en-US" altLang="zh-CN" sz="2000" dirty="0"/>
            </a:p>
          </p:txBody>
        </p:sp>
      </p:grpSp>
      <p:sp>
        <p:nvSpPr>
          <p:cNvPr id="21" name="文本框 20">
            <a:extLst>
              <a:ext uri="{FF2B5EF4-FFF2-40B4-BE49-F238E27FC236}">
                <a16:creationId xmlns:a16="http://schemas.microsoft.com/office/drawing/2014/main" xmlns="" id="{43A22701-71B6-4045-B481-8F06D972A362}"/>
              </a:ext>
            </a:extLst>
          </p:cNvPr>
          <p:cNvSpPr txBox="1"/>
          <p:nvPr/>
        </p:nvSpPr>
        <p:spPr>
          <a:xfrm>
            <a:off x="1240472" y="1192356"/>
            <a:ext cx="5760640" cy="461665"/>
          </a:xfrm>
          <a:prstGeom prst="rect">
            <a:avLst/>
          </a:prstGeom>
          <a:noFill/>
        </p:spPr>
        <p:txBody>
          <a:bodyPr wrap="square" rtlCol="0">
            <a:spAutoFit/>
          </a:bodyPr>
          <a:lstStyle/>
          <a:p>
            <a:r>
              <a:rPr lang="zh-CN" altLang="zh-CN" sz="2400" dirty="0"/>
              <a:t>目前，云计算的典型行业应用</a:t>
            </a:r>
            <a:r>
              <a:rPr lang="zh-CN" altLang="en-US" sz="2400" dirty="0"/>
              <a:t>有：</a:t>
            </a:r>
            <a:endParaRPr lang="zh-CN" altLang="zh-CN" sz="2400" dirty="0"/>
          </a:p>
        </p:txBody>
      </p:sp>
      <p:pic>
        <p:nvPicPr>
          <p:cNvPr id="6" name="图片 5">
            <a:extLst>
              <a:ext uri="{FF2B5EF4-FFF2-40B4-BE49-F238E27FC236}">
                <a16:creationId xmlns:a16="http://schemas.microsoft.com/office/drawing/2014/main" xmlns="" id="{7304A722-E0B1-481F-B69F-921C6E7AF00B}"/>
              </a:ext>
            </a:extLst>
          </p:cNvPr>
          <p:cNvPicPr>
            <a:picLocks noChangeAspect="1"/>
          </p:cNvPicPr>
          <p:nvPr/>
        </p:nvPicPr>
        <p:blipFill rotWithShape="1">
          <a:blip r:embed="rId2">
            <a:extLst>
              <a:ext uri="{28A0092B-C50C-407E-A947-70E740481C1C}">
                <a14:useLocalDpi xmlns:a14="http://schemas.microsoft.com/office/drawing/2010/main" val="0"/>
              </a:ext>
            </a:extLst>
          </a:blip>
          <a:srcRect t="13876" b="15945"/>
          <a:stretch/>
        </p:blipFill>
        <p:spPr>
          <a:xfrm>
            <a:off x="7392144" y="1953304"/>
            <a:ext cx="1000093" cy="701857"/>
          </a:xfrm>
          <a:prstGeom prst="rect">
            <a:avLst/>
          </a:prstGeom>
        </p:spPr>
      </p:pic>
      <p:pic>
        <p:nvPicPr>
          <p:cNvPr id="8" name="图片 7">
            <a:extLst>
              <a:ext uri="{FF2B5EF4-FFF2-40B4-BE49-F238E27FC236}">
                <a16:creationId xmlns:a16="http://schemas.microsoft.com/office/drawing/2014/main" xmlns="" id="{1F3E1275-775C-4746-9B03-EC85B311B411}"/>
              </a:ext>
            </a:extLst>
          </p:cNvPr>
          <p:cNvPicPr>
            <a:picLocks noChangeAspect="1"/>
          </p:cNvPicPr>
          <p:nvPr/>
        </p:nvPicPr>
        <p:blipFill rotWithShape="1">
          <a:blip r:embed="rId3">
            <a:extLst>
              <a:ext uri="{28A0092B-C50C-407E-A947-70E740481C1C}">
                <a14:useLocalDpi xmlns:a14="http://schemas.microsoft.com/office/drawing/2010/main" val="0"/>
              </a:ext>
            </a:extLst>
          </a:blip>
          <a:srcRect l="19726" t="18998" r="19033" b="26704"/>
          <a:stretch/>
        </p:blipFill>
        <p:spPr>
          <a:xfrm>
            <a:off x="9005118" y="1953723"/>
            <a:ext cx="1420438" cy="709586"/>
          </a:xfrm>
          <a:prstGeom prst="rect">
            <a:avLst/>
          </a:prstGeom>
        </p:spPr>
      </p:pic>
      <p:pic>
        <p:nvPicPr>
          <p:cNvPr id="10" name="图片 9">
            <a:extLst>
              <a:ext uri="{FF2B5EF4-FFF2-40B4-BE49-F238E27FC236}">
                <a16:creationId xmlns:a16="http://schemas.microsoft.com/office/drawing/2014/main" xmlns="" id="{7175BCF2-FB2E-4F3C-B02A-B0B7E718CC8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3283" y="2919554"/>
            <a:ext cx="1717284" cy="1054412"/>
          </a:xfrm>
          <a:prstGeom prst="rect">
            <a:avLst/>
          </a:prstGeom>
        </p:spPr>
      </p:pic>
      <p:pic>
        <p:nvPicPr>
          <p:cNvPr id="12" name="图片 11">
            <a:extLst>
              <a:ext uri="{FF2B5EF4-FFF2-40B4-BE49-F238E27FC236}">
                <a16:creationId xmlns:a16="http://schemas.microsoft.com/office/drawing/2014/main" xmlns="" id="{7E132DD7-DAA1-4275-83FD-B4544122BA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3452" y="3139257"/>
            <a:ext cx="1202946" cy="590631"/>
          </a:xfrm>
          <a:prstGeom prst="rect">
            <a:avLst/>
          </a:prstGeom>
        </p:spPr>
      </p:pic>
      <p:pic>
        <p:nvPicPr>
          <p:cNvPr id="14" name="图片 13">
            <a:extLst>
              <a:ext uri="{FF2B5EF4-FFF2-40B4-BE49-F238E27FC236}">
                <a16:creationId xmlns:a16="http://schemas.microsoft.com/office/drawing/2014/main" xmlns="" id="{997F2465-053C-4DDF-B283-BD4D81AD13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9234" y="4367172"/>
            <a:ext cx="1191381" cy="492263"/>
          </a:xfrm>
          <a:prstGeom prst="rect">
            <a:avLst/>
          </a:prstGeom>
        </p:spPr>
      </p:pic>
      <p:pic>
        <p:nvPicPr>
          <p:cNvPr id="16" name="图片 15">
            <a:extLst>
              <a:ext uri="{FF2B5EF4-FFF2-40B4-BE49-F238E27FC236}">
                <a16:creationId xmlns:a16="http://schemas.microsoft.com/office/drawing/2014/main" xmlns="" id="{81D997F0-9822-40EF-B1BF-C1A84CD3A0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26900" y="4453327"/>
            <a:ext cx="1458124" cy="492263"/>
          </a:xfrm>
          <a:prstGeom prst="rect">
            <a:avLst/>
          </a:prstGeom>
        </p:spPr>
      </p:pic>
      <p:pic>
        <p:nvPicPr>
          <p:cNvPr id="18" name="图片 17">
            <a:extLst>
              <a:ext uri="{FF2B5EF4-FFF2-40B4-BE49-F238E27FC236}">
                <a16:creationId xmlns:a16="http://schemas.microsoft.com/office/drawing/2014/main" xmlns="" id="{5AABC458-A28A-4E49-94B6-AC1865285F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3452" y="5357083"/>
            <a:ext cx="1280388" cy="512619"/>
          </a:xfrm>
          <a:prstGeom prst="rect">
            <a:avLst/>
          </a:prstGeom>
        </p:spPr>
      </p:pic>
      <p:pic>
        <p:nvPicPr>
          <p:cNvPr id="22" name="图片 21">
            <a:extLst>
              <a:ext uri="{FF2B5EF4-FFF2-40B4-BE49-F238E27FC236}">
                <a16:creationId xmlns:a16="http://schemas.microsoft.com/office/drawing/2014/main" xmlns="" id="{6883A1BE-F86C-4083-9C21-896A880753C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6875" y="5280368"/>
            <a:ext cx="1444080" cy="596904"/>
          </a:xfrm>
          <a:prstGeom prst="rect">
            <a:avLst/>
          </a:prstGeom>
        </p:spPr>
      </p:pic>
    </p:spTree>
    <p:extLst>
      <p:ext uri="{BB962C8B-B14F-4D97-AF65-F5344CB8AC3E}">
        <p14:creationId xmlns:p14="http://schemas.microsoft.com/office/powerpoint/2010/main" val="404982028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zh-CN" dirty="0"/>
              <a:t>大数据</a:t>
            </a:r>
            <a:endParaRPr lang="en-US" altLang="zh-CN" dirty="0">
              <a:ea typeface="宋体" panose="02010600030101010101" pitchFamily="2" charset="-122"/>
            </a:endParaRPr>
          </a:p>
        </p:txBody>
      </p:sp>
      <p:sp>
        <p:nvSpPr>
          <p:cNvPr id="29" name="文本框 28">
            <a:extLst>
              <a:ext uri="{FF2B5EF4-FFF2-40B4-BE49-F238E27FC236}">
                <a16:creationId xmlns:a16="http://schemas.microsoft.com/office/drawing/2014/main" xmlns="" id="{2361CB95-9734-4E9F-B3D6-41FC4F580CEA}"/>
              </a:ext>
            </a:extLst>
          </p:cNvPr>
          <p:cNvSpPr txBox="1"/>
          <p:nvPr/>
        </p:nvSpPr>
        <p:spPr>
          <a:xfrm>
            <a:off x="263352" y="764704"/>
            <a:ext cx="7128792" cy="3477875"/>
          </a:xfrm>
          <a:prstGeom prst="rect">
            <a:avLst/>
          </a:prstGeom>
          <a:noFill/>
        </p:spPr>
        <p:txBody>
          <a:bodyPr wrap="square" rtlCol="0">
            <a:spAutoFit/>
          </a:bodyPr>
          <a:lstStyle/>
          <a:p>
            <a:pPr marL="342900" indent="-342900">
              <a:lnSpc>
                <a:spcPts val="3600"/>
              </a:lnSpc>
              <a:spcBef>
                <a:spcPts val="0"/>
              </a:spcBef>
              <a:spcAft>
                <a:spcPts val="1200"/>
              </a:spcAft>
              <a:buClr>
                <a:schemeClr val="hlink"/>
              </a:buClr>
              <a:buFont typeface="Wingdings" panose="05000000000000000000" pitchFamily="2" charset="2"/>
              <a:buChar char="v"/>
            </a:pPr>
            <a:r>
              <a:rPr lang="zh-CN" altLang="zh-CN" sz="3200" b="1" dirty="0">
                <a:solidFill>
                  <a:schemeClr val="tx1">
                    <a:lumMod val="60000"/>
                    <a:lumOff val="40000"/>
                  </a:schemeClr>
                </a:solidFill>
                <a:latin typeface="+mn-lt"/>
              </a:rPr>
              <a:t>大数据</a:t>
            </a:r>
            <a:r>
              <a:rPr lang="zh-CN" altLang="zh-CN" sz="2800" dirty="0"/>
              <a:t>（</a:t>
            </a:r>
            <a:r>
              <a:rPr lang="en-US" altLang="zh-CN" sz="2800" dirty="0"/>
              <a:t>big data</a:t>
            </a:r>
            <a:r>
              <a:rPr lang="zh-CN" altLang="zh-CN" sz="2800" dirty="0"/>
              <a:t>）</a:t>
            </a:r>
            <a:endParaRPr lang="en-US" altLang="zh-CN" sz="2800" dirty="0"/>
          </a:p>
          <a:p>
            <a:pPr>
              <a:lnSpc>
                <a:spcPts val="3600"/>
              </a:lnSpc>
              <a:spcBef>
                <a:spcPts val="0"/>
              </a:spcBef>
              <a:buClr>
                <a:schemeClr val="hlink"/>
              </a:buClr>
            </a:pPr>
            <a:r>
              <a:rPr lang="en-US" altLang="zh-CN" sz="2200" dirty="0" smtClean="0"/>
              <a:t>    </a:t>
            </a:r>
            <a:r>
              <a:rPr lang="zh-CN" altLang="zh-CN" sz="2200" dirty="0" smtClean="0"/>
              <a:t>指</a:t>
            </a:r>
            <a:r>
              <a:rPr lang="zh-CN" altLang="zh-CN" sz="2200" dirty="0"/>
              <a:t>无法在一定时间范围内用常规软件工具进行捕捉、管理和处理的数据集合，是需要新处理模式才能具有更强的决策力、洞察发现力和流程优化能力的海量、高增长率和多样化的信息资产</a:t>
            </a:r>
            <a:r>
              <a:rPr lang="zh-CN" altLang="zh-CN" sz="2200" dirty="0" smtClean="0"/>
              <a:t>。</a:t>
            </a:r>
            <a:endParaRPr lang="en-US" altLang="zh-CN" sz="2200" dirty="0" smtClean="0"/>
          </a:p>
          <a:p>
            <a:pPr>
              <a:lnSpc>
                <a:spcPts val="3600"/>
              </a:lnSpc>
              <a:spcBef>
                <a:spcPts val="0"/>
              </a:spcBef>
              <a:buClr>
                <a:schemeClr val="hlink"/>
              </a:buClr>
            </a:pPr>
            <a:r>
              <a:rPr lang="en-US" altLang="zh-CN" sz="2200" dirty="0" smtClean="0"/>
              <a:t>       </a:t>
            </a:r>
            <a:r>
              <a:rPr lang="zh-CN" altLang="en-US" sz="2200" dirty="0" smtClean="0"/>
              <a:t>大数据的战略意义在于对这些含有意义的数据进行专业化处理，提供“加工能力”，实现数据的增值</a:t>
            </a:r>
            <a:endParaRPr lang="zh-CN" altLang="en-US" sz="2200" dirty="0"/>
          </a:p>
        </p:txBody>
      </p:sp>
      <p:pic>
        <p:nvPicPr>
          <p:cNvPr id="7" name="图片 6">
            <a:extLst>
              <a:ext uri="{FF2B5EF4-FFF2-40B4-BE49-F238E27FC236}">
                <a16:creationId xmlns:a16="http://schemas.microsoft.com/office/drawing/2014/main" xmlns="" id="{461DC948-9D15-4986-AA4A-43CCABB4389E}"/>
              </a:ext>
            </a:extLst>
          </p:cNvPr>
          <p:cNvPicPr>
            <a:picLocks noChangeAspect="1"/>
          </p:cNvPicPr>
          <p:nvPr/>
        </p:nvPicPr>
        <p:blipFill>
          <a:blip r:embed="rId2" cstate="print">
            <a:clrChange>
              <a:clrFrom>
                <a:srgbClr val="648FA0"/>
              </a:clrFrom>
              <a:clrTo>
                <a:srgbClr val="648FA0">
                  <a:alpha val="0"/>
                </a:srgbClr>
              </a:clrTo>
            </a:clrChange>
            <a:extLst>
              <a:ext uri="{28A0092B-C50C-407E-A947-70E740481C1C}">
                <a14:useLocalDpi xmlns:a14="http://schemas.microsoft.com/office/drawing/2010/main" val="0"/>
              </a:ext>
            </a:extLst>
          </a:blip>
          <a:stretch>
            <a:fillRect/>
          </a:stretch>
        </p:blipFill>
        <p:spPr>
          <a:xfrm>
            <a:off x="4448729" y="4073161"/>
            <a:ext cx="3303455" cy="2477591"/>
          </a:xfrm>
          <a:prstGeom prst="rect">
            <a:avLst/>
          </a:prstGeom>
        </p:spPr>
      </p:pic>
      <p:sp>
        <p:nvSpPr>
          <p:cNvPr id="11" name="矩形 10">
            <a:extLst>
              <a:ext uri="{FF2B5EF4-FFF2-40B4-BE49-F238E27FC236}">
                <a16:creationId xmlns:a16="http://schemas.microsoft.com/office/drawing/2014/main" xmlns="" id="{C2CD7476-E2B4-40D5-B82F-78BCDF6E056D}"/>
              </a:ext>
            </a:extLst>
          </p:cNvPr>
          <p:cNvSpPr/>
          <p:nvPr/>
        </p:nvSpPr>
        <p:spPr>
          <a:xfrm rot="1529632">
            <a:off x="8199730" y="4845715"/>
            <a:ext cx="3508584" cy="120032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spAutoFit/>
          </a:bodyPr>
          <a:lstStyle/>
          <a:p>
            <a:pPr algn="ctr"/>
            <a:r>
              <a:rPr lang="zh-CN" altLang="zh-CN" sz="3600" b="1" dirty="0">
                <a:ln w="12700">
                  <a:solidFill>
                    <a:schemeClr val="accent5"/>
                  </a:solidFill>
                  <a:prstDash val="solid"/>
                </a:ln>
                <a:pattFill prst="ltDnDiag">
                  <a:fgClr>
                    <a:schemeClr val="accent5">
                      <a:lumMod val="60000"/>
                      <a:lumOff val="40000"/>
                    </a:schemeClr>
                  </a:fgClr>
                  <a:bgClr>
                    <a:schemeClr val="bg1"/>
                  </a:bgClr>
                </a:pattFill>
              </a:rPr>
              <a:t>大数据</a:t>
            </a:r>
            <a:endParaRPr lang="en-US" altLang="zh-CN" sz="3600" b="1" dirty="0">
              <a:ln w="12700">
                <a:solidFill>
                  <a:schemeClr val="accent5"/>
                </a:solidFill>
                <a:prstDash val="solid"/>
              </a:ln>
              <a:pattFill prst="ltDnDiag">
                <a:fgClr>
                  <a:schemeClr val="accent5">
                    <a:lumMod val="60000"/>
                    <a:lumOff val="40000"/>
                  </a:schemeClr>
                </a:fgClr>
                <a:bgClr>
                  <a:schemeClr val="bg1"/>
                </a:bgClr>
              </a:pattFill>
            </a:endParaRPr>
          </a:p>
          <a:p>
            <a:pPr algn="ctr"/>
            <a:r>
              <a:rPr lang="zh-CN" altLang="en-US" sz="3600" b="1" dirty="0">
                <a:ln w="12700">
                  <a:solidFill>
                    <a:schemeClr val="accent5"/>
                  </a:solidFill>
                  <a:prstDash val="solid"/>
                </a:ln>
                <a:pattFill prst="ltDnDiag">
                  <a:fgClr>
                    <a:schemeClr val="accent5">
                      <a:lumMod val="60000"/>
                      <a:lumOff val="40000"/>
                    </a:schemeClr>
                  </a:fgClr>
                  <a:bgClr>
                    <a:schemeClr val="bg1"/>
                  </a:bgClr>
                </a:pattFill>
              </a:rPr>
              <a:t>是未来</a:t>
            </a:r>
            <a:r>
              <a:rPr lang="zh-CN" altLang="zh-CN" sz="3600" b="1" dirty="0">
                <a:ln w="12700">
                  <a:solidFill>
                    <a:schemeClr val="accent5"/>
                  </a:solidFill>
                  <a:prstDash val="solid"/>
                </a:ln>
                <a:pattFill prst="ltDnDiag">
                  <a:fgClr>
                    <a:schemeClr val="accent5">
                      <a:lumMod val="60000"/>
                      <a:lumOff val="40000"/>
                    </a:schemeClr>
                  </a:fgClr>
                  <a:bgClr>
                    <a:schemeClr val="bg1"/>
                  </a:bgClr>
                </a:pattFill>
              </a:rPr>
              <a:t>的石油</a:t>
            </a:r>
            <a:endParaRPr lang="zh-CN" altLang="en-US" sz="36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38" name="矩形 37">
            <a:extLst>
              <a:ext uri="{FF2B5EF4-FFF2-40B4-BE49-F238E27FC236}">
                <a16:creationId xmlns:a16="http://schemas.microsoft.com/office/drawing/2014/main" xmlns="" id="{DC1110F3-E444-499A-877C-75FCC117CB84}"/>
              </a:ext>
            </a:extLst>
          </p:cNvPr>
          <p:cNvSpPr/>
          <p:nvPr/>
        </p:nvSpPr>
        <p:spPr>
          <a:xfrm rot="1529632">
            <a:off x="663682" y="4988790"/>
            <a:ext cx="3508584" cy="64633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spAutoFit/>
          </a:bodyPr>
          <a:lstStyle/>
          <a:p>
            <a:pPr algn="ctr"/>
            <a:r>
              <a:rPr lang="zh-CN" altLang="zh-CN" sz="3600" b="1" dirty="0">
                <a:ln w="12700">
                  <a:solidFill>
                    <a:schemeClr val="accent5"/>
                  </a:solidFill>
                  <a:prstDash val="solid"/>
                </a:ln>
                <a:pattFill prst="ltDnDiag">
                  <a:fgClr>
                    <a:schemeClr val="accent5">
                      <a:lumMod val="60000"/>
                      <a:lumOff val="40000"/>
                    </a:schemeClr>
                  </a:fgClr>
                  <a:bgClr>
                    <a:schemeClr val="bg1"/>
                  </a:bgClr>
                </a:pattFill>
              </a:rPr>
              <a:t>巨量</a:t>
            </a:r>
            <a:r>
              <a:rPr lang="zh-CN" altLang="en-US" sz="3600" b="1" dirty="0">
                <a:ln w="12700">
                  <a:solidFill>
                    <a:schemeClr val="accent5"/>
                  </a:solidFill>
                  <a:prstDash val="solid"/>
                </a:ln>
                <a:pattFill prst="ltDnDiag">
                  <a:fgClr>
                    <a:schemeClr val="accent5">
                      <a:lumMod val="60000"/>
                      <a:lumOff val="40000"/>
                    </a:schemeClr>
                  </a:fgClr>
                  <a:bgClr>
                    <a:schemeClr val="bg1"/>
                  </a:bgClr>
                </a:pattFill>
              </a:rPr>
              <a:t>‘</a:t>
            </a:r>
            <a:r>
              <a:rPr lang="zh-CN" altLang="zh-CN" sz="3600" b="1" dirty="0">
                <a:ln w="12700">
                  <a:solidFill>
                    <a:schemeClr val="accent5"/>
                  </a:solidFill>
                  <a:prstDash val="solid"/>
                </a:ln>
                <a:pattFill prst="ltDnDiag">
                  <a:fgClr>
                    <a:schemeClr val="accent5">
                      <a:lumMod val="60000"/>
                      <a:lumOff val="40000"/>
                    </a:schemeClr>
                  </a:fgClr>
                  <a:bgClr>
                    <a:schemeClr val="bg1"/>
                  </a:bgClr>
                </a:pattFill>
              </a:rPr>
              <a:t>数据集合</a:t>
            </a:r>
            <a:endParaRPr lang="zh-CN" altLang="en-US" sz="36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41" name="Slide Number Placeholder 1">
            <a:extLst>
              <a:ext uri="{FF2B5EF4-FFF2-40B4-BE49-F238E27FC236}">
                <a16:creationId xmlns:a16="http://schemas.microsoft.com/office/drawing/2014/main" xmlns="" id="{EE405779-78E6-4110-9C9A-840D14FCC886}"/>
              </a:ext>
            </a:extLst>
          </p:cNvPr>
          <p:cNvSpPr>
            <a:spLocks noGrp="1"/>
          </p:cNvSpPr>
          <p:nvPr>
            <p:ph type="sldNum" sz="quarter" idx="4294967295"/>
          </p:nvPr>
        </p:nvSpPr>
        <p:spPr>
          <a:xfrm>
            <a:off x="9227864" y="6381328"/>
            <a:ext cx="2844800" cy="320675"/>
          </a:xfrm>
          <a:prstGeom prst="rect">
            <a:avLst/>
          </a:prstGeom>
        </p:spPr>
        <p:txBody>
          <a:bodyPr/>
          <a:lstStyle/>
          <a:p>
            <a:fld id="{DA4B5A7A-C1F9-424D-947B-90EDE0F0E62C}" type="slidenum">
              <a:rPr lang="en-US" altLang="zh-CN" smtClean="0"/>
              <a:pPr/>
              <a:t>138</a:t>
            </a:fld>
            <a:endParaRPr lang="en-US" altLang="zh-CN" dirty="0"/>
          </a:p>
        </p:txBody>
      </p:sp>
      <p:pic>
        <p:nvPicPr>
          <p:cNvPr id="5" name="图片 4">
            <a:extLst>
              <a:ext uri="{FF2B5EF4-FFF2-40B4-BE49-F238E27FC236}">
                <a16:creationId xmlns:a16="http://schemas.microsoft.com/office/drawing/2014/main" xmlns="" id="{6C38CE0A-1521-4D7F-BB60-8CFCCD270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184" y="1249192"/>
            <a:ext cx="3090761" cy="2293924"/>
          </a:xfrm>
          <a:prstGeom prst="rect">
            <a:avLst/>
          </a:prstGeom>
        </p:spPr>
      </p:pic>
    </p:spTree>
    <p:extLst>
      <p:ext uri="{BB962C8B-B14F-4D97-AF65-F5344CB8AC3E}">
        <p14:creationId xmlns:p14="http://schemas.microsoft.com/office/powerpoint/2010/main" val="36178721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zh-CN" dirty="0"/>
              <a:t>大数据</a:t>
            </a:r>
            <a:r>
              <a:rPr lang="zh-CN" altLang="zh-CN" dirty="0" smtClean="0"/>
              <a:t>的</a:t>
            </a:r>
            <a:r>
              <a:rPr lang="en-US" altLang="zh-CN" dirty="0" smtClean="0"/>
              <a:t>5V</a:t>
            </a:r>
            <a:r>
              <a:rPr lang="zh-CN" altLang="zh-CN" dirty="0" smtClean="0"/>
              <a:t>特征</a:t>
            </a:r>
            <a:endParaRPr lang="en-US" altLang="zh-CN" dirty="0">
              <a:ea typeface="宋体" panose="02010600030101010101" pitchFamily="2" charset="-122"/>
            </a:endParaRPr>
          </a:p>
        </p:txBody>
      </p:sp>
      <p:sp>
        <p:nvSpPr>
          <p:cNvPr id="2" name="Slide Number Placeholder 1"/>
          <p:cNvSpPr>
            <a:spLocks noGrp="1"/>
          </p:cNvSpPr>
          <p:nvPr>
            <p:ph type="sldNum" sz="quarter" idx="4294967295"/>
          </p:nvPr>
        </p:nvSpPr>
        <p:spPr>
          <a:xfrm>
            <a:off x="9227864" y="6348685"/>
            <a:ext cx="2844800" cy="320675"/>
          </a:xfrm>
          <a:prstGeom prst="rect">
            <a:avLst/>
          </a:prstGeom>
        </p:spPr>
        <p:txBody>
          <a:bodyPr/>
          <a:lstStyle/>
          <a:p>
            <a:fld id="{DA4B5A7A-C1F9-424D-947B-90EDE0F0E62C}" type="slidenum">
              <a:rPr lang="en-US" altLang="zh-CN" smtClean="0"/>
              <a:pPr/>
              <a:t>139</a:t>
            </a:fld>
            <a:endParaRPr lang="en-US" altLang="zh-CN" dirty="0"/>
          </a:p>
        </p:txBody>
      </p:sp>
      <p:grpSp>
        <p:nvGrpSpPr>
          <p:cNvPr id="92184" name="Group 24"/>
          <p:cNvGrpSpPr>
            <a:grpSpLocks/>
          </p:cNvGrpSpPr>
          <p:nvPr/>
        </p:nvGrpSpPr>
        <p:grpSpPr bwMode="auto">
          <a:xfrm>
            <a:off x="983432" y="1937589"/>
            <a:ext cx="6552729" cy="3867675"/>
            <a:chOff x="559" y="1245"/>
            <a:chExt cx="4193" cy="2499"/>
          </a:xfrm>
        </p:grpSpPr>
        <p:sp>
          <p:nvSpPr>
            <p:cNvPr id="92164" name="Freeform 4"/>
            <p:cNvSpPr>
              <a:spLocks noEditPoints="1"/>
            </p:cNvSpPr>
            <p:nvPr/>
          </p:nvSpPr>
          <p:spPr bwMode="gray">
            <a:xfrm rot="-1358056">
              <a:off x="877" y="1765"/>
              <a:ext cx="3839" cy="1527"/>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p>
              <a:endParaRPr lang="zh-CN" altLang="en-US"/>
            </a:p>
          </p:txBody>
        </p:sp>
        <p:sp>
          <p:nvSpPr>
            <p:cNvPr id="92165" name="Oval 5"/>
            <p:cNvSpPr>
              <a:spLocks noChangeArrowheads="1"/>
            </p:cNvSpPr>
            <p:nvPr/>
          </p:nvSpPr>
          <p:spPr bwMode="gray">
            <a:xfrm>
              <a:off x="2407" y="1296"/>
              <a:ext cx="720" cy="694"/>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6" name="Oval 6"/>
            <p:cNvSpPr>
              <a:spLocks noChangeArrowheads="1"/>
            </p:cNvSpPr>
            <p:nvPr/>
          </p:nvSpPr>
          <p:spPr bwMode="gray">
            <a:xfrm>
              <a:off x="1156" y="1968"/>
              <a:ext cx="719" cy="694"/>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7" name="Oval 7"/>
            <p:cNvSpPr>
              <a:spLocks noChangeArrowheads="1"/>
            </p:cNvSpPr>
            <p:nvPr/>
          </p:nvSpPr>
          <p:spPr bwMode="gray">
            <a:xfrm>
              <a:off x="1493" y="3050"/>
              <a:ext cx="719" cy="694"/>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8" name="Oval 8"/>
            <p:cNvSpPr>
              <a:spLocks noChangeArrowheads="1"/>
            </p:cNvSpPr>
            <p:nvPr/>
          </p:nvSpPr>
          <p:spPr bwMode="gray">
            <a:xfrm>
              <a:off x="3048" y="2707"/>
              <a:ext cx="719" cy="694"/>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9" name="Oval 9"/>
            <p:cNvSpPr>
              <a:spLocks noChangeArrowheads="1"/>
            </p:cNvSpPr>
            <p:nvPr/>
          </p:nvSpPr>
          <p:spPr bwMode="gray">
            <a:xfrm>
              <a:off x="4072" y="1420"/>
              <a:ext cx="680" cy="69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70" name="Text Box 10"/>
            <p:cNvSpPr txBox="1">
              <a:spLocks noChangeArrowheads="1"/>
            </p:cNvSpPr>
            <p:nvPr/>
          </p:nvSpPr>
          <p:spPr bwMode="white">
            <a:xfrm>
              <a:off x="1143" y="2090"/>
              <a:ext cx="63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en-US" altLang="zh-CN" dirty="0">
                  <a:solidFill>
                    <a:srgbClr val="FFFFFF"/>
                  </a:solidFill>
                </a:rPr>
                <a:t>Veracity</a:t>
              </a:r>
            </a:p>
            <a:p>
              <a:pPr eaLnBrk="0" hangingPunct="0"/>
              <a:r>
                <a:rPr lang="en-US" altLang="zh-CN" dirty="0">
                  <a:solidFill>
                    <a:srgbClr val="FFFFFF"/>
                  </a:solidFill>
                </a:rPr>
                <a:t>  </a:t>
              </a:r>
              <a:r>
                <a:rPr lang="zh-CN" altLang="zh-CN" dirty="0">
                  <a:solidFill>
                    <a:srgbClr val="FFFFFF"/>
                  </a:solidFill>
                </a:rPr>
                <a:t>真实性</a:t>
              </a:r>
              <a:endParaRPr lang="en-US" altLang="zh-CN" b="1" dirty="0">
                <a:solidFill>
                  <a:srgbClr val="FFFFFF"/>
                </a:solidFill>
                <a:latin typeface="Verdana" panose="020B0604030504040204" pitchFamily="34" charset="0"/>
                <a:ea typeface="宋体" panose="02010600030101010101" pitchFamily="2" charset="-122"/>
              </a:endParaRPr>
            </a:p>
          </p:txBody>
        </p:sp>
        <p:sp>
          <p:nvSpPr>
            <p:cNvPr id="92171" name="Text Box 11"/>
            <p:cNvSpPr txBox="1">
              <a:spLocks noChangeArrowheads="1"/>
            </p:cNvSpPr>
            <p:nvPr/>
          </p:nvSpPr>
          <p:spPr bwMode="white">
            <a:xfrm>
              <a:off x="2447" y="1439"/>
              <a:ext cx="627"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en-US" altLang="zh-CN" dirty="0">
                  <a:solidFill>
                    <a:srgbClr val="FFFFFF"/>
                  </a:solidFill>
                </a:rPr>
                <a:t>Velocity</a:t>
              </a:r>
            </a:p>
            <a:p>
              <a:pPr eaLnBrk="0" hangingPunct="0"/>
              <a:r>
                <a:rPr lang="zh-CN" altLang="zh-CN" dirty="0">
                  <a:solidFill>
                    <a:srgbClr val="FFFFFF"/>
                  </a:solidFill>
                </a:rPr>
                <a:t>高速</a:t>
              </a:r>
              <a:r>
                <a:rPr lang="zh-CN" altLang="en-US" dirty="0">
                  <a:solidFill>
                    <a:srgbClr val="FFFFFF"/>
                  </a:solidFill>
                </a:rPr>
                <a:t>化</a:t>
              </a:r>
              <a:endParaRPr lang="en-US" altLang="zh-CN" b="1" dirty="0">
                <a:solidFill>
                  <a:srgbClr val="FFFFFF"/>
                </a:solidFill>
                <a:latin typeface="Verdana" panose="020B0604030504040204" pitchFamily="34" charset="0"/>
                <a:ea typeface="宋体" panose="02010600030101010101" pitchFamily="2" charset="-122"/>
              </a:endParaRPr>
            </a:p>
          </p:txBody>
        </p:sp>
        <p:sp>
          <p:nvSpPr>
            <p:cNvPr id="92172" name="Text Box 12"/>
            <p:cNvSpPr txBox="1">
              <a:spLocks noChangeArrowheads="1"/>
            </p:cNvSpPr>
            <p:nvPr/>
          </p:nvSpPr>
          <p:spPr bwMode="white">
            <a:xfrm>
              <a:off x="4080" y="1561"/>
              <a:ext cx="627"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en-US" altLang="zh-CN" dirty="0">
                  <a:solidFill>
                    <a:srgbClr val="FFFFFF"/>
                  </a:solidFill>
                </a:rPr>
                <a:t>Volume</a:t>
              </a:r>
            </a:p>
            <a:p>
              <a:pPr eaLnBrk="0" hangingPunct="0"/>
              <a:r>
                <a:rPr lang="en-US" altLang="zh-CN" dirty="0">
                  <a:solidFill>
                    <a:srgbClr val="FFFFFF"/>
                  </a:solidFill>
                </a:rPr>
                <a:t> </a:t>
              </a:r>
              <a:r>
                <a:rPr lang="zh-CN" altLang="zh-CN" dirty="0">
                  <a:solidFill>
                    <a:srgbClr val="FFFFFF"/>
                  </a:solidFill>
                </a:rPr>
                <a:t>大</a:t>
              </a:r>
              <a:r>
                <a:rPr lang="zh-CN" altLang="en-US" dirty="0">
                  <a:solidFill>
                    <a:srgbClr val="FFFFFF"/>
                  </a:solidFill>
                </a:rPr>
                <a:t>体</a:t>
              </a:r>
              <a:r>
                <a:rPr lang="zh-CN" altLang="zh-CN" dirty="0">
                  <a:solidFill>
                    <a:srgbClr val="FFFFFF"/>
                  </a:solidFill>
                </a:rPr>
                <a:t>量</a:t>
              </a:r>
              <a:endParaRPr lang="en-US" altLang="zh-CN" b="1" dirty="0">
                <a:solidFill>
                  <a:srgbClr val="FFFFFF"/>
                </a:solidFill>
                <a:latin typeface="Verdana" panose="020B0604030504040204" pitchFamily="34" charset="0"/>
                <a:ea typeface="宋体" panose="02010600030101010101" pitchFamily="2" charset="-122"/>
              </a:endParaRPr>
            </a:p>
          </p:txBody>
        </p:sp>
        <p:sp>
          <p:nvSpPr>
            <p:cNvPr id="92173" name="Text Box 13"/>
            <p:cNvSpPr txBox="1">
              <a:spLocks noChangeArrowheads="1"/>
            </p:cNvSpPr>
            <p:nvPr/>
          </p:nvSpPr>
          <p:spPr bwMode="white">
            <a:xfrm>
              <a:off x="3128" y="2846"/>
              <a:ext cx="55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en-US" altLang="zh-CN" dirty="0">
                  <a:solidFill>
                    <a:srgbClr val="FFFFFF"/>
                  </a:solidFill>
                </a:rPr>
                <a:t>Variety</a:t>
              </a:r>
            </a:p>
            <a:p>
              <a:pPr eaLnBrk="0" hangingPunct="0"/>
              <a:r>
                <a:rPr lang="zh-CN" altLang="zh-CN" dirty="0">
                  <a:solidFill>
                    <a:srgbClr val="FFFFFF"/>
                  </a:solidFill>
                </a:rPr>
                <a:t>多样</a:t>
              </a:r>
              <a:r>
                <a:rPr lang="zh-CN" altLang="en-US" dirty="0">
                  <a:solidFill>
                    <a:srgbClr val="FFFFFF"/>
                  </a:solidFill>
                </a:rPr>
                <a:t>化</a:t>
              </a:r>
              <a:endParaRPr lang="en-US" altLang="zh-CN" b="1" dirty="0">
                <a:solidFill>
                  <a:srgbClr val="FFFFFF"/>
                </a:solidFill>
                <a:latin typeface="Verdana" panose="020B0604030504040204" pitchFamily="34" charset="0"/>
                <a:ea typeface="宋体" panose="02010600030101010101" pitchFamily="2" charset="-122"/>
              </a:endParaRPr>
            </a:p>
          </p:txBody>
        </p:sp>
        <p:sp>
          <p:nvSpPr>
            <p:cNvPr id="92174" name="Text Box 14"/>
            <p:cNvSpPr txBox="1">
              <a:spLocks noChangeArrowheads="1"/>
            </p:cNvSpPr>
            <p:nvPr/>
          </p:nvSpPr>
          <p:spPr bwMode="white">
            <a:xfrm>
              <a:off x="1598" y="3129"/>
              <a:ext cx="719"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square">
              <a:spAutoFit/>
            </a:bodyPr>
            <a:lstStyle/>
            <a:p>
              <a:pPr eaLnBrk="0" hangingPunct="0"/>
              <a:r>
                <a:rPr lang="en-US" altLang="zh-CN" dirty="0">
                  <a:solidFill>
                    <a:srgbClr val="FFFFFF"/>
                  </a:solidFill>
                </a:rPr>
                <a:t>Value</a:t>
              </a:r>
            </a:p>
            <a:p>
              <a:pPr eaLnBrk="0" hangingPunct="0"/>
              <a:r>
                <a:rPr lang="en-US" altLang="zh-CN" sz="1600" dirty="0">
                  <a:solidFill>
                    <a:srgbClr val="FFFFFF"/>
                  </a:solidFill>
                </a:rPr>
                <a:t>  </a:t>
              </a:r>
              <a:r>
                <a:rPr lang="zh-CN" altLang="zh-CN" sz="1600" dirty="0">
                  <a:solidFill>
                    <a:srgbClr val="FFFFFF"/>
                  </a:solidFill>
                </a:rPr>
                <a:t>价值</a:t>
              </a:r>
              <a:endParaRPr lang="en-US" altLang="zh-CN" sz="1600" dirty="0">
                <a:solidFill>
                  <a:srgbClr val="FFFFFF"/>
                </a:solidFill>
              </a:endParaRPr>
            </a:p>
            <a:p>
              <a:pPr eaLnBrk="0" hangingPunct="0"/>
              <a:r>
                <a:rPr lang="zh-CN" altLang="zh-CN" sz="1600" dirty="0">
                  <a:solidFill>
                    <a:srgbClr val="FFFFFF"/>
                  </a:solidFill>
                </a:rPr>
                <a:t>密度低</a:t>
              </a:r>
              <a:endParaRPr lang="en-US" altLang="zh-CN" sz="1600" b="1" dirty="0">
                <a:solidFill>
                  <a:srgbClr val="FFFFFF"/>
                </a:solidFill>
                <a:latin typeface="Verdana" panose="020B0604030504040204" pitchFamily="34" charset="0"/>
                <a:ea typeface="宋体" panose="02010600030101010101" pitchFamily="2" charset="-122"/>
              </a:endParaRPr>
            </a:p>
          </p:txBody>
        </p:sp>
        <p:sp>
          <p:nvSpPr>
            <p:cNvPr id="92175" name="Text Box 15"/>
            <p:cNvSpPr txBox="1">
              <a:spLocks noChangeArrowheads="1"/>
            </p:cNvSpPr>
            <p:nvPr/>
          </p:nvSpPr>
          <p:spPr bwMode="auto">
            <a:xfrm>
              <a:off x="2175" y="2285"/>
              <a:ext cx="145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p>
              <a:pPr algn="ctr" eaLnBrk="0" hangingPunct="0"/>
              <a:r>
                <a:rPr lang="en-US" altLang="zh-CN" sz="2800" b="1" dirty="0"/>
                <a:t>5V</a:t>
              </a:r>
              <a:r>
                <a:rPr lang="zh-CN" altLang="zh-CN" sz="2800" b="1" dirty="0"/>
                <a:t>特征</a:t>
              </a:r>
              <a:endParaRPr lang="en-US" altLang="zh-CN" sz="2800" b="1" dirty="0">
                <a:ea typeface="宋体" panose="02010600030101010101" pitchFamily="2" charset="-122"/>
              </a:endParaRPr>
            </a:p>
          </p:txBody>
        </p:sp>
        <p:sp>
          <p:nvSpPr>
            <p:cNvPr id="92176" name="Line 16"/>
            <p:cNvSpPr>
              <a:spLocks noChangeShapeType="1"/>
            </p:cNvSpPr>
            <p:nvPr/>
          </p:nvSpPr>
          <p:spPr bwMode="black">
            <a:xfrm>
              <a:off x="1639" y="1545"/>
              <a:ext cx="1025" cy="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cxnSp>
          <p:nvCxnSpPr>
            <p:cNvPr id="92177" name="AutoShape 17"/>
            <p:cNvCxnSpPr>
              <a:cxnSpLocks noChangeShapeType="1"/>
            </p:cNvCxnSpPr>
            <p:nvPr/>
          </p:nvCxnSpPr>
          <p:spPr bwMode="black">
            <a:xfrm flipH="1">
              <a:off x="559" y="1545"/>
              <a:ext cx="1087"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92178" name="Text Box 18"/>
            <p:cNvSpPr txBox="1">
              <a:spLocks noChangeArrowheads="1"/>
            </p:cNvSpPr>
            <p:nvPr/>
          </p:nvSpPr>
          <p:spPr bwMode="auto">
            <a:xfrm>
              <a:off x="672" y="1245"/>
              <a:ext cx="122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sz="2400" dirty="0"/>
                <a:t>大数据</a:t>
              </a:r>
              <a:endParaRPr lang="en-US" altLang="zh-CN" sz="2400" dirty="0"/>
            </a:p>
          </p:txBody>
        </p:sp>
      </p:grpSp>
      <p:sp>
        <p:nvSpPr>
          <p:cNvPr id="3" name="星形: 八角 2">
            <a:extLst>
              <a:ext uri="{FF2B5EF4-FFF2-40B4-BE49-F238E27FC236}">
                <a16:creationId xmlns:a16="http://schemas.microsoft.com/office/drawing/2014/main" xmlns="" id="{0645C955-6D77-4CA1-BB62-C1B9177E350F}"/>
              </a:ext>
            </a:extLst>
          </p:cNvPr>
          <p:cNvSpPr/>
          <p:nvPr/>
        </p:nvSpPr>
        <p:spPr>
          <a:xfrm>
            <a:off x="6995566" y="3020136"/>
            <a:ext cx="2122610" cy="1054099"/>
          </a:xfrm>
          <a:prstGeom prst="star8">
            <a:avLst/>
          </a:prstGeom>
          <a:solidFill>
            <a:srgbClr val="F3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dirty="0">
                <a:solidFill>
                  <a:schemeClr val="tx1"/>
                </a:solidFill>
              </a:rPr>
              <a:t>起量单位</a:t>
            </a:r>
            <a:r>
              <a:rPr lang="en-US" altLang="zh-CN" sz="1400" dirty="0">
                <a:solidFill>
                  <a:schemeClr val="tx1"/>
                </a:solidFill>
              </a:rPr>
              <a:t>TB</a:t>
            </a:r>
            <a:r>
              <a:rPr lang="zh-CN" altLang="zh-CN" sz="1400" dirty="0">
                <a:solidFill>
                  <a:schemeClr val="tx1"/>
                </a:solidFill>
              </a:rPr>
              <a:t>级别到</a:t>
            </a:r>
            <a:r>
              <a:rPr lang="en-US" altLang="zh-CN" sz="1400" dirty="0">
                <a:solidFill>
                  <a:schemeClr val="tx1"/>
                </a:solidFill>
              </a:rPr>
              <a:t>EB</a:t>
            </a:r>
            <a:r>
              <a:rPr lang="zh-CN" altLang="zh-CN" sz="1400" dirty="0">
                <a:solidFill>
                  <a:schemeClr val="tx1"/>
                </a:solidFill>
              </a:rPr>
              <a:t>，甚至跃升到</a:t>
            </a:r>
            <a:r>
              <a:rPr lang="en-US" altLang="zh-CN" sz="1400" dirty="0">
                <a:solidFill>
                  <a:schemeClr val="tx1"/>
                </a:solidFill>
              </a:rPr>
              <a:t>ZB</a:t>
            </a:r>
            <a:r>
              <a:rPr lang="zh-CN" altLang="zh-CN" sz="1400" dirty="0">
                <a:solidFill>
                  <a:schemeClr val="tx1"/>
                </a:solidFill>
              </a:rPr>
              <a:t>规模</a:t>
            </a:r>
            <a:endParaRPr lang="zh-CN" altLang="en-US" sz="1400" dirty="0">
              <a:solidFill>
                <a:schemeClr val="tx1"/>
              </a:solidFill>
            </a:endParaRPr>
          </a:p>
        </p:txBody>
      </p:sp>
      <p:sp>
        <p:nvSpPr>
          <p:cNvPr id="24" name="星形: 八角 23">
            <a:extLst>
              <a:ext uri="{FF2B5EF4-FFF2-40B4-BE49-F238E27FC236}">
                <a16:creationId xmlns:a16="http://schemas.microsoft.com/office/drawing/2014/main" xmlns="" id="{2B03033F-1FED-4714-A799-0E956C8709B1}"/>
              </a:ext>
            </a:extLst>
          </p:cNvPr>
          <p:cNvSpPr/>
          <p:nvPr/>
        </p:nvSpPr>
        <p:spPr>
          <a:xfrm>
            <a:off x="4509492" y="1342013"/>
            <a:ext cx="1827358" cy="926503"/>
          </a:xfrm>
          <a:prstGeom prst="star8">
            <a:avLst/>
          </a:prstGeom>
          <a:solidFill>
            <a:srgbClr val="F3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dirty="0">
                <a:solidFill>
                  <a:schemeClr val="tx1"/>
                </a:solidFill>
              </a:rPr>
              <a:t>增长速度快</a:t>
            </a:r>
            <a:endParaRPr lang="en-US" altLang="zh-CN" sz="1400" dirty="0">
              <a:solidFill>
                <a:schemeClr val="tx1"/>
              </a:solidFill>
            </a:endParaRPr>
          </a:p>
          <a:p>
            <a:pPr algn="ctr"/>
            <a:r>
              <a:rPr lang="zh-CN" altLang="zh-CN" sz="1400" dirty="0">
                <a:solidFill>
                  <a:schemeClr val="tx1"/>
                </a:solidFill>
              </a:rPr>
              <a:t>时效性要求高</a:t>
            </a:r>
            <a:endParaRPr lang="zh-CN" altLang="en-US" sz="1400" dirty="0">
              <a:solidFill>
                <a:schemeClr val="tx1"/>
              </a:solidFill>
            </a:endParaRPr>
          </a:p>
        </p:txBody>
      </p:sp>
      <p:sp>
        <p:nvSpPr>
          <p:cNvPr id="25" name="星形: 八角 24">
            <a:extLst>
              <a:ext uri="{FF2B5EF4-FFF2-40B4-BE49-F238E27FC236}">
                <a16:creationId xmlns:a16="http://schemas.microsoft.com/office/drawing/2014/main" xmlns="" id="{F0FBB38D-1BCF-42F7-8866-C454C10AD1A7}"/>
              </a:ext>
            </a:extLst>
          </p:cNvPr>
          <p:cNvSpPr/>
          <p:nvPr/>
        </p:nvSpPr>
        <p:spPr>
          <a:xfrm>
            <a:off x="5816411" y="4672126"/>
            <a:ext cx="1591145" cy="1048384"/>
          </a:xfrm>
          <a:prstGeom prst="star8">
            <a:avLst/>
          </a:prstGeom>
          <a:solidFill>
            <a:srgbClr val="F3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dirty="0">
                <a:solidFill>
                  <a:schemeClr val="tx1"/>
                </a:solidFill>
              </a:rPr>
              <a:t>数据</a:t>
            </a:r>
            <a:endParaRPr lang="en-US" altLang="zh-CN" sz="1400" dirty="0">
              <a:solidFill>
                <a:schemeClr val="tx1"/>
              </a:solidFill>
            </a:endParaRPr>
          </a:p>
          <a:p>
            <a:pPr algn="ctr"/>
            <a:r>
              <a:rPr lang="zh-CN" altLang="zh-CN" sz="1400" dirty="0">
                <a:solidFill>
                  <a:schemeClr val="tx1"/>
                </a:solidFill>
              </a:rPr>
              <a:t>来源</a:t>
            </a:r>
            <a:r>
              <a:rPr lang="zh-CN" altLang="en-US" sz="1400" dirty="0">
                <a:solidFill>
                  <a:schemeClr val="tx1"/>
                </a:solidFill>
              </a:rPr>
              <a:t>、类型</a:t>
            </a:r>
            <a:r>
              <a:rPr lang="zh-CN" altLang="zh-CN" sz="1400" dirty="0">
                <a:solidFill>
                  <a:schemeClr val="tx1"/>
                </a:solidFill>
              </a:rPr>
              <a:t>多样化</a:t>
            </a:r>
            <a:endParaRPr lang="en-US" altLang="zh-CN" sz="1400" dirty="0">
              <a:solidFill>
                <a:schemeClr val="tx1"/>
              </a:solidFill>
            </a:endParaRPr>
          </a:p>
        </p:txBody>
      </p:sp>
      <p:sp>
        <p:nvSpPr>
          <p:cNvPr id="26" name="星形: 八角 25">
            <a:extLst>
              <a:ext uri="{FF2B5EF4-FFF2-40B4-BE49-F238E27FC236}">
                <a16:creationId xmlns:a16="http://schemas.microsoft.com/office/drawing/2014/main" xmlns="" id="{23E82194-23CB-41B9-921B-812BA8FBC2B8}"/>
              </a:ext>
            </a:extLst>
          </p:cNvPr>
          <p:cNvSpPr/>
          <p:nvPr/>
        </p:nvSpPr>
        <p:spPr>
          <a:xfrm>
            <a:off x="3285199" y="5422439"/>
            <a:ext cx="1499246" cy="974923"/>
          </a:xfrm>
          <a:prstGeom prst="star8">
            <a:avLst/>
          </a:prstGeom>
          <a:solidFill>
            <a:srgbClr val="F3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dirty="0">
                <a:solidFill>
                  <a:schemeClr val="tx1"/>
                </a:solidFill>
              </a:rPr>
              <a:t>信息海量，犹如浪里淘金</a:t>
            </a:r>
            <a:endParaRPr lang="zh-CN" altLang="en-US" sz="1400" dirty="0">
              <a:solidFill>
                <a:schemeClr val="tx1"/>
              </a:solidFill>
            </a:endParaRPr>
          </a:p>
        </p:txBody>
      </p:sp>
      <p:sp>
        <p:nvSpPr>
          <p:cNvPr id="27" name="星形: 八角 26">
            <a:extLst>
              <a:ext uri="{FF2B5EF4-FFF2-40B4-BE49-F238E27FC236}">
                <a16:creationId xmlns:a16="http://schemas.microsoft.com/office/drawing/2014/main" xmlns="" id="{689D234C-BA25-4F3C-AC15-289D565FAC71}"/>
              </a:ext>
            </a:extLst>
          </p:cNvPr>
          <p:cNvSpPr/>
          <p:nvPr/>
        </p:nvSpPr>
        <p:spPr>
          <a:xfrm>
            <a:off x="882077" y="3827648"/>
            <a:ext cx="1348515" cy="863045"/>
          </a:xfrm>
          <a:prstGeom prst="star8">
            <a:avLst/>
          </a:prstGeom>
          <a:solidFill>
            <a:srgbClr val="F3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dirty="0">
                <a:solidFill>
                  <a:schemeClr val="tx1"/>
                </a:solidFill>
              </a:rPr>
              <a:t>数据</a:t>
            </a:r>
            <a:endParaRPr lang="en-US" altLang="zh-CN" sz="1400" dirty="0">
              <a:solidFill>
                <a:schemeClr val="tx1"/>
              </a:solidFill>
            </a:endParaRPr>
          </a:p>
          <a:p>
            <a:pPr algn="ctr"/>
            <a:r>
              <a:rPr lang="zh-CN" altLang="zh-CN" sz="1400" dirty="0">
                <a:solidFill>
                  <a:schemeClr val="tx1"/>
                </a:solidFill>
              </a:rPr>
              <a:t>结果</a:t>
            </a:r>
            <a:r>
              <a:rPr lang="zh-CN" altLang="en-US" sz="1400" dirty="0">
                <a:solidFill>
                  <a:schemeClr val="tx1"/>
                </a:solidFill>
              </a:rPr>
              <a:t>质量</a:t>
            </a:r>
            <a:r>
              <a:rPr lang="zh-CN" altLang="zh-CN" sz="1400" dirty="0">
                <a:solidFill>
                  <a:schemeClr val="tx1"/>
                </a:solidFill>
              </a:rPr>
              <a:t>可信赖</a:t>
            </a:r>
            <a:endParaRPr lang="zh-CN" altLang="en-US" sz="1400" dirty="0">
              <a:solidFill>
                <a:schemeClr val="tx1"/>
              </a:solidFill>
            </a:endParaRPr>
          </a:p>
        </p:txBody>
      </p:sp>
      <p:sp>
        <p:nvSpPr>
          <p:cNvPr id="32" name="矩形 31">
            <a:extLst>
              <a:ext uri="{FF2B5EF4-FFF2-40B4-BE49-F238E27FC236}">
                <a16:creationId xmlns:a16="http://schemas.microsoft.com/office/drawing/2014/main" xmlns="" id="{FD45BB4F-715D-412E-B1CA-68BCC67F3EE9}"/>
              </a:ext>
            </a:extLst>
          </p:cNvPr>
          <p:cNvSpPr/>
          <p:nvPr/>
        </p:nvSpPr>
        <p:spPr>
          <a:xfrm>
            <a:off x="8024975" y="4035986"/>
            <a:ext cx="1142390" cy="984885"/>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lIns="91440" tIns="45720" rIns="91440" bIns="45720">
            <a:spAutoFit/>
          </a:bodyPr>
          <a:lstStyle/>
          <a:p>
            <a:pPr algn="ctr"/>
            <a:r>
              <a:rPr lang="en-US" altLang="zh-CN" sz="1600" dirty="0">
                <a:ln w="0"/>
                <a:solidFill>
                  <a:schemeClr val="tx1"/>
                </a:solidFill>
                <a:effectLst>
                  <a:outerShdw blurRad="38100" dist="19050" dir="2700000" algn="tl" rotWithShape="0">
                    <a:schemeClr val="dk1">
                      <a:alpha val="40000"/>
                    </a:schemeClr>
                  </a:outerShdw>
                </a:effectLst>
                <a:latin typeface="Adobe Garamond Pro" panose="02020502060506020403" pitchFamily="18" charset="0"/>
              </a:rPr>
              <a:t>1</a:t>
            </a:r>
            <a:r>
              <a:rPr lang="en-US" altLang="zh-CN" sz="1600"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ZB</a:t>
            </a:r>
            <a:r>
              <a:rPr lang="zh-CN" altLang="en-US" sz="1600" dirty="0">
                <a:ln w="0"/>
                <a:solidFill>
                  <a:schemeClr val="tx1"/>
                </a:solidFill>
                <a:effectLst>
                  <a:outerShdw blurRad="38100" dist="19050" dir="2700000" algn="tl" rotWithShape="0">
                    <a:schemeClr val="dk1">
                      <a:alpha val="40000"/>
                    </a:schemeClr>
                  </a:outerShdw>
                </a:effectLst>
                <a:latin typeface="Adobe Garamond Pro" panose="02020502060506020403" pitchFamily="18" charset="0"/>
              </a:rPr>
              <a:t>有多大？</a:t>
            </a:r>
            <a:endParaRPr lang="en-US" altLang="zh-CN" sz="1600" dirty="0">
              <a:ln w="0"/>
              <a:solidFill>
                <a:schemeClr val="tx1"/>
              </a:solidFill>
              <a:effectLst>
                <a:outerShdw blurRad="38100" dist="19050" dir="2700000" algn="tl" rotWithShape="0">
                  <a:schemeClr val="dk1">
                    <a:alpha val="40000"/>
                  </a:schemeClr>
                </a:outerShdw>
              </a:effectLst>
              <a:latin typeface="Adobe Garamond Pro" panose="02020502060506020403" pitchFamily="18" charset="0"/>
            </a:endParaRPr>
          </a:p>
          <a:p>
            <a:pPr algn="ctr"/>
            <a:r>
              <a:rPr lang="zh-CN" altLang="en-US" sz="1400" b="1" dirty="0">
                <a:ln w="6600">
                  <a:solidFill>
                    <a:schemeClr val="accent2"/>
                  </a:solidFill>
                  <a:prstDash val="solid"/>
                </a:ln>
                <a:effectLst>
                  <a:outerShdw dist="38100" dir="2700000" algn="tl" rotWithShape="0">
                    <a:schemeClr val="accent2"/>
                  </a:outerShdw>
                </a:effectLst>
              </a:rPr>
              <a:t> </a:t>
            </a:r>
            <a:r>
              <a:rPr lang="zh-CN" altLang="en-US" sz="1400" dirty="0">
                <a:ln w="0"/>
                <a:solidFill>
                  <a:schemeClr val="accent2">
                    <a:lumMod val="75000"/>
                  </a:schemeClr>
                </a:solidFill>
                <a:effectLst>
                  <a:outerShdw blurRad="38100" dist="25400" dir="5400000" algn="ctr" rotWithShape="0">
                    <a:srgbClr val="6E747A">
                      <a:alpha val="43000"/>
                    </a:srgbClr>
                  </a:outerShdw>
                </a:effectLst>
                <a:latin typeface="华文宋体" panose="02010600040101010101" pitchFamily="2" charset="-122"/>
                <a:ea typeface="华文宋体" panose="02010600040101010101" pitchFamily="2" charset="-122"/>
              </a:rPr>
              <a:t>如同全世界      海滩上沙子数量总和</a:t>
            </a:r>
          </a:p>
        </p:txBody>
      </p:sp>
      <p:pic>
        <p:nvPicPr>
          <p:cNvPr id="5" name="图片 4">
            <a:extLst>
              <a:ext uri="{FF2B5EF4-FFF2-40B4-BE49-F238E27FC236}">
                <a16:creationId xmlns:a16="http://schemas.microsoft.com/office/drawing/2014/main" xmlns="" id="{23CBD825-E7C4-4185-A950-61B1C83F6501}"/>
              </a:ext>
            </a:extLst>
          </p:cNvPr>
          <p:cNvPicPr>
            <a:picLocks noChangeAspect="1"/>
          </p:cNvPicPr>
          <p:nvPr/>
        </p:nvPicPr>
        <p:blipFill>
          <a:blip r:embed="rId2"/>
          <a:stretch>
            <a:fillRect/>
          </a:stretch>
        </p:blipFill>
        <p:spPr>
          <a:xfrm>
            <a:off x="9336359" y="2214079"/>
            <a:ext cx="2371119" cy="3733598"/>
          </a:xfrm>
          <a:prstGeom prst="rect">
            <a:avLst/>
          </a:prstGeom>
        </p:spPr>
      </p:pic>
    </p:spTree>
    <p:extLst>
      <p:ext uri="{BB962C8B-B14F-4D97-AF65-F5344CB8AC3E}">
        <p14:creationId xmlns:p14="http://schemas.microsoft.com/office/powerpoint/2010/main" val="2631679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4850" y="1018540"/>
            <a:ext cx="10791750" cy="5678170"/>
          </a:xfrm>
        </p:spPr>
        <p:txBody>
          <a:bodyPr>
            <a:noAutofit/>
          </a:bodyPr>
          <a:lstStyle/>
          <a:p>
            <a:pPr lvl="0"/>
            <a:r>
              <a:rPr lang="zh-CN" altLang="en-US" sz="3200" b="1" dirty="0">
                <a:solidFill>
                  <a:schemeClr val="tx1">
                    <a:lumMod val="60000"/>
                    <a:lumOff val="40000"/>
                  </a:schemeClr>
                </a:solidFill>
                <a:sym typeface="+mn-ea"/>
              </a:rPr>
              <a:t>存储器（内存</a:t>
            </a:r>
            <a:r>
              <a:rPr lang="en-US" altLang="zh-CN" sz="3200" b="1" dirty="0">
                <a:solidFill>
                  <a:schemeClr val="tx1">
                    <a:lumMod val="60000"/>
                    <a:lumOff val="40000"/>
                  </a:schemeClr>
                </a:solidFill>
                <a:sym typeface="+mn-ea"/>
              </a:rPr>
              <a:t>+</a:t>
            </a:r>
            <a:r>
              <a:rPr lang="zh-CN" altLang="en-US" sz="3200" b="1" dirty="0">
                <a:solidFill>
                  <a:schemeClr val="tx1">
                    <a:lumMod val="60000"/>
                    <a:lumOff val="40000"/>
                  </a:schemeClr>
                </a:solidFill>
                <a:sym typeface="+mn-ea"/>
              </a:rPr>
              <a:t>外存）</a:t>
            </a:r>
          </a:p>
          <a:p>
            <a:pPr lvl="1" latinLnBrk="0">
              <a:lnSpc>
                <a:spcPct val="100000"/>
              </a:lnSpc>
            </a:pPr>
            <a:r>
              <a:rPr lang="zh-CN" altLang="en-US" sz="2800" dirty="0">
                <a:sym typeface="+mn-ea"/>
              </a:rPr>
              <a:t>存储器是用于保存信息的记忆设备，用于保存计算机中的全部信息，包括输入的原始数据、计算机程序、中间运行结果和最终运行结果等。</a:t>
            </a:r>
            <a:endParaRPr lang="en-US" altLang="zh-CN" sz="2800" dirty="0">
              <a:sym typeface="+mn-ea"/>
            </a:endParaRPr>
          </a:p>
          <a:p>
            <a:pPr lvl="1" latinLnBrk="0">
              <a:lnSpc>
                <a:spcPct val="100000"/>
              </a:lnSpc>
            </a:pPr>
            <a:r>
              <a:rPr lang="zh-CN" altLang="en-US" sz="2800" dirty="0">
                <a:sym typeface="+mn-ea"/>
              </a:rPr>
              <a:t>二进制信息存储的最小单位称为位（</a:t>
            </a:r>
            <a:r>
              <a:rPr lang="en-US" altLang="zh-CN" sz="2800" dirty="0">
                <a:sym typeface="+mn-ea"/>
              </a:rPr>
              <a:t>bit, b</a:t>
            </a:r>
            <a:r>
              <a:rPr lang="zh-CN" altLang="en-US" sz="2800" dirty="0">
                <a:sym typeface="+mn-ea"/>
              </a:rPr>
              <a:t>）</a:t>
            </a:r>
            <a:r>
              <a:rPr lang="en-US" altLang="zh-CN" sz="2800" dirty="0">
                <a:sym typeface="+mn-ea"/>
              </a:rPr>
              <a:t>,</a:t>
            </a:r>
            <a:r>
              <a:rPr lang="zh-CN" altLang="en-US" sz="2800" dirty="0">
                <a:sym typeface="+mn-ea"/>
              </a:rPr>
              <a:t>又称比特，存储器中所包含存储单元的数量称为存储容量，其计量单位是字节（</a:t>
            </a:r>
            <a:r>
              <a:rPr lang="en-US" altLang="zh-CN" sz="2800" dirty="0">
                <a:sym typeface="+mn-ea"/>
              </a:rPr>
              <a:t>Byte, B</a:t>
            </a:r>
            <a:r>
              <a:rPr lang="zh-CN" altLang="en-US" sz="2800" dirty="0">
                <a:sym typeface="+mn-ea"/>
              </a:rPr>
              <a:t>）</a:t>
            </a:r>
            <a:r>
              <a:rPr lang="en-US" altLang="zh-CN" sz="2800" dirty="0">
                <a:sym typeface="+mn-ea"/>
              </a:rPr>
              <a:t>,</a:t>
            </a:r>
            <a:r>
              <a:rPr lang="zh-CN" altLang="en-US" sz="2800" dirty="0">
                <a:sym typeface="+mn-ea"/>
              </a:rPr>
              <a:t>不同单位之间的换算关系为</a:t>
            </a:r>
            <a:r>
              <a:rPr lang="en-US" altLang="zh-CN" sz="2800" dirty="0">
                <a:sym typeface="+mn-ea"/>
              </a:rPr>
              <a:t>1B=8b, 1KB=1024B, 1MB=1024KB, 1GB=1024MB, 1TB=1024GB</a:t>
            </a:r>
          </a:p>
          <a:p>
            <a:pPr lvl="1" latinLnBrk="0">
              <a:lnSpc>
                <a:spcPct val="100000"/>
              </a:lnSpc>
            </a:pPr>
            <a:r>
              <a:rPr lang="zh-CN" altLang="en-US" sz="2800" dirty="0">
                <a:sym typeface="+mn-ea"/>
              </a:rPr>
              <a:t>主存储器（内存）和辅助存储器（外存）</a:t>
            </a:r>
            <a:endParaRPr lang="en-US" altLang="zh-CN" sz="2800" dirty="0">
              <a:sym typeface="+mn-ea"/>
            </a:endParaRPr>
          </a:p>
          <a:p>
            <a:pPr lvl="1" latinLnBrk="0">
              <a:lnSpc>
                <a:spcPct val="100000"/>
              </a:lnSpc>
            </a:pPr>
            <a:endParaRPr lang="zh-CN" altLang="en-US" sz="2800" dirty="0">
              <a:sym typeface="+mn-ea"/>
            </a:endParaRPr>
          </a:p>
          <a:p>
            <a:pPr marL="457200" lvl="1" indent="0">
              <a:buNone/>
            </a:pPr>
            <a:endParaRPr lang="zh-CN" altLang="en-US" dirty="0"/>
          </a:p>
        </p:txBody>
      </p:sp>
      <p:sp>
        <p:nvSpPr>
          <p:cNvPr id="11" name="文本框 10"/>
          <p:cNvSpPr txBox="1"/>
          <p:nvPr/>
        </p:nvSpPr>
        <p:spPr>
          <a:xfrm>
            <a:off x="2113280" y="44624"/>
            <a:ext cx="7550785" cy="645160"/>
          </a:xfrm>
          <a:prstGeom prst="rect">
            <a:avLst/>
          </a:prstGeom>
          <a:noFill/>
        </p:spPr>
        <p:txBody>
          <a:bodyPr wrap="square" rtlCol="0">
            <a:spAutoFit/>
          </a:bodyPr>
          <a:lstStyle/>
          <a:p>
            <a:pPr algn="ctr"/>
            <a:r>
              <a:rPr lang="en-US" altLang="zh-CN" sz="3600" b="1" dirty="0">
                <a:solidFill>
                  <a:srgbClr val="FFFFFF"/>
                </a:solidFill>
                <a:latin typeface="+mj-lt"/>
                <a:ea typeface="+mj-ea"/>
                <a:cs typeface="+mj-cs"/>
              </a:rPr>
              <a:t>1.2.1 </a:t>
            </a:r>
            <a:r>
              <a:rPr lang="zh-CN" altLang="en-US" sz="3600" b="1" dirty="0">
                <a:solidFill>
                  <a:srgbClr val="FFFFFF"/>
                </a:solidFill>
                <a:latin typeface="+mj-lt"/>
                <a:ea typeface="+mj-ea"/>
                <a:cs typeface="+mj-cs"/>
              </a:rPr>
              <a:t>计算机硬件系统</a:t>
            </a:r>
            <a:r>
              <a:rPr lang="en-US" altLang="zh-CN" sz="3600" b="1" dirty="0">
                <a:solidFill>
                  <a:srgbClr val="FFFFFF"/>
                </a:solidFill>
                <a:latin typeface="+mj-lt"/>
                <a:ea typeface="+mj-ea"/>
                <a:cs typeface="+mj-cs"/>
              </a:rPr>
              <a:t>-</a:t>
            </a:r>
            <a:r>
              <a:rPr lang="zh-CN" altLang="en-US" sz="3600" b="1" dirty="0">
                <a:solidFill>
                  <a:srgbClr val="FFFFFF"/>
                </a:solidFill>
                <a:latin typeface="+mj-lt"/>
                <a:ea typeface="+mj-ea"/>
                <a:cs typeface="+mj-cs"/>
              </a:rPr>
              <a:t>存储器</a:t>
            </a:r>
          </a:p>
        </p:txBody>
      </p:sp>
    </p:spTree>
    <p:extLst>
      <p:ext uri="{BB962C8B-B14F-4D97-AF65-F5344CB8AC3E}">
        <p14:creationId xmlns:p14="http://schemas.microsoft.com/office/powerpoint/2010/main" val="31954480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39416" y="12144"/>
            <a:ext cx="9855200" cy="563563"/>
          </a:xfrm>
        </p:spPr>
        <p:txBody>
          <a:bodyPr/>
          <a:lstStyle/>
          <a:p>
            <a:r>
              <a:rPr lang="zh-CN" altLang="zh-CN" dirty="0"/>
              <a:t>人工智能</a:t>
            </a:r>
            <a:endParaRPr lang="en-US" altLang="zh-CN" dirty="0">
              <a:ea typeface="宋体" panose="02010600030101010101" pitchFamily="2" charset="-122"/>
            </a:endParaRPr>
          </a:p>
        </p:txBody>
      </p:sp>
      <p:sp>
        <p:nvSpPr>
          <p:cNvPr id="29" name="文本框 28">
            <a:extLst>
              <a:ext uri="{FF2B5EF4-FFF2-40B4-BE49-F238E27FC236}">
                <a16:creationId xmlns:a16="http://schemas.microsoft.com/office/drawing/2014/main" xmlns="" id="{2361CB95-9734-4E9F-B3D6-41FC4F580CEA}"/>
              </a:ext>
            </a:extLst>
          </p:cNvPr>
          <p:cNvSpPr txBox="1"/>
          <p:nvPr/>
        </p:nvSpPr>
        <p:spPr>
          <a:xfrm>
            <a:off x="4534429" y="1007985"/>
            <a:ext cx="6723542" cy="2294090"/>
          </a:xfrm>
          <a:prstGeom prst="rect">
            <a:avLst/>
          </a:prstGeom>
          <a:noFill/>
        </p:spPr>
        <p:txBody>
          <a:bodyPr wrap="square" rtlCol="0">
            <a:spAutoFit/>
          </a:bodyPr>
          <a:lstStyle/>
          <a:p>
            <a:pPr>
              <a:lnSpc>
                <a:spcPct val="150000"/>
              </a:lnSpc>
            </a:pPr>
            <a:r>
              <a:rPr lang="zh-CN" altLang="zh-CN" sz="3200" b="1" dirty="0">
                <a:solidFill>
                  <a:schemeClr val="tx1">
                    <a:lumMod val="60000"/>
                    <a:lumOff val="40000"/>
                  </a:schemeClr>
                </a:solidFill>
                <a:latin typeface="+mn-lt"/>
              </a:rPr>
              <a:t>人工智能</a:t>
            </a:r>
            <a:r>
              <a:rPr lang="zh-CN" altLang="en-US" sz="2400" dirty="0"/>
              <a:t>（</a:t>
            </a:r>
            <a:r>
              <a:rPr lang="en-US" altLang="zh-CN" sz="2400" dirty="0"/>
              <a:t>Artificial Intelligence</a:t>
            </a:r>
            <a:r>
              <a:rPr lang="zh-CN" altLang="en-US" sz="2400" dirty="0"/>
              <a:t>）</a:t>
            </a:r>
            <a:r>
              <a:rPr lang="zh-CN" altLang="zh-CN" sz="2200" dirty="0"/>
              <a:t>是研究构造智能机器或实现机器智能的学科，是研究、开发用于模拟、延伸和扩展人的智能的理论、方法、技术及应用系统的一门新的技术科学。</a:t>
            </a:r>
            <a:endParaRPr lang="en-US" altLang="zh-CN" sz="2200" dirty="0"/>
          </a:p>
        </p:txBody>
      </p:sp>
      <p:sp>
        <p:nvSpPr>
          <p:cNvPr id="17" name="Slide Number Placeholder 1">
            <a:extLst>
              <a:ext uri="{FF2B5EF4-FFF2-40B4-BE49-F238E27FC236}">
                <a16:creationId xmlns:a16="http://schemas.microsoft.com/office/drawing/2014/main" xmlns="" id="{F1A090E3-6C0D-4CDE-AC01-2853C0DFC178}"/>
              </a:ext>
            </a:extLst>
          </p:cNvPr>
          <p:cNvSpPr>
            <a:spLocks noGrp="1"/>
          </p:cNvSpPr>
          <p:nvPr>
            <p:ph type="sldNum" sz="quarter" idx="4294967295"/>
          </p:nvPr>
        </p:nvSpPr>
        <p:spPr>
          <a:xfrm>
            <a:off x="9227864" y="6381328"/>
            <a:ext cx="2844800" cy="320675"/>
          </a:xfrm>
          <a:prstGeom prst="rect">
            <a:avLst/>
          </a:prstGeom>
        </p:spPr>
        <p:txBody>
          <a:bodyPr/>
          <a:lstStyle/>
          <a:p>
            <a:fld id="{DA4B5A7A-C1F9-424D-947B-90EDE0F0E62C}" type="slidenum">
              <a:rPr lang="en-US" altLang="zh-CN" smtClean="0"/>
              <a:pPr/>
              <a:t>140</a:t>
            </a:fld>
            <a:endParaRPr lang="en-US" altLang="zh-CN" dirty="0"/>
          </a:p>
        </p:txBody>
      </p:sp>
      <p:pic>
        <p:nvPicPr>
          <p:cNvPr id="10" name="图片 9">
            <a:extLst>
              <a:ext uri="{FF2B5EF4-FFF2-40B4-BE49-F238E27FC236}">
                <a16:creationId xmlns:a16="http://schemas.microsoft.com/office/drawing/2014/main" xmlns="" id="{DDF95071-3BAE-4C16-B905-6A5864786AB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5440" y="1200423"/>
            <a:ext cx="3332897" cy="1838570"/>
          </a:xfrm>
          <a:prstGeom prst="rect">
            <a:avLst/>
          </a:prstGeom>
        </p:spPr>
      </p:pic>
      <p:sp>
        <p:nvSpPr>
          <p:cNvPr id="11" name="文本框 10">
            <a:extLst>
              <a:ext uri="{FF2B5EF4-FFF2-40B4-BE49-F238E27FC236}">
                <a16:creationId xmlns:a16="http://schemas.microsoft.com/office/drawing/2014/main" xmlns="" id="{3330A8C3-046A-46D4-B77D-97E014D40420}"/>
              </a:ext>
            </a:extLst>
          </p:cNvPr>
          <p:cNvSpPr txBox="1"/>
          <p:nvPr/>
        </p:nvSpPr>
        <p:spPr>
          <a:xfrm>
            <a:off x="1152129" y="3861048"/>
            <a:ext cx="6192688" cy="2123658"/>
          </a:xfrm>
          <a:prstGeom prst="rect">
            <a:avLst/>
          </a:prstGeom>
          <a:noFill/>
        </p:spPr>
        <p:txBody>
          <a:bodyPr wrap="square" rtlCol="0">
            <a:spAutoFit/>
          </a:bodyPr>
          <a:lstStyle/>
          <a:p>
            <a:pPr>
              <a:lnSpc>
                <a:spcPct val="150000"/>
              </a:lnSpc>
              <a:spcAft>
                <a:spcPts val="600"/>
              </a:spcAft>
            </a:pPr>
            <a:r>
              <a:rPr lang="zh-CN" altLang="zh-CN" sz="2200" dirty="0"/>
              <a:t>顾名思义</a:t>
            </a:r>
            <a:r>
              <a:rPr lang="zh-CN" altLang="en-US" sz="2200" dirty="0"/>
              <a:t>，</a:t>
            </a:r>
            <a:r>
              <a:rPr lang="en-US" altLang="zh-CN" sz="2200" dirty="0"/>
              <a:t>AI</a:t>
            </a:r>
            <a:r>
              <a:rPr lang="zh-CN" altLang="en-US" sz="2200" dirty="0"/>
              <a:t>是</a:t>
            </a:r>
            <a:r>
              <a:rPr lang="zh-CN" altLang="zh-CN" sz="2200" dirty="0"/>
              <a:t>用人工的方法在机器</a:t>
            </a:r>
            <a:r>
              <a:rPr lang="en-US" altLang="zh-CN" sz="2200" dirty="0"/>
              <a:t>(</a:t>
            </a:r>
            <a:r>
              <a:rPr lang="zh-CN" altLang="zh-CN" sz="2200" dirty="0"/>
              <a:t>计算机</a:t>
            </a:r>
            <a:r>
              <a:rPr lang="en-US" altLang="zh-CN" sz="2200" dirty="0"/>
              <a:t>)</a:t>
            </a:r>
            <a:r>
              <a:rPr lang="zh-CN" altLang="zh-CN" sz="2200" dirty="0"/>
              <a:t>上实现的智能</a:t>
            </a:r>
            <a:r>
              <a:rPr lang="zh-CN" altLang="en-US" sz="2200" dirty="0"/>
              <a:t>；机器“像人一样思考</a:t>
            </a:r>
            <a:r>
              <a:rPr lang="en-US" altLang="zh-CN" sz="2200" dirty="0"/>
              <a:t>”</a:t>
            </a:r>
            <a:r>
              <a:rPr lang="zh-CN" altLang="en-US" sz="2200" dirty="0"/>
              <a:t>，</a:t>
            </a:r>
            <a:r>
              <a:rPr lang="zh-CN" altLang="zh-CN" sz="2200" dirty="0"/>
              <a:t>实现更高层次的</a:t>
            </a:r>
            <a:r>
              <a:rPr lang="zh-CN" altLang="zh-CN" sz="2200" dirty="0" smtClean="0"/>
              <a:t>应用</a:t>
            </a:r>
            <a:r>
              <a:rPr lang="zh-CN" altLang="en-US" sz="2200" dirty="0" smtClean="0"/>
              <a:t>，完成诸如感知</a:t>
            </a:r>
            <a:r>
              <a:rPr lang="zh-CN" altLang="zh-CN" sz="2200" dirty="0" smtClean="0"/>
              <a:t>、</a:t>
            </a:r>
            <a:r>
              <a:rPr lang="zh-CN" altLang="en-US" sz="2200" dirty="0" smtClean="0"/>
              <a:t>学习</a:t>
            </a:r>
            <a:r>
              <a:rPr lang="zh-CN" altLang="zh-CN" sz="2200" dirty="0" smtClean="0"/>
              <a:t>、</a:t>
            </a:r>
            <a:r>
              <a:rPr lang="zh-CN" altLang="en-US" sz="2200" dirty="0" smtClean="0"/>
              <a:t>联想</a:t>
            </a:r>
            <a:r>
              <a:rPr lang="zh-CN" altLang="zh-CN" sz="2200" dirty="0" smtClean="0"/>
              <a:t>、</a:t>
            </a:r>
            <a:r>
              <a:rPr lang="zh-CN" altLang="en-US" sz="2200" dirty="0" smtClean="0"/>
              <a:t>推理等活动，帮助人们解决各种复杂的问题</a:t>
            </a:r>
            <a:endParaRPr lang="en-US" altLang="zh-CN" sz="2200" dirty="0"/>
          </a:p>
        </p:txBody>
      </p:sp>
      <p:pic>
        <p:nvPicPr>
          <p:cNvPr id="3" name="图片 2">
            <a:extLst>
              <a:ext uri="{FF2B5EF4-FFF2-40B4-BE49-F238E27FC236}">
                <a16:creationId xmlns:a16="http://schemas.microsoft.com/office/drawing/2014/main" xmlns="" id="{DED19592-5092-4E0D-9AA9-A356ED65D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1396" y="3995140"/>
            <a:ext cx="1782440" cy="2339453"/>
          </a:xfrm>
          <a:prstGeom prst="rect">
            <a:avLst/>
          </a:prstGeom>
        </p:spPr>
      </p:pic>
      <p:sp>
        <p:nvSpPr>
          <p:cNvPr id="12" name="文本框 11">
            <a:extLst>
              <a:ext uri="{FF2B5EF4-FFF2-40B4-BE49-F238E27FC236}">
                <a16:creationId xmlns:a16="http://schemas.microsoft.com/office/drawing/2014/main" xmlns="" id="{0B13DC60-5EB4-47C2-BACF-858384822BF0}"/>
              </a:ext>
            </a:extLst>
          </p:cNvPr>
          <p:cNvSpPr txBox="1"/>
          <p:nvPr/>
        </p:nvSpPr>
        <p:spPr>
          <a:xfrm>
            <a:off x="8040216" y="3302075"/>
            <a:ext cx="2844800" cy="646331"/>
          </a:xfrm>
          <a:prstGeom prst="rect">
            <a:avLst/>
          </a:prstGeom>
          <a:noFill/>
        </p:spPr>
        <p:txBody>
          <a:bodyPr wrap="square" rtlCol="0">
            <a:spAutoFit/>
          </a:bodyPr>
          <a:lstStyle/>
          <a:p>
            <a:pPr>
              <a:spcBef>
                <a:spcPts val="600"/>
              </a:spcBef>
              <a:spcAft>
                <a:spcPts val="600"/>
              </a:spcAft>
            </a:pPr>
            <a:r>
              <a:rPr lang="zh-CN" altLang="zh-CN" sz="1800" kern="100" spc="-120" dirty="0">
                <a:effectLst/>
                <a:latin typeface="Times New Roman" panose="02020603050405020304" pitchFamily="18" charset="0"/>
                <a:ea typeface="宋体" panose="02010600030101010101" pitchFamily="2" charset="-122"/>
                <a:cs typeface="Times New Roman" panose="02020603050405020304" pitchFamily="18" charset="0"/>
              </a:rPr>
              <a:t>约翰·麦卡锡（</a:t>
            </a:r>
            <a:r>
              <a:rPr lang="en-US" altLang="zh-CN" sz="1800" kern="100" spc="-120" dirty="0">
                <a:effectLst/>
                <a:latin typeface="Times New Roman" panose="02020603050405020304" pitchFamily="18" charset="0"/>
                <a:ea typeface="宋体" panose="02010600030101010101" pitchFamily="2" charset="-122"/>
              </a:rPr>
              <a:t>John McCarthy</a:t>
            </a:r>
            <a:r>
              <a:rPr lang="zh-CN" altLang="zh-CN" sz="1800" kern="100" spc="-120" dirty="0">
                <a:effectLst/>
                <a:latin typeface="Times New Roman" panose="02020603050405020304" pitchFamily="18" charset="0"/>
                <a:ea typeface="宋体" panose="02010600030101010101" pitchFamily="2" charset="-122"/>
                <a:cs typeface="Times New Roman" panose="02020603050405020304" pitchFamily="18" charset="0"/>
              </a:rPr>
              <a:t>）提出“人工智能”这一术语</a:t>
            </a:r>
            <a:endParaRPr lang="en-US" altLang="zh-CN" sz="2000" spc="-120" dirty="0"/>
          </a:p>
        </p:txBody>
      </p:sp>
    </p:spTree>
    <p:extLst>
      <p:ext uri="{BB962C8B-B14F-4D97-AF65-F5344CB8AC3E}">
        <p14:creationId xmlns:p14="http://schemas.microsoft.com/office/powerpoint/2010/main" val="93652111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64090" y="21931"/>
            <a:ext cx="9855200" cy="563563"/>
          </a:xfrm>
        </p:spPr>
        <p:txBody>
          <a:bodyPr/>
          <a:lstStyle/>
          <a:p>
            <a:r>
              <a:rPr lang="zh-CN" altLang="zh-CN" dirty="0"/>
              <a:t>人工智能的发展历程</a:t>
            </a:r>
            <a:endParaRPr lang="en-US" altLang="zh-CN" dirty="0">
              <a:ea typeface="宋体" panose="02010600030101010101" pitchFamily="2" charset="-122"/>
            </a:endParaRPr>
          </a:p>
        </p:txBody>
      </p:sp>
      <p:sp>
        <p:nvSpPr>
          <p:cNvPr id="17" name="Slide Number Placeholder 1">
            <a:extLst>
              <a:ext uri="{FF2B5EF4-FFF2-40B4-BE49-F238E27FC236}">
                <a16:creationId xmlns:a16="http://schemas.microsoft.com/office/drawing/2014/main" xmlns="" id="{F1A090E3-6C0D-4CDE-AC01-2853C0DFC178}"/>
              </a:ext>
            </a:extLst>
          </p:cNvPr>
          <p:cNvSpPr>
            <a:spLocks noGrp="1"/>
          </p:cNvSpPr>
          <p:nvPr>
            <p:ph type="sldNum" sz="quarter" idx="4294967295"/>
          </p:nvPr>
        </p:nvSpPr>
        <p:spPr>
          <a:xfrm>
            <a:off x="9227864" y="6348685"/>
            <a:ext cx="2844800" cy="320675"/>
          </a:xfrm>
          <a:prstGeom prst="rect">
            <a:avLst/>
          </a:prstGeom>
        </p:spPr>
        <p:txBody>
          <a:bodyPr/>
          <a:lstStyle/>
          <a:p>
            <a:fld id="{DA4B5A7A-C1F9-424D-947B-90EDE0F0E62C}" type="slidenum">
              <a:rPr lang="en-US" altLang="zh-CN" smtClean="0"/>
              <a:pPr/>
              <a:t>141</a:t>
            </a:fld>
            <a:endParaRPr lang="en-US" altLang="zh-CN" dirty="0"/>
          </a:p>
        </p:txBody>
      </p:sp>
      <p:pic>
        <p:nvPicPr>
          <p:cNvPr id="3" name="图片 2">
            <a:extLst>
              <a:ext uri="{FF2B5EF4-FFF2-40B4-BE49-F238E27FC236}">
                <a16:creationId xmlns:a16="http://schemas.microsoft.com/office/drawing/2014/main" xmlns="" id="{114D30C4-5F12-4549-8EA8-42E41A59CC26}"/>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214"/>
          <a:stretch/>
        </p:blipFill>
        <p:spPr>
          <a:xfrm>
            <a:off x="695400" y="692696"/>
            <a:ext cx="10441159" cy="6055533"/>
          </a:xfrm>
          <a:prstGeom prst="rect">
            <a:avLst/>
          </a:prstGeom>
        </p:spPr>
      </p:pic>
    </p:spTree>
    <p:extLst>
      <p:ext uri="{BB962C8B-B14F-4D97-AF65-F5344CB8AC3E}">
        <p14:creationId xmlns:p14="http://schemas.microsoft.com/office/powerpoint/2010/main" val="31309676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765628" y="65103"/>
            <a:ext cx="9855200" cy="563563"/>
          </a:xfrm>
        </p:spPr>
        <p:txBody>
          <a:bodyPr/>
          <a:lstStyle/>
          <a:p>
            <a:r>
              <a:rPr lang="zh-CN" altLang="zh-CN" dirty="0"/>
              <a:t>人工智能的研究与应用领域</a:t>
            </a:r>
            <a:endParaRPr lang="en-US" altLang="zh-CN" dirty="0">
              <a:ea typeface="宋体" panose="02010600030101010101" pitchFamily="2" charset="-122"/>
            </a:endParaRPr>
          </a:p>
        </p:txBody>
      </p:sp>
      <p:sp>
        <p:nvSpPr>
          <p:cNvPr id="2" name="Slide Number Placeholder 1"/>
          <p:cNvSpPr>
            <a:spLocks noGrp="1"/>
          </p:cNvSpPr>
          <p:nvPr>
            <p:ph type="sldNum" sz="quarter" idx="4294967295"/>
          </p:nvPr>
        </p:nvSpPr>
        <p:spPr>
          <a:xfrm>
            <a:off x="9227864" y="6348685"/>
            <a:ext cx="2844800" cy="320675"/>
          </a:xfrm>
          <a:prstGeom prst="rect">
            <a:avLst/>
          </a:prstGeom>
        </p:spPr>
        <p:txBody>
          <a:bodyPr/>
          <a:lstStyle/>
          <a:p>
            <a:fld id="{DA4B5A7A-C1F9-424D-947B-90EDE0F0E62C}" type="slidenum">
              <a:rPr lang="en-US" altLang="zh-CN" smtClean="0"/>
              <a:pPr/>
              <a:t>142</a:t>
            </a:fld>
            <a:endParaRPr lang="en-US" altLang="zh-CN" dirty="0"/>
          </a:p>
        </p:txBody>
      </p:sp>
      <p:grpSp>
        <p:nvGrpSpPr>
          <p:cNvPr id="122910" name="Group 30"/>
          <p:cNvGrpSpPr>
            <a:grpSpLocks/>
          </p:cNvGrpSpPr>
          <p:nvPr/>
        </p:nvGrpSpPr>
        <p:grpSpPr bwMode="auto">
          <a:xfrm>
            <a:off x="2063552" y="1556792"/>
            <a:ext cx="8767763" cy="4090988"/>
            <a:chOff x="571" y="847"/>
            <a:chExt cx="5523" cy="2577"/>
          </a:xfrm>
        </p:grpSpPr>
        <p:sp>
          <p:nvSpPr>
            <p:cNvPr id="122883" name="AutoShape 3"/>
            <p:cNvSpPr>
              <a:spLocks noChangeArrowheads="1"/>
            </p:cNvSpPr>
            <p:nvPr/>
          </p:nvSpPr>
          <p:spPr bwMode="gray">
            <a:xfrm>
              <a:off x="1234" y="1259"/>
              <a:ext cx="3484" cy="1728"/>
            </a:xfrm>
            <a:prstGeom prst="upArrow">
              <a:avLst>
                <a:gd name="adj1" fmla="val 57824"/>
                <a:gd name="adj2" fmla="val 54398"/>
              </a:avLst>
            </a:prstGeom>
            <a:gradFill rotWithShape="1">
              <a:gsLst>
                <a:gs pos="0">
                  <a:schemeClr val="hlink"/>
                </a:gs>
                <a:gs pos="100000">
                  <a:schemeClr val="hlink">
                    <a:gamma/>
                    <a:tint val="39216"/>
                    <a:invGamma/>
                    <a:alpha val="0"/>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22884" name="AutoShape 4"/>
            <p:cNvSpPr>
              <a:spLocks noChangeArrowheads="1"/>
            </p:cNvSpPr>
            <p:nvPr/>
          </p:nvSpPr>
          <p:spPr bwMode="gray">
            <a:xfrm>
              <a:off x="1535" y="847"/>
              <a:ext cx="2784" cy="362"/>
            </a:xfrm>
            <a:prstGeom prst="roundRect">
              <a:avLst>
                <a:gd name="adj" fmla="val 50000"/>
              </a:avLst>
            </a:prstGeom>
            <a:gradFill rotWithShape="1">
              <a:gsLst>
                <a:gs pos="0">
                  <a:schemeClr val="accent1"/>
                </a:gs>
                <a:gs pos="50000">
                  <a:schemeClr val="accent1">
                    <a:gamma/>
                    <a:tint val="24314"/>
                    <a:invGamma/>
                  </a:schemeClr>
                </a:gs>
                <a:gs pos="100000">
                  <a:schemeClr val="accent1"/>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r>
                <a:rPr lang="zh-CN" altLang="zh-CN" sz="2000" b="1" dirty="0"/>
                <a:t>庞大的技术体系</a:t>
              </a:r>
              <a:endParaRPr lang="en-US" altLang="zh-CN" sz="2000" b="1" dirty="0">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122885" name="Text Box 5"/>
            <p:cNvSpPr txBox="1">
              <a:spLocks noChangeArrowheads="1"/>
            </p:cNvSpPr>
            <p:nvPr/>
          </p:nvSpPr>
          <p:spPr bwMode="gray">
            <a:xfrm>
              <a:off x="2366" y="1808"/>
              <a:ext cx="126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dirty="0">
                  <a:solidFill>
                    <a:srgbClr val="002060"/>
                  </a:solidFill>
                  <a:ea typeface="宋体" panose="02010600030101010101" pitchFamily="2" charset="-122"/>
                </a:rPr>
                <a:t>。。。。。。</a:t>
              </a:r>
              <a:endParaRPr lang="en-US" altLang="zh-CN" sz="2000" dirty="0">
                <a:solidFill>
                  <a:srgbClr val="002060"/>
                </a:solidFill>
                <a:ea typeface="宋体" panose="02010600030101010101" pitchFamily="2" charset="-122"/>
              </a:endParaRPr>
            </a:p>
          </p:txBody>
        </p:sp>
        <p:grpSp>
          <p:nvGrpSpPr>
            <p:cNvPr id="122886" name="Group 6"/>
            <p:cNvGrpSpPr>
              <a:grpSpLocks/>
            </p:cNvGrpSpPr>
            <p:nvPr/>
          </p:nvGrpSpPr>
          <p:grpSpPr bwMode="auto">
            <a:xfrm>
              <a:off x="571" y="2601"/>
              <a:ext cx="1342" cy="823"/>
              <a:chOff x="617" y="1622"/>
              <a:chExt cx="1788" cy="1118"/>
            </a:xfrm>
          </p:grpSpPr>
          <p:grpSp>
            <p:nvGrpSpPr>
              <p:cNvPr id="122887" name="Group 7"/>
              <p:cNvGrpSpPr>
                <a:grpSpLocks/>
              </p:cNvGrpSpPr>
              <p:nvPr/>
            </p:nvGrpSpPr>
            <p:grpSpPr bwMode="auto">
              <a:xfrm>
                <a:off x="617" y="1622"/>
                <a:ext cx="1788" cy="1118"/>
                <a:chOff x="2009" y="1967"/>
                <a:chExt cx="2408" cy="1448"/>
              </a:xfrm>
            </p:grpSpPr>
            <p:sp>
              <p:nvSpPr>
                <p:cNvPr id="122888" name="Oval 8"/>
                <p:cNvSpPr>
                  <a:spLocks noChangeArrowheads="1"/>
                </p:cNvSpPr>
                <p:nvPr/>
              </p:nvSpPr>
              <p:spPr bwMode="gray">
                <a:xfrm>
                  <a:off x="3225" y="1967"/>
                  <a:ext cx="1192" cy="1427"/>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9" name="Freeform 9"/>
                <p:cNvSpPr>
                  <a:spLocks/>
                </p:cNvSpPr>
                <p:nvPr/>
              </p:nvSpPr>
              <p:spPr bwMode="gray">
                <a:xfrm>
                  <a:off x="3366" y="1994"/>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sp>
              <p:nvSpPr>
                <p:cNvPr id="47" name="Oval 8">
                  <a:extLst>
                    <a:ext uri="{FF2B5EF4-FFF2-40B4-BE49-F238E27FC236}">
                      <a16:creationId xmlns:a16="http://schemas.microsoft.com/office/drawing/2014/main" xmlns="" id="{A1EE31D3-D595-4E6F-A4F9-C1F87F339D5D}"/>
                    </a:ext>
                  </a:extLst>
                </p:cNvPr>
                <p:cNvSpPr>
                  <a:spLocks noChangeArrowheads="1"/>
                </p:cNvSpPr>
                <p:nvPr/>
              </p:nvSpPr>
              <p:spPr bwMode="gray">
                <a:xfrm>
                  <a:off x="2009" y="1988"/>
                  <a:ext cx="1193" cy="1427"/>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Freeform 9">
                  <a:extLst>
                    <a:ext uri="{FF2B5EF4-FFF2-40B4-BE49-F238E27FC236}">
                      <a16:creationId xmlns:a16="http://schemas.microsoft.com/office/drawing/2014/main" xmlns="" id="{89C0B03A-9E50-4782-BDDF-44EFF534BFF9}"/>
                    </a:ext>
                  </a:extLst>
                </p:cNvPr>
                <p:cNvSpPr>
                  <a:spLocks/>
                </p:cNvSpPr>
                <p:nvPr/>
              </p:nvSpPr>
              <p:spPr bwMode="gray">
                <a:xfrm>
                  <a:off x="2163" y="2023"/>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grpSp>
          <p:sp>
            <p:nvSpPr>
              <p:cNvPr id="122890" name="Text Box 10"/>
              <p:cNvSpPr txBox="1">
                <a:spLocks noChangeArrowheads="1"/>
              </p:cNvSpPr>
              <p:nvPr/>
            </p:nvSpPr>
            <p:spPr bwMode="gray">
              <a:xfrm>
                <a:off x="1575" y="2014"/>
                <a:ext cx="747" cy="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自然语言处理</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sp>
            <p:nvSpPr>
              <p:cNvPr id="49" name="Text Box 10">
                <a:extLst>
                  <a:ext uri="{FF2B5EF4-FFF2-40B4-BE49-F238E27FC236}">
                    <a16:creationId xmlns:a16="http://schemas.microsoft.com/office/drawing/2014/main" xmlns="" id="{112F0FC6-D7EB-4362-82F3-E336ED74E326}"/>
                  </a:ext>
                </a:extLst>
              </p:cNvPr>
              <p:cNvSpPr txBox="1">
                <a:spLocks noChangeArrowheads="1"/>
              </p:cNvSpPr>
              <p:nvPr/>
            </p:nvSpPr>
            <p:spPr bwMode="gray">
              <a:xfrm>
                <a:off x="698" y="1999"/>
                <a:ext cx="696" cy="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机器学习</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892" name="Group 12"/>
            <p:cNvGrpSpPr>
              <a:grpSpLocks/>
            </p:cNvGrpSpPr>
            <p:nvPr/>
          </p:nvGrpSpPr>
          <p:grpSpPr bwMode="auto">
            <a:xfrm>
              <a:off x="4713" y="2566"/>
              <a:ext cx="1381" cy="834"/>
              <a:chOff x="2930" y="1515"/>
              <a:chExt cx="1658" cy="995"/>
            </a:xfrm>
          </p:grpSpPr>
          <p:grpSp>
            <p:nvGrpSpPr>
              <p:cNvPr id="122893" name="Group 13"/>
              <p:cNvGrpSpPr>
                <a:grpSpLocks/>
              </p:cNvGrpSpPr>
              <p:nvPr/>
            </p:nvGrpSpPr>
            <p:grpSpPr bwMode="auto">
              <a:xfrm>
                <a:off x="2930" y="1515"/>
                <a:ext cx="1658" cy="995"/>
                <a:chOff x="2788" y="1957"/>
                <a:chExt cx="2418" cy="1449"/>
              </a:xfrm>
            </p:grpSpPr>
            <p:sp>
              <p:nvSpPr>
                <p:cNvPr id="122894" name="Oval 14"/>
                <p:cNvSpPr>
                  <a:spLocks noChangeArrowheads="1"/>
                </p:cNvSpPr>
                <p:nvPr/>
              </p:nvSpPr>
              <p:spPr bwMode="gray">
                <a:xfrm>
                  <a:off x="2788" y="1957"/>
                  <a:ext cx="1192" cy="1428"/>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5" name="Freeform 15"/>
                <p:cNvSpPr>
                  <a:spLocks/>
                </p:cNvSpPr>
                <p:nvPr/>
              </p:nvSpPr>
              <p:spPr bwMode="gray">
                <a:xfrm>
                  <a:off x="2928" y="1980"/>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sp>
              <p:nvSpPr>
                <p:cNvPr id="32" name="Oval 14">
                  <a:extLst>
                    <a:ext uri="{FF2B5EF4-FFF2-40B4-BE49-F238E27FC236}">
                      <a16:creationId xmlns:a16="http://schemas.microsoft.com/office/drawing/2014/main" xmlns="" id="{33AC1FB7-C284-4A23-BE0A-872E958914ED}"/>
                    </a:ext>
                  </a:extLst>
                </p:cNvPr>
                <p:cNvSpPr>
                  <a:spLocks noChangeArrowheads="1"/>
                </p:cNvSpPr>
                <p:nvPr/>
              </p:nvSpPr>
              <p:spPr bwMode="gray">
                <a:xfrm>
                  <a:off x="4014" y="1978"/>
                  <a:ext cx="1192" cy="1428"/>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Freeform 15">
                  <a:extLst>
                    <a:ext uri="{FF2B5EF4-FFF2-40B4-BE49-F238E27FC236}">
                      <a16:creationId xmlns:a16="http://schemas.microsoft.com/office/drawing/2014/main" xmlns="" id="{8F7D6903-F68B-4A52-B91F-32183B6BF5B1}"/>
                    </a:ext>
                  </a:extLst>
                </p:cNvPr>
                <p:cNvSpPr>
                  <a:spLocks/>
                </p:cNvSpPr>
                <p:nvPr/>
              </p:nvSpPr>
              <p:spPr bwMode="gray">
                <a:xfrm>
                  <a:off x="4140" y="2014"/>
                  <a:ext cx="920" cy="538"/>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grpSp>
          <p:sp>
            <p:nvSpPr>
              <p:cNvPr id="122896" name="Text Box 16"/>
              <p:cNvSpPr txBox="1">
                <a:spLocks noChangeArrowheads="1"/>
              </p:cNvSpPr>
              <p:nvPr/>
            </p:nvSpPr>
            <p:spPr bwMode="gray">
              <a:xfrm>
                <a:off x="3021" y="1834"/>
                <a:ext cx="650" cy="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知识图谱</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sp>
            <p:nvSpPr>
              <p:cNvPr id="34" name="Text Box 16">
                <a:extLst>
                  <a:ext uri="{FF2B5EF4-FFF2-40B4-BE49-F238E27FC236}">
                    <a16:creationId xmlns:a16="http://schemas.microsoft.com/office/drawing/2014/main" xmlns="" id="{A07AA24F-5A48-4357-9DF8-4409F311A85A}"/>
                  </a:ext>
                </a:extLst>
              </p:cNvPr>
              <p:cNvSpPr txBox="1">
                <a:spLocks noChangeArrowheads="1"/>
              </p:cNvSpPr>
              <p:nvPr/>
            </p:nvSpPr>
            <p:spPr bwMode="gray">
              <a:xfrm>
                <a:off x="3854" y="1834"/>
                <a:ext cx="650" cy="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dirty="0">
                    <a:solidFill>
                      <a:srgbClr val="FFFFFF"/>
                    </a:solidFill>
                  </a:rPr>
                  <a:t> VR /</a:t>
                </a:r>
              </a:p>
              <a:p>
                <a:pPr algn="ctr" eaLnBrk="0" hangingPunct="0"/>
                <a:r>
                  <a:rPr lang="en-US" altLang="zh-CN" dirty="0">
                    <a:solidFill>
                      <a:srgbClr val="FFFFFF"/>
                    </a:solidFill>
                  </a:rPr>
                  <a:t>AR</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909" name="Group 29"/>
            <p:cNvGrpSpPr>
              <a:grpSpLocks/>
            </p:cNvGrpSpPr>
            <p:nvPr/>
          </p:nvGrpSpPr>
          <p:grpSpPr bwMode="auto">
            <a:xfrm>
              <a:off x="1934" y="2558"/>
              <a:ext cx="1356" cy="843"/>
              <a:chOff x="1934" y="2558"/>
              <a:chExt cx="1356" cy="843"/>
            </a:xfrm>
          </p:grpSpPr>
          <p:grpSp>
            <p:nvGrpSpPr>
              <p:cNvPr id="122898" name="Group 18"/>
              <p:cNvGrpSpPr>
                <a:grpSpLocks/>
              </p:cNvGrpSpPr>
              <p:nvPr/>
            </p:nvGrpSpPr>
            <p:grpSpPr bwMode="auto">
              <a:xfrm>
                <a:off x="1934" y="2558"/>
                <a:ext cx="1356" cy="843"/>
                <a:chOff x="2291" y="1896"/>
                <a:chExt cx="2372" cy="1478"/>
              </a:xfrm>
            </p:grpSpPr>
            <p:sp>
              <p:nvSpPr>
                <p:cNvPr id="122899" name="Oval 19"/>
                <p:cNvSpPr>
                  <a:spLocks noChangeArrowheads="1"/>
                </p:cNvSpPr>
                <p:nvPr/>
              </p:nvSpPr>
              <p:spPr bwMode="gray">
                <a:xfrm>
                  <a:off x="2291" y="1947"/>
                  <a:ext cx="1192" cy="1427"/>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122900" name="Freeform 20"/>
                <p:cNvSpPr>
                  <a:spLocks/>
                </p:cNvSpPr>
                <p:nvPr/>
              </p:nvSpPr>
              <p:spPr bwMode="gray">
                <a:xfrm>
                  <a:off x="2414" y="1985"/>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Oval 19">
                  <a:extLst>
                    <a:ext uri="{FF2B5EF4-FFF2-40B4-BE49-F238E27FC236}">
                      <a16:creationId xmlns:a16="http://schemas.microsoft.com/office/drawing/2014/main" xmlns="" id="{2D1B1BFD-E69A-4371-8BE4-189FB77F371D}"/>
                    </a:ext>
                  </a:extLst>
                </p:cNvPr>
                <p:cNvSpPr>
                  <a:spLocks noChangeArrowheads="1"/>
                </p:cNvSpPr>
                <p:nvPr/>
              </p:nvSpPr>
              <p:spPr bwMode="gray">
                <a:xfrm>
                  <a:off x="3471" y="1896"/>
                  <a:ext cx="1192" cy="1428"/>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36" name="Freeform 20">
                  <a:extLst>
                    <a:ext uri="{FF2B5EF4-FFF2-40B4-BE49-F238E27FC236}">
                      <a16:creationId xmlns:a16="http://schemas.microsoft.com/office/drawing/2014/main" xmlns="" id="{0BA6D46D-0ACE-41D1-A896-310115865B50}"/>
                    </a:ext>
                  </a:extLst>
                </p:cNvPr>
                <p:cNvSpPr>
                  <a:spLocks/>
                </p:cNvSpPr>
                <p:nvPr/>
              </p:nvSpPr>
              <p:spPr bwMode="gray">
                <a:xfrm>
                  <a:off x="3606" y="1959"/>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2901" name="Text Box 21"/>
              <p:cNvSpPr txBox="1">
                <a:spLocks noChangeArrowheads="1"/>
              </p:cNvSpPr>
              <p:nvPr/>
            </p:nvSpPr>
            <p:spPr bwMode="gray">
              <a:xfrm>
                <a:off x="1979" y="2874"/>
                <a:ext cx="61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专家</a:t>
                </a:r>
                <a:endParaRPr lang="en-US" altLang="zh-CN" dirty="0">
                  <a:solidFill>
                    <a:srgbClr val="FFFFFF"/>
                  </a:solidFill>
                </a:endParaRPr>
              </a:p>
              <a:p>
                <a:pPr algn="ctr" eaLnBrk="0" hangingPunct="0"/>
                <a:r>
                  <a:rPr lang="zh-CN" altLang="zh-CN" dirty="0">
                    <a:solidFill>
                      <a:srgbClr val="FFFFFF"/>
                    </a:solidFill>
                  </a:rPr>
                  <a:t>系统</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sp>
            <p:nvSpPr>
              <p:cNvPr id="37" name="Text Box 21">
                <a:extLst>
                  <a:ext uri="{FF2B5EF4-FFF2-40B4-BE49-F238E27FC236}">
                    <a16:creationId xmlns:a16="http://schemas.microsoft.com/office/drawing/2014/main" xmlns="" id="{AB82D0EF-83F2-4269-A96E-09A120DCC130}"/>
                  </a:ext>
                </a:extLst>
              </p:cNvPr>
              <p:cNvSpPr txBox="1">
                <a:spLocks noChangeArrowheads="1"/>
              </p:cNvSpPr>
              <p:nvPr/>
            </p:nvSpPr>
            <p:spPr bwMode="gray">
              <a:xfrm>
                <a:off x="2620" y="2881"/>
                <a:ext cx="61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计算机视觉</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903" name="Group 23"/>
            <p:cNvGrpSpPr>
              <a:grpSpLocks/>
            </p:cNvGrpSpPr>
            <p:nvPr/>
          </p:nvGrpSpPr>
          <p:grpSpPr bwMode="auto">
            <a:xfrm>
              <a:off x="3309" y="2583"/>
              <a:ext cx="1383" cy="824"/>
              <a:chOff x="3309" y="2583"/>
              <a:chExt cx="1383" cy="824"/>
            </a:xfrm>
          </p:grpSpPr>
          <p:grpSp>
            <p:nvGrpSpPr>
              <p:cNvPr id="122904" name="Group 24"/>
              <p:cNvGrpSpPr>
                <a:grpSpLocks/>
              </p:cNvGrpSpPr>
              <p:nvPr/>
            </p:nvGrpSpPr>
            <p:grpSpPr bwMode="auto">
              <a:xfrm>
                <a:off x="3309" y="2583"/>
                <a:ext cx="1383" cy="824"/>
                <a:chOff x="2434" y="1986"/>
                <a:chExt cx="2421" cy="1444"/>
              </a:xfrm>
            </p:grpSpPr>
            <p:sp>
              <p:nvSpPr>
                <p:cNvPr id="122905" name="Oval 25"/>
                <p:cNvSpPr>
                  <a:spLocks noChangeArrowheads="1"/>
                </p:cNvSpPr>
                <p:nvPr/>
              </p:nvSpPr>
              <p:spPr bwMode="gray">
                <a:xfrm>
                  <a:off x="2434" y="2003"/>
                  <a:ext cx="1192" cy="1427"/>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122906" name="Freeform 26"/>
                <p:cNvSpPr>
                  <a:spLocks/>
                </p:cNvSpPr>
                <p:nvPr/>
              </p:nvSpPr>
              <p:spPr bwMode="gray">
                <a:xfrm>
                  <a:off x="2540" y="2053"/>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Oval 25">
                  <a:extLst>
                    <a:ext uri="{FF2B5EF4-FFF2-40B4-BE49-F238E27FC236}">
                      <a16:creationId xmlns:a16="http://schemas.microsoft.com/office/drawing/2014/main" xmlns="" id="{63FA3997-5451-446E-A39E-6B0C866860E7}"/>
                    </a:ext>
                  </a:extLst>
                </p:cNvPr>
                <p:cNvSpPr>
                  <a:spLocks noChangeArrowheads="1"/>
                </p:cNvSpPr>
                <p:nvPr/>
              </p:nvSpPr>
              <p:spPr bwMode="gray">
                <a:xfrm>
                  <a:off x="3663" y="1986"/>
                  <a:ext cx="1192" cy="1427"/>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45" name="Freeform 26">
                  <a:extLst>
                    <a:ext uri="{FF2B5EF4-FFF2-40B4-BE49-F238E27FC236}">
                      <a16:creationId xmlns:a16="http://schemas.microsoft.com/office/drawing/2014/main" xmlns="" id="{17F63CDE-4A0C-45EC-9594-F215A51FEA95}"/>
                    </a:ext>
                  </a:extLst>
                </p:cNvPr>
                <p:cNvSpPr>
                  <a:spLocks/>
                </p:cNvSpPr>
                <p:nvPr/>
              </p:nvSpPr>
              <p:spPr bwMode="gray">
                <a:xfrm>
                  <a:off x="3798" y="2024"/>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2907" name="Text Box 27"/>
              <p:cNvSpPr txBox="1">
                <a:spLocks noChangeArrowheads="1"/>
              </p:cNvSpPr>
              <p:nvPr/>
            </p:nvSpPr>
            <p:spPr bwMode="gray">
              <a:xfrm>
                <a:off x="3335" y="2875"/>
                <a:ext cx="61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生物特征识别</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sp>
            <p:nvSpPr>
              <p:cNvPr id="46" name="Text Box 27">
                <a:extLst>
                  <a:ext uri="{FF2B5EF4-FFF2-40B4-BE49-F238E27FC236}">
                    <a16:creationId xmlns:a16="http://schemas.microsoft.com/office/drawing/2014/main" xmlns="" id="{171093F5-BE1A-4B40-9349-B19CE4620EDA}"/>
                  </a:ext>
                </a:extLst>
              </p:cNvPr>
              <p:cNvSpPr txBox="1">
                <a:spLocks noChangeArrowheads="1"/>
              </p:cNvSpPr>
              <p:nvPr/>
            </p:nvSpPr>
            <p:spPr bwMode="gray">
              <a:xfrm>
                <a:off x="4053" y="2878"/>
                <a:ext cx="61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人机</a:t>
                </a:r>
                <a:endParaRPr lang="en-US" altLang="zh-CN" dirty="0">
                  <a:solidFill>
                    <a:srgbClr val="FFFFFF"/>
                  </a:solidFill>
                </a:endParaRPr>
              </a:p>
              <a:p>
                <a:pPr algn="ctr" eaLnBrk="0" hangingPunct="0"/>
                <a:r>
                  <a:rPr lang="zh-CN" altLang="zh-CN" dirty="0">
                    <a:solidFill>
                      <a:srgbClr val="FFFFFF"/>
                    </a:solidFill>
                  </a:rPr>
                  <a:t>交互</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spTree>
    <p:extLst>
      <p:ext uri="{BB962C8B-B14F-4D97-AF65-F5344CB8AC3E}">
        <p14:creationId xmlns:p14="http://schemas.microsoft.com/office/powerpoint/2010/main" val="29112054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(1) </a:t>
            </a:r>
            <a:r>
              <a:rPr lang="zh-CN" altLang="zh-CN" dirty="0"/>
              <a:t>机器学习</a:t>
            </a:r>
          </a:p>
        </p:txBody>
      </p:sp>
      <p:sp>
        <p:nvSpPr>
          <p:cNvPr id="90115" name="Rectangle 3"/>
          <p:cNvSpPr>
            <a:spLocks noGrp="1" noChangeArrowheads="1"/>
          </p:cNvSpPr>
          <p:nvPr>
            <p:ph idx="1"/>
          </p:nvPr>
        </p:nvSpPr>
        <p:spPr>
          <a:xfrm>
            <a:off x="659394" y="1220760"/>
            <a:ext cx="10873209" cy="4536504"/>
          </a:xfrm>
        </p:spPr>
        <p:txBody>
          <a:bodyPr/>
          <a:lstStyle/>
          <a:p>
            <a:pPr>
              <a:lnSpc>
                <a:spcPct val="150000"/>
              </a:lnSpc>
              <a:spcBef>
                <a:spcPts val="0"/>
              </a:spcBef>
            </a:pPr>
            <a:r>
              <a:rPr lang="zh-CN" altLang="zh-CN" sz="2800" b="1" dirty="0">
                <a:solidFill>
                  <a:schemeClr val="tx1">
                    <a:lumMod val="60000"/>
                    <a:lumOff val="40000"/>
                  </a:schemeClr>
                </a:solidFill>
              </a:rPr>
              <a:t>机器学习</a:t>
            </a:r>
            <a:r>
              <a:rPr lang="zh-CN" altLang="zh-CN" sz="2000" dirty="0"/>
              <a:t>（</a:t>
            </a:r>
            <a:r>
              <a:rPr lang="en-US" altLang="zh-CN" sz="2000" dirty="0"/>
              <a:t>Machine Learning</a:t>
            </a:r>
            <a:r>
              <a:rPr lang="zh-CN" altLang="zh-CN" sz="2000" dirty="0"/>
              <a:t>）研究如何使计算机模拟或实现人类的学习行为，以获取新的知识或技能，通过知识结构的不断改善来提升机器自身的性能。</a:t>
            </a:r>
          </a:p>
          <a:p>
            <a:pPr>
              <a:lnSpc>
                <a:spcPct val="150000"/>
              </a:lnSpc>
              <a:spcBef>
                <a:spcPts val="0"/>
              </a:spcBef>
              <a:buFont typeface="Wingdings" panose="05000000000000000000" pitchFamily="2" charset="2"/>
              <a:buChar char="Ø"/>
            </a:pPr>
            <a:r>
              <a:rPr lang="zh-CN" altLang="zh-CN" sz="2000" dirty="0"/>
              <a:t>是人工智能的一个核心研究领域。涉及统计学、系统辨识、逼近理论、神经网络、计算机科学、脑科学等诸多领域。</a:t>
            </a:r>
            <a:endParaRPr lang="en-US" altLang="zh-CN" sz="2000" dirty="0"/>
          </a:p>
          <a:p>
            <a:pPr>
              <a:lnSpc>
                <a:spcPct val="150000"/>
              </a:lnSpc>
              <a:spcBef>
                <a:spcPts val="0"/>
              </a:spcBef>
              <a:buFont typeface="Wingdings" panose="05000000000000000000" pitchFamily="2" charset="2"/>
              <a:buChar char="Ø"/>
            </a:pPr>
            <a:r>
              <a:rPr lang="zh-CN" altLang="zh-CN" sz="2000" dirty="0"/>
              <a:t>知识是智能的基础，要让计算机具有智能，就必须让它具有知识。</a:t>
            </a:r>
            <a:endParaRPr lang="en-US" altLang="zh-CN" sz="2000" dirty="0"/>
          </a:p>
          <a:p>
            <a:pPr>
              <a:lnSpc>
                <a:spcPct val="150000"/>
              </a:lnSpc>
              <a:spcBef>
                <a:spcPts val="0"/>
              </a:spcBef>
              <a:buFont typeface="Wingdings" panose="05000000000000000000" pitchFamily="2" charset="2"/>
              <a:buChar char="Ø"/>
            </a:pPr>
            <a:r>
              <a:rPr lang="en-US" altLang="zh-CN" sz="2000" dirty="0"/>
              <a:t>AlphaGo</a:t>
            </a:r>
            <a:r>
              <a:rPr lang="zh-CN" altLang="zh-CN" sz="2000" dirty="0"/>
              <a:t>深度学习的一个成功体现</a:t>
            </a:r>
            <a:endParaRPr lang="zh-CN" altLang="zh-CN"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143</a:t>
            </a:fld>
            <a:endParaRPr lang="en-US" altLang="zh-CN"/>
          </a:p>
        </p:txBody>
      </p:sp>
      <p:pic>
        <p:nvPicPr>
          <p:cNvPr id="4" name="图片 3">
            <a:extLst>
              <a:ext uri="{FF2B5EF4-FFF2-40B4-BE49-F238E27FC236}">
                <a16:creationId xmlns:a16="http://schemas.microsoft.com/office/drawing/2014/main" xmlns="" id="{90D14165-06CD-4325-9BC0-68C3FFD41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78738" flipH="1">
            <a:off x="6192861" y="3762032"/>
            <a:ext cx="4891530" cy="2590263"/>
          </a:xfrm>
          <a:prstGeom prst="ellipse">
            <a:avLst/>
          </a:prstGeom>
          <a:ln>
            <a:noFill/>
          </a:ln>
          <a:effectLst>
            <a:softEdge rad="112500"/>
          </a:effectLst>
        </p:spPr>
      </p:pic>
      <p:pic>
        <p:nvPicPr>
          <p:cNvPr id="8" name="图片 7">
            <a:extLst>
              <a:ext uri="{FF2B5EF4-FFF2-40B4-BE49-F238E27FC236}">
                <a16:creationId xmlns:a16="http://schemas.microsoft.com/office/drawing/2014/main" xmlns="" id="{F1AE44DE-7D23-4C8A-A68D-29B84C56A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417" y="4149080"/>
            <a:ext cx="3762232" cy="1977583"/>
          </a:xfrm>
          <a:prstGeom prst="rect">
            <a:avLst/>
          </a:prstGeom>
          <a:ln>
            <a:noFill/>
          </a:ln>
          <a:effectLst>
            <a:softEdge rad="112500"/>
          </a:effectLst>
        </p:spPr>
      </p:pic>
    </p:spTree>
    <p:extLst>
      <p:ext uri="{BB962C8B-B14F-4D97-AF65-F5344CB8AC3E}">
        <p14:creationId xmlns:p14="http://schemas.microsoft.com/office/powerpoint/2010/main" val="32814489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(2) </a:t>
            </a:r>
            <a:r>
              <a:rPr lang="zh-CN" altLang="zh-CN" dirty="0"/>
              <a:t>自然语言处理</a:t>
            </a:r>
          </a:p>
        </p:txBody>
      </p:sp>
      <p:sp>
        <p:nvSpPr>
          <p:cNvPr id="90115" name="Rectangle 3"/>
          <p:cNvSpPr>
            <a:spLocks noGrp="1" noChangeArrowheads="1"/>
          </p:cNvSpPr>
          <p:nvPr>
            <p:ph idx="1"/>
          </p:nvPr>
        </p:nvSpPr>
        <p:spPr>
          <a:xfrm>
            <a:off x="628545" y="1268760"/>
            <a:ext cx="6763599" cy="4728521"/>
          </a:xfrm>
        </p:spPr>
        <p:txBody>
          <a:bodyPr/>
          <a:lstStyle/>
          <a:p>
            <a:pPr>
              <a:lnSpc>
                <a:spcPct val="150000"/>
              </a:lnSpc>
              <a:spcBef>
                <a:spcPts val="0"/>
              </a:spcBef>
            </a:pPr>
            <a:r>
              <a:rPr lang="zh-CN" altLang="zh-CN" sz="2800" b="1" dirty="0">
                <a:solidFill>
                  <a:schemeClr val="tx1">
                    <a:lumMod val="60000"/>
                    <a:lumOff val="40000"/>
                  </a:schemeClr>
                </a:solidFill>
              </a:rPr>
              <a:t>自然语言处理</a:t>
            </a:r>
            <a:r>
              <a:rPr lang="zh-CN" altLang="zh-CN" sz="2000" dirty="0"/>
              <a:t>（</a:t>
            </a:r>
            <a:r>
              <a:rPr lang="en-US" altLang="zh-CN" sz="2000" dirty="0"/>
              <a:t>Natural Language Processing</a:t>
            </a:r>
            <a:r>
              <a:rPr lang="zh-CN" altLang="zh-CN" sz="2000" dirty="0"/>
              <a:t>，</a:t>
            </a:r>
            <a:r>
              <a:rPr lang="en-US" altLang="zh-CN" sz="2000" dirty="0"/>
              <a:t>NLP</a:t>
            </a:r>
            <a:r>
              <a:rPr lang="zh-CN" altLang="zh-CN" sz="2000" dirty="0"/>
              <a:t>）研究能够实现人与计算机之间用自然语言进行有效通信的各种理论和方法。</a:t>
            </a:r>
            <a:endParaRPr lang="en-US" altLang="zh-CN" sz="2000" dirty="0"/>
          </a:p>
          <a:p>
            <a:pPr>
              <a:lnSpc>
                <a:spcPct val="150000"/>
              </a:lnSpc>
              <a:spcBef>
                <a:spcPts val="0"/>
              </a:spcBef>
              <a:buFont typeface="Wingdings" panose="05000000000000000000" pitchFamily="2" charset="2"/>
              <a:buChar char="Ø"/>
            </a:pPr>
            <a:r>
              <a:rPr lang="zh-CN" altLang="en-US" sz="2000" dirty="0"/>
              <a:t>核心</a:t>
            </a:r>
            <a:r>
              <a:rPr lang="zh-CN" altLang="zh-CN" sz="2000" dirty="0"/>
              <a:t>问题</a:t>
            </a:r>
            <a:r>
              <a:rPr lang="zh-CN" altLang="en-US" sz="2000" dirty="0"/>
              <a:t>有：</a:t>
            </a:r>
            <a:r>
              <a:rPr lang="zh-CN" altLang="zh-CN" sz="2000" dirty="0"/>
              <a:t>机器翻译、机器阅读理解和问答系统等</a:t>
            </a:r>
          </a:p>
          <a:p>
            <a:pPr>
              <a:lnSpc>
                <a:spcPct val="150000"/>
              </a:lnSpc>
              <a:spcBef>
                <a:spcPts val="0"/>
              </a:spcBef>
              <a:buFont typeface="Wingdings" panose="05000000000000000000" pitchFamily="2" charset="2"/>
              <a:buChar char="Ø"/>
            </a:pPr>
            <a:r>
              <a:rPr lang="zh-CN" altLang="zh-CN" sz="2000" dirty="0"/>
              <a:t>自然语言处理系统包含</a:t>
            </a:r>
            <a:r>
              <a:rPr lang="zh-CN" altLang="en-US" sz="2000" dirty="0"/>
              <a:t>：</a:t>
            </a:r>
            <a:r>
              <a:rPr lang="zh-CN" altLang="zh-CN" sz="2000" dirty="0"/>
              <a:t>语音识别、语义识别、语音合成三部分。语义识别是当前发展瓶颈</a:t>
            </a:r>
            <a:r>
              <a:rPr lang="zh-CN" altLang="en-US" sz="2000" dirty="0"/>
              <a:t>。</a:t>
            </a:r>
            <a:endParaRPr lang="en-US" altLang="zh-CN" sz="2000" dirty="0"/>
          </a:p>
          <a:p>
            <a:pPr>
              <a:lnSpc>
                <a:spcPct val="150000"/>
              </a:lnSpc>
              <a:spcBef>
                <a:spcPts val="0"/>
              </a:spcBef>
              <a:buFont typeface="Wingdings" panose="05000000000000000000" pitchFamily="2" charset="2"/>
              <a:buChar char="Ø"/>
            </a:pPr>
            <a:r>
              <a:rPr lang="zh-CN" altLang="zh-CN" sz="2000" dirty="0"/>
              <a:t>语音识别和语音合成国内企业已处世界领先地位</a:t>
            </a:r>
            <a:r>
              <a:rPr lang="zh-CN" altLang="en-US" sz="2000" dirty="0"/>
              <a:t>。</a:t>
            </a:r>
            <a:r>
              <a:rPr lang="en-US" altLang="zh-CN" sz="2000" dirty="0"/>
              <a:t>2019</a:t>
            </a:r>
            <a:r>
              <a:rPr lang="zh-CN" altLang="zh-CN" sz="2000" dirty="0"/>
              <a:t>年科大讯飞连续</a:t>
            </a:r>
            <a:r>
              <a:rPr lang="en-US" altLang="zh-CN" sz="2000" dirty="0"/>
              <a:t>14</a:t>
            </a:r>
            <a:r>
              <a:rPr lang="zh-CN" altLang="zh-CN" sz="2000" dirty="0"/>
              <a:t>年赢得</a:t>
            </a:r>
            <a:r>
              <a:rPr lang="en-US" altLang="zh-CN" sz="2000" dirty="0"/>
              <a:t>Blizzard Challenge</a:t>
            </a:r>
            <a:r>
              <a:rPr lang="zh-CN" altLang="zh-CN" sz="2000" dirty="0"/>
              <a:t>（国际语音合成大赛）冠军</a:t>
            </a:r>
            <a:r>
              <a:rPr lang="zh-CN" altLang="en-US" sz="2000" dirty="0"/>
              <a:t>。</a:t>
            </a:r>
            <a:endParaRPr lang="zh-CN" altLang="zh-CN" sz="20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144</a:t>
            </a:fld>
            <a:endParaRPr lang="en-US" altLang="zh-CN"/>
          </a:p>
        </p:txBody>
      </p:sp>
      <p:pic>
        <p:nvPicPr>
          <p:cNvPr id="7" name="图片 6">
            <a:extLst>
              <a:ext uri="{FF2B5EF4-FFF2-40B4-BE49-F238E27FC236}">
                <a16:creationId xmlns:a16="http://schemas.microsoft.com/office/drawing/2014/main" xmlns="" id="{8B4CF149-F308-4FF9-A01F-4E5F5BFCED9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49968" y="1700809"/>
            <a:ext cx="4016832" cy="2259468"/>
          </a:xfrm>
          <a:prstGeom prst="rect">
            <a:avLst/>
          </a:prstGeom>
          <a:ln>
            <a:noFill/>
          </a:ln>
          <a:effectLst>
            <a:softEdge rad="112500"/>
          </a:effectLst>
        </p:spPr>
      </p:pic>
      <p:pic>
        <p:nvPicPr>
          <p:cNvPr id="9" name="图片 8">
            <a:extLst>
              <a:ext uri="{FF2B5EF4-FFF2-40B4-BE49-F238E27FC236}">
                <a16:creationId xmlns:a16="http://schemas.microsoft.com/office/drawing/2014/main" xmlns="" id="{4A842584-69C8-4EC2-B46B-153578BEBE92}"/>
              </a:ext>
            </a:extLst>
          </p:cNvPr>
          <p:cNvPicPr>
            <a:picLocks noChangeAspect="1"/>
          </p:cNvPicPr>
          <p:nvPr/>
        </p:nvPicPr>
        <p:blipFill>
          <a:blip r:embed="rId3">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8312705" y="4671282"/>
            <a:ext cx="2376264" cy="751764"/>
          </a:xfrm>
          <a:prstGeom prst="rect">
            <a:avLst/>
          </a:prstGeom>
        </p:spPr>
      </p:pic>
    </p:spTree>
    <p:extLst>
      <p:ext uri="{BB962C8B-B14F-4D97-AF65-F5344CB8AC3E}">
        <p14:creationId xmlns:p14="http://schemas.microsoft.com/office/powerpoint/2010/main" val="8905729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(3) </a:t>
            </a:r>
            <a:r>
              <a:rPr lang="zh-CN" altLang="zh-CN" dirty="0"/>
              <a:t>专家系统</a:t>
            </a:r>
          </a:p>
        </p:txBody>
      </p:sp>
      <p:sp>
        <p:nvSpPr>
          <p:cNvPr id="90115" name="Rectangle 3"/>
          <p:cNvSpPr>
            <a:spLocks noGrp="1" noChangeArrowheads="1"/>
          </p:cNvSpPr>
          <p:nvPr>
            <p:ph idx="1"/>
          </p:nvPr>
        </p:nvSpPr>
        <p:spPr>
          <a:xfrm>
            <a:off x="623392" y="980728"/>
            <a:ext cx="11089232" cy="4896543"/>
          </a:xfrm>
        </p:spPr>
        <p:txBody>
          <a:bodyPr/>
          <a:lstStyle/>
          <a:p>
            <a:pPr>
              <a:lnSpc>
                <a:spcPct val="150000"/>
              </a:lnSpc>
              <a:spcBef>
                <a:spcPts val="0"/>
              </a:spcBef>
            </a:pPr>
            <a:r>
              <a:rPr lang="zh-CN" altLang="zh-CN" sz="2800" b="1" dirty="0">
                <a:solidFill>
                  <a:schemeClr val="tx1">
                    <a:lumMod val="60000"/>
                    <a:lumOff val="40000"/>
                  </a:schemeClr>
                </a:solidFill>
              </a:rPr>
              <a:t>专家系统</a:t>
            </a:r>
            <a:r>
              <a:rPr lang="zh-CN" altLang="zh-CN" sz="2000" dirty="0"/>
              <a:t>（</a:t>
            </a:r>
            <a:r>
              <a:rPr lang="en-US" altLang="zh-CN" sz="2000" dirty="0"/>
              <a:t>Expert System</a:t>
            </a:r>
            <a:r>
              <a:rPr lang="zh-CN" altLang="zh-CN" sz="2000" dirty="0"/>
              <a:t>）是一个具有大量专门知识与经验的智能程序系统，它应用人工智能中知识表示和推理技术，模拟某特定领域人类专家求解问题的思维过程处理各种复杂问题，其水平可以达到甚至超过人类专家的水平。</a:t>
            </a:r>
            <a:endParaRPr lang="en-US" altLang="zh-CN" sz="2000" dirty="0"/>
          </a:p>
          <a:p>
            <a:pPr>
              <a:lnSpc>
                <a:spcPct val="150000"/>
              </a:lnSpc>
              <a:spcBef>
                <a:spcPts val="0"/>
              </a:spcBef>
            </a:pPr>
            <a:r>
              <a:rPr lang="zh-CN" altLang="zh-CN" sz="2000" dirty="0"/>
              <a:t>简而言之，专家系统是一种智能的计算机程序，它运用知识和推理来解决只有专家才能解决的复杂问题。</a:t>
            </a:r>
            <a:endParaRPr lang="en-US" altLang="zh-CN" sz="2000" dirty="0"/>
          </a:p>
          <a:p>
            <a:pPr>
              <a:lnSpc>
                <a:spcPct val="150000"/>
              </a:lnSpc>
              <a:spcBef>
                <a:spcPts val="0"/>
              </a:spcBef>
            </a:pPr>
            <a:r>
              <a:rPr lang="zh-CN" altLang="zh-CN" sz="2000" dirty="0"/>
              <a:t>专家系统研究和应用遍及医疗、监督、预测、教学与军事等各方面。例如，帮助医生诊断细菌感染性疾病，并给出建议性诊断结果和处方的医学专家系统</a:t>
            </a:r>
            <a:r>
              <a:rPr lang="en-US" altLang="zh-CN" sz="2000" dirty="0"/>
              <a:t>MYCIN</a:t>
            </a:r>
            <a:endParaRPr lang="zh-CN" altLang="zh-CN" sz="20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145</a:t>
            </a:fld>
            <a:endParaRPr lang="en-US" altLang="zh-CN"/>
          </a:p>
        </p:txBody>
      </p:sp>
      <p:pic>
        <p:nvPicPr>
          <p:cNvPr id="4" name="图片 3">
            <a:extLst>
              <a:ext uri="{FF2B5EF4-FFF2-40B4-BE49-F238E27FC236}">
                <a16:creationId xmlns:a16="http://schemas.microsoft.com/office/drawing/2014/main" xmlns="" id="{74A1950E-994B-4151-B497-01DAA4554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4392335"/>
            <a:ext cx="3551603" cy="2130961"/>
          </a:xfrm>
          <a:prstGeom prst="rect">
            <a:avLst/>
          </a:prstGeom>
          <a:ln>
            <a:noFill/>
          </a:ln>
          <a:effectLst>
            <a:softEdge rad="112500"/>
          </a:effectLst>
        </p:spPr>
      </p:pic>
      <p:pic>
        <p:nvPicPr>
          <p:cNvPr id="6" name="图片 5">
            <a:extLst>
              <a:ext uri="{FF2B5EF4-FFF2-40B4-BE49-F238E27FC236}">
                <a16:creationId xmlns:a16="http://schemas.microsoft.com/office/drawing/2014/main" xmlns="" id="{B31B20A9-6236-4AF9-A4E1-36C39E8E7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4392239"/>
            <a:ext cx="3312368" cy="2131058"/>
          </a:xfrm>
          <a:prstGeom prst="rect">
            <a:avLst/>
          </a:prstGeom>
          <a:ln>
            <a:noFill/>
          </a:ln>
          <a:effectLst>
            <a:softEdge rad="112500"/>
          </a:effectLst>
        </p:spPr>
      </p:pic>
    </p:spTree>
    <p:extLst>
      <p:ext uri="{BB962C8B-B14F-4D97-AF65-F5344CB8AC3E}">
        <p14:creationId xmlns:p14="http://schemas.microsoft.com/office/powerpoint/2010/main" val="41321602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(4) </a:t>
            </a:r>
            <a:r>
              <a:rPr lang="zh-CN" altLang="zh-CN" dirty="0"/>
              <a:t>计算机视觉</a:t>
            </a:r>
          </a:p>
        </p:txBody>
      </p:sp>
      <p:sp>
        <p:nvSpPr>
          <p:cNvPr id="90115" name="Rectangle 3"/>
          <p:cNvSpPr>
            <a:spLocks noGrp="1" noChangeArrowheads="1"/>
          </p:cNvSpPr>
          <p:nvPr>
            <p:ph idx="1"/>
          </p:nvPr>
        </p:nvSpPr>
        <p:spPr>
          <a:xfrm>
            <a:off x="5231904" y="1052736"/>
            <a:ext cx="6120680" cy="4896543"/>
          </a:xfrm>
        </p:spPr>
        <p:txBody>
          <a:bodyPr/>
          <a:lstStyle/>
          <a:p>
            <a:pPr>
              <a:lnSpc>
                <a:spcPct val="150000"/>
              </a:lnSpc>
              <a:spcBef>
                <a:spcPts val="0"/>
              </a:spcBef>
            </a:pPr>
            <a:r>
              <a:rPr lang="zh-CN" altLang="zh-CN" sz="2800" b="1" dirty="0">
                <a:solidFill>
                  <a:schemeClr val="tx1">
                    <a:lumMod val="60000"/>
                    <a:lumOff val="40000"/>
                  </a:schemeClr>
                </a:solidFill>
              </a:rPr>
              <a:t>计算机视觉</a:t>
            </a:r>
            <a:r>
              <a:rPr lang="zh-CN" altLang="zh-CN" sz="2000" dirty="0"/>
              <a:t>（</a:t>
            </a:r>
            <a:r>
              <a:rPr lang="en-US" altLang="zh-CN" sz="2000" dirty="0"/>
              <a:t>Computer Vision</a:t>
            </a:r>
            <a:r>
              <a:rPr lang="zh-CN" altLang="zh-CN" sz="2000" dirty="0"/>
              <a:t>）是研究如何使计算机模仿人类视觉系统的科学，让计算机拥有类似人类提取、处理、理解、分析图像以及图像序列的能力。</a:t>
            </a:r>
            <a:endParaRPr lang="en-US" altLang="zh-CN" sz="2000" dirty="0"/>
          </a:p>
          <a:p>
            <a:pPr>
              <a:lnSpc>
                <a:spcPct val="150000"/>
              </a:lnSpc>
              <a:spcBef>
                <a:spcPts val="0"/>
              </a:spcBef>
              <a:buFont typeface="Wingdings" panose="05000000000000000000" pitchFamily="2" charset="2"/>
              <a:buChar char="Ø"/>
            </a:pPr>
            <a:r>
              <a:rPr lang="zh-CN" altLang="zh-CN" sz="2000" dirty="0"/>
              <a:t>根据解决的问题，计算机视觉可分为计算成像学、图像理解、三维视觉、动态视觉和视频编解码五大类。实现图像理解是计算机视觉的终极目标。</a:t>
            </a:r>
            <a:endParaRPr lang="en-US" altLang="zh-CN" sz="2000" dirty="0"/>
          </a:p>
          <a:p>
            <a:pPr>
              <a:lnSpc>
                <a:spcPct val="150000"/>
              </a:lnSpc>
              <a:spcBef>
                <a:spcPts val="0"/>
              </a:spcBef>
              <a:buFont typeface="Wingdings" panose="05000000000000000000" pitchFamily="2" charset="2"/>
              <a:buChar char="Ø"/>
            </a:pPr>
            <a:r>
              <a:rPr lang="zh-CN" altLang="zh-CN" sz="2000" dirty="0"/>
              <a:t>自动驾驶、机器人、智能医疗等领域均需要通过计算机视觉技术从视觉信号中提取并处理信息。</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146</a:t>
            </a:fld>
            <a:endParaRPr lang="en-US" altLang="zh-CN"/>
          </a:p>
        </p:txBody>
      </p:sp>
      <p:pic>
        <p:nvPicPr>
          <p:cNvPr id="5" name="图片 4">
            <a:extLst>
              <a:ext uri="{FF2B5EF4-FFF2-40B4-BE49-F238E27FC236}">
                <a16:creationId xmlns:a16="http://schemas.microsoft.com/office/drawing/2014/main" xmlns="" id="{8D68E608-A151-451B-8E74-8D1568274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82" y="1149846"/>
            <a:ext cx="4615160" cy="2889090"/>
          </a:xfrm>
          <a:prstGeom prst="rect">
            <a:avLst/>
          </a:prstGeom>
          <a:ln>
            <a:noFill/>
          </a:ln>
          <a:effectLst>
            <a:softEdge rad="112500"/>
          </a:effec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4221088"/>
            <a:ext cx="5040560"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75971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(5) </a:t>
            </a:r>
            <a:r>
              <a:rPr lang="zh-CN" altLang="zh-CN" dirty="0"/>
              <a:t>生物特征识别</a:t>
            </a:r>
          </a:p>
        </p:txBody>
      </p:sp>
      <p:sp>
        <p:nvSpPr>
          <p:cNvPr id="90115" name="Rectangle 3"/>
          <p:cNvSpPr>
            <a:spLocks noGrp="1" noChangeArrowheads="1"/>
          </p:cNvSpPr>
          <p:nvPr>
            <p:ph idx="1"/>
          </p:nvPr>
        </p:nvSpPr>
        <p:spPr>
          <a:xfrm>
            <a:off x="551384" y="980728"/>
            <a:ext cx="5404561" cy="4896543"/>
          </a:xfrm>
        </p:spPr>
        <p:txBody>
          <a:bodyPr/>
          <a:lstStyle/>
          <a:p>
            <a:pPr>
              <a:lnSpc>
                <a:spcPct val="150000"/>
              </a:lnSpc>
              <a:spcBef>
                <a:spcPts val="0"/>
              </a:spcBef>
            </a:pPr>
            <a:r>
              <a:rPr lang="zh-CN" altLang="zh-CN" sz="2800" b="1" dirty="0">
                <a:solidFill>
                  <a:schemeClr val="tx1">
                    <a:lumMod val="60000"/>
                    <a:lumOff val="40000"/>
                  </a:schemeClr>
                </a:solidFill>
              </a:rPr>
              <a:t>生物特征识别</a:t>
            </a:r>
            <a:r>
              <a:rPr lang="zh-CN" altLang="zh-CN" sz="2000" dirty="0"/>
              <a:t>（</a:t>
            </a:r>
            <a:r>
              <a:rPr lang="en-US" altLang="zh-CN" sz="2000" dirty="0"/>
              <a:t>Biometric Identification</a:t>
            </a:r>
            <a:r>
              <a:rPr lang="zh-CN" altLang="zh-CN" sz="2000" dirty="0"/>
              <a:t>）指利用个体独一无二的生理特征或行为特征进行身份识别认证。</a:t>
            </a:r>
            <a:endParaRPr lang="en-US" altLang="zh-CN" sz="2000" dirty="0"/>
          </a:p>
          <a:p>
            <a:pPr>
              <a:lnSpc>
                <a:spcPct val="150000"/>
              </a:lnSpc>
              <a:spcBef>
                <a:spcPts val="0"/>
              </a:spcBef>
              <a:buFont typeface="Wingdings" panose="05000000000000000000" pitchFamily="2" charset="2"/>
              <a:buChar char="Ø"/>
            </a:pPr>
            <a:r>
              <a:rPr lang="zh-CN" altLang="zh-CN" sz="2000" dirty="0"/>
              <a:t>生理特征</a:t>
            </a:r>
            <a:r>
              <a:rPr lang="zh-CN" altLang="en-US" sz="2000" dirty="0"/>
              <a:t>：</a:t>
            </a:r>
            <a:r>
              <a:rPr lang="zh-CN" altLang="zh-CN" sz="2000" dirty="0"/>
              <a:t>指纹、面像、虹膜、掌纹等</a:t>
            </a:r>
            <a:endParaRPr lang="en-US" altLang="zh-CN" sz="2000" dirty="0"/>
          </a:p>
          <a:p>
            <a:pPr>
              <a:lnSpc>
                <a:spcPct val="150000"/>
              </a:lnSpc>
              <a:spcBef>
                <a:spcPts val="0"/>
              </a:spcBef>
              <a:buFont typeface="Wingdings" panose="05000000000000000000" pitchFamily="2" charset="2"/>
              <a:buChar char="Ø"/>
            </a:pPr>
            <a:r>
              <a:rPr lang="zh-CN" altLang="zh-CN" sz="2000" dirty="0"/>
              <a:t>行为特征</a:t>
            </a:r>
            <a:r>
              <a:rPr lang="zh-CN" altLang="en-US" sz="2000" dirty="0"/>
              <a:t>：</a:t>
            </a:r>
            <a:r>
              <a:rPr lang="zh-CN" altLang="zh-CN" sz="2000" dirty="0"/>
              <a:t>步态、声音、笔迹等</a:t>
            </a:r>
          </a:p>
          <a:p>
            <a:pPr>
              <a:lnSpc>
                <a:spcPct val="150000"/>
              </a:lnSpc>
              <a:spcBef>
                <a:spcPts val="0"/>
              </a:spcBef>
              <a:buFont typeface="Wingdings" panose="05000000000000000000" pitchFamily="2" charset="2"/>
              <a:buChar char="Ø"/>
            </a:pPr>
            <a:r>
              <a:rPr lang="zh-CN" altLang="zh-CN" sz="2000" dirty="0"/>
              <a:t>涉及到图像处理、计算机视觉、语音识别、机器学习、计算机图形学等多项技术。</a:t>
            </a:r>
            <a:endParaRPr lang="en-US" altLang="zh-CN" sz="2000" dirty="0"/>
          </a:p>
          <a:p>
            <a:pPr>
              <a:lnSpc>
                <a:spcPct val="150000"/>
              </a:lnSpc>
              <a:spcBef>
                <a:spcPts val="0"/>
              </a:spcBef>
              <a:buFont typeface="Wingdings" panose="05000000000000000000" pitchFamily="2" charset="2"/>
              <a:buChar char="Ø"/>
            </a:pPr>
            <a:r>
              <a:rPr lang="zh-CN" altLang="zh-CN" sz="2000" dirty="0"/>
              <a:t>目前生物特征识别作为重要智能化身份认证技术，在金融、公共安全、教育、交通等领域广泛应用</a:t>
            </a:r>
          </a:p>
        </p:txBody>
      </p:sp>
      <p:sp>
        <p:nvSpPr>
          <p:cNvPr id="2" name="Slide Number Placeholder 1"/>
          <p:cNvSpPr>
            <a:spLocks noGrp="1"/>
          </p:cNvSpPr>
          <p:nvPr>
            <p:ph type="sldNum" sz="quarter" idx="12"/>
          </p:nvPr>
        </p:nvSpPr>
        <p:spPr>
          <a:xfrm>
            <a:off x="9227864" y="6348685"/>
            <a:ext cx="2844800" cy="320675"/>
          </a:xfrm>
        </p:spPr>
        <p:txBody>
          <a:bodyPr/>
          <a:lstStyle/>
          <a:p>
            <a:fld id="{9CA331A9-1DD5-4C34-BAC9-1026D4AF2589}" type="slidenum">
              <a:rPr lang="en-US" altLang="zh-CN" smtClean="0"/>
              <a:pPr/>
              <a:t>147</a:t>
            </a:fld>
            <a:endParaRPr lang="en-US" altLang="zh-CN" dirty="0"/>
          </a:p>
        </p:txBody>
      </p:sp>
      <p:pic>
        <p:nvPicPr>
          <p:cNvPr id="5" name="图片 4">
            <a:extLst>
              <a:ext uri="{FF2B5EF4-FFF2-40B4-BE49-F238E27FC236}">
                <a16:creationId xmlns:a16="http://schemas.microsoft.com/office/drawing/2014/main" xmlns="" id="{A6E63BF6-6525-41C2-944B-797B3137C366}"/>
              </a:ext>
            </a:extLst>
          </p:cNvPr>
          <p:cNvPicPr>
            <a:picLocks noChangeAspect="1"/>
          </p:cNvPicPr>
          <p:nvPr/>
        </p:nvPicPr>
        <p:blipFill rotWithShape="1">
          <a:blip r:embed="rId2">
            <a:extLst>
              <a:ext uri="{28A0092B-C50C-407E-A947-70E740481C1C}">
                <a14:useLocalDpi xmlns:a14="http://schemas.microsoft.com/office/drawing/2010/main" val="0"/>
              </a:ext>
            </a:extLst>
          </a:blip>
          <a:srcRect b="2401"/>
          <a:stretch/>
        </p:blipFill>
        <p:spPr>
          <a:xfrm>
            <a:off x="6501954" y="1155427"/>
            <a:ext cx="2906414" cy="3416926"/>
          </a:xfrm>
          <a:prstGeom prst="rect">
            <a:avLst/>
          </a:prstGeom>
        </p:spPr>
      </p:pic>
      <p:pic>
        <p:nvPicPr>
          <p:cNvPr id="9" name="图片 8">
            <a:extLst>
              <a:ext uri="{FF2B5EF4-FFF2-40B4-BE49-F238E27FC236}">
                <a16:creationId xmlns:a16="http://schemas.microsoft.com/office/drawing/2014/main" xmlns="" id="{0A1962E4-9475-440E-8070-282722827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700" y="4663371"/>
            <a:ext cx="2890694" cy="1508942"/>
          </a:xfrm>
          <a:prstGeom prst="rect">
            <a:avLst/>
          </a:prstGeom>
        </p:spPr>
      </p:pic>
      <p:pic>
        <p:nvPicPr>
          <p:cNvPr id="11" name="图片 10">
            <a:extLst>
              <a:ext uri="{FF2B5EF4-FFF2-40B4-BE49-F238E27FC236}">
                <a16:creationId xmlns:a16="http://schemas.microsoft.com/office/drawing/2014/main" xmlns="" id="{45EBBEC5-DAE6-40D6-ADF5-85B732AF7A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1" y="1170182"/>
            <a:ext cx="1701800" cy="3403600"/>
          </a:xfrm>
          <a:prstGeom prst="rect">
            <a:avLst/>
          </a:prstGeom>
        </p:spPr>
      </p:pic>
    </p:spTree>
    <p:extLst>
      <p:ext uri="{BB962C8B-B14F-4D97-AF65-F5344CB8AC3E}">
        <p14:creationId xmlns:p14="http://schemas.microsoft.com/office/powerpoint/2010/main" val="39760446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(6) </a:t>
            </a:r>
            <a:r>
              <a:rPr lang="zh-CN" altLang="zh-CN" dirty="0"/>
              <a:t>人机交互</a:t>
            </a:r>
          </a:p>
        </p:txBody>
      </p:sp>
      <p:sp>
        <p:nvSpPr>
          <p:cNvPr id="90115" name="Rectangle 3"/>
          <p:cNvSpPr>
            <a:spLocks noGrp="1" noChangeArrowheads="1"/>
          </p:cNvSpPr>
          <p:nvPr>
            <p:ph idx="1"/>
          </p:nvPr>
        </p:nvSpPr>
        <p:spPr>
          <a:xfrm>
            <a:off x="623392" y="980728"/>
            <a:ext cx="11089232" cy="4896543"/>
          </a:xfrm>
        </p:spPr>
        <p:txBody>
          <a:bodyPr/>
          <a:lstStyle/>
          <a:p>
            <a:pPr>
              <a:lnSpc>
                <a:spcPct val="150000"/>
              </a:lnSpc>
              <a:spcBef>
                <a:spcPts val="0"/>
              </a:spcBef>
            </a:pPr>
            <a:r>
              <a:rPr lang="zh-CN" altLang="zh-CN" sz="2800" b="1" dirty="0">
                <a:solidFill>
                  <a:schemeClr val="tx1">
                    <a:lumMod val="60000"/>
                    <a:lumOff val="40000"/>
                  </a:schemeClr>
                </a:solidFill>
              </a:rPr>
              <a:t>人机交互</a:t>
            </a:r>
            <a:r>
              <a:rPr lang="zh-CN" altLang="zh-CN" sz="2000" dirty="0"/>
              <a:t>（</a:t>
            </a:r>
            <a:r>
              <a:rPr lang="en-US" altLang="zh-CN" sz="2000" dirty="0"/>
              <a:t>Human-Computer Interaction</a:t>
            </a:r>
            <a:r>
              <a:rPr lang="zh-CN" altLang="zh-CN" sz="2000" dirty="0"/>
              <a:t>）主要研究人和计算机之间的信息交换，是人工智能领域的重要外围技术。</a:t>
            </a:r>
            <a:endParaRPr lang="en-US" altLang="zh-CN" sz="2000" dirty="0"/>
          </a:p>
          <a:p>
            <a:pPr>
              <a:lnSpc>
                <a:spcPct val="150000"/>
              </a:lnSpc>
              <a:spcBef>
                <a:spcPts val="0"/>
              </a:spcBef>
              <a:buFont typeface="Wingdings" panose="05000000000000000000" pitchFamily="2" charset="2"/>
              <a:buChar char="Ø"/>
            </a:pPr>
            <a:r>
              <a:rPr lang="zh-CN" altLang="zh-CN" sz="2000" dirty="0"/>
              <a:t>人机交互与认知学、人机工程学、多媒体技术、虚拟现实技术等密切相关。</a:t>
            </a:r>
            <a:endParaRPr lang="en-US" altLang="zh-CN" sz="2000" dirty="0"/>
          </a:p>
          <a:p>
            <a:pPr>
              <a:lnSpc>
                <a:spcPct val="150000"/>
              </a:lnSpc>
              <a:spcBef>
                <a:spcPts val="0"/>
              </a:spcBef>
              <a:buFont typeface="Wingdings" panose="05000000000000000000" pitchFamily="2" charset="2"/>
              <a:buChar char="Ø"/>
            </a:pPr>
            <a:r>
              <a:rPr lang="zh-CN" altLang="zh-CN" sz="2000" dirty="0"/>
              <a:t>传统的人与机交互设备，</a:t>
            </a:r>
            <a:r>
              <a:rPr lang="zh-CN" altLang="en-US" sz="2000" dirty="0"/>
              <a:t>如：</a:t>
            </a:r>
            <a:r>
              <a:rPr lang="zh-CN" altLang="zh-CN" sz="2000" dirty="0"/>
              <a:t>键盘、鼠标、操纵杆、数据服装、眼动跟踪器、位置跟踪器、数据手套、压力笔等输入设备</a:t>
            </a:r>
            <a:r>
              <a:rPr lang="zh-CN" altLang="en-US" sz="2000" dirty="0"/>
              <a:t>；</a:t>
            </a:r>
            <a:r>
              <a:rPr lang="zh-CN" altLang="zh-CN" sz="2000" dirty="0"/>
              <a:t>及打印机、绘图仪、显示器、头盔式显示器、音箱等输出设备</a:t>
            </a:r>
            <a:endParaRPr lang="en-US" altLang="zh-CN" sz="2000" dirty="0"/>
          </a:p>
          <a:p>
            <a:pPr>
              <a:lnSpc>
                <a:spcPct val="150000"/>
              </a:lnSpc>
              <a:spcBef>
                <a:spcPts val="0"/>
              </a:spcBef>
              <a:buFont typeface="Wingdings" panose="05000000000000000000" pitchFamily="2" charset="2"/>
              <a:buChar char="Ø"/>
            </a:pPr>
            <a:r>
              <a:rPr lang="zh-CN" altLang="zh-CN" sz="2000" dirty="0"/>
              <a:t>人机交互技术除了传统的基本交互和图形交互外，还包括语音交互、情感交互、体感交互及脑机交互等技术。</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148</a:t>
            </a:fld>
            <a:endParaRPr lang="en-US" altLang="zh-CN"/>
          </a:p>
        </p:txBody>
      </p:sp>
      <p:pic>
        <p:nvPicPr>
          <p:cNvPr id="5" name="图片 4">
            <a:extLst>
              <a:ext uri="{FF2B5EF4-FFF2-40B4-BE49-F238E27FC236}">
                <a16:creationId xmlns:a16="http://schemas.microsoft.com/office/drawing/2014/main" xmlns="" id="{9E7A60A3-6768-44F4-93BA-53908ADC4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421" y="4184122"/>
            <a:ext cx="3774654" cy="2379862"/>
          </a:xfrm>
          <a:prstGeom prst="rect">
            <a:avLst/>
          </a:prstGeom>
          <a:ln>
            <a:noFill/>
          </a:ln>
          <a:effectLst>
            <a:softEdge rad="112500"/>
          </a:effectLst>
        </p:spPr>
      </p:pic>
      <p:pic>
        <p:nvPicPr>
          <p:cNvPr id="7" name="图片 6">
            <a:extLst>
              <a:ext uri="{FF2B5EF4-FFF2-40B4-BE49-F238E27FC236}">
                <a16:creationId xmlns:a16="http://schemas.microsoft.com/office/drawing/2014/main" xmlns="" id="{5BD66F1E-6633-4B16-B4F4-FAA801762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656" y="4172649"/>
            <a:ext cx="3526955" cy="2449070"/>
          </a:xfrm>
          <a:prstGeom prst="rect">
            <a:avLst/>
          </a:prstGeom>
          <a:ln>
            <a:noFill/>
          </a:ln>
          <a:effectLst>
            <a:softEdge rad="112500"/>
          </a:effectLst>
        </p:spPr>
      </p:pic>
    </p:spTree>
    <p:extLst>
      <p:ext uri="{BB962C8B-B14F-4D97-AF65-F5344CB8AC3E}">
        <p14:creationId xmlns:p14="http://schemas.microsoft.com/office/powerpoint/2010/main" val="18614573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(7) </a:t>
            </a:r>
            <a:r>
              <a:rPr lang="zh-CN" altLang="zh-CN" dirty="0"/>
              <a:t>虚拟现实</a:t>
            </a:r>
            <a:r>
              <a:rPr lang="en-US" altLang="zh-CN" dirty="0"/>
              <a:t>/</a:t>
            </a:r>
            <a:r>
              <a:rPr lang="zh-CN" altLang="zh-CN" dirty="0"/>
              <a:t>增强现实</a:t>
            </a:r>
          </a:p>
        </p:txBody>
      </p:sp>
      <p:sp>
        <p:nvSpPr>
          <p:cNvPr id="90115" name="Rectangle 3"/>
          <p:cNvSpPr>
            <a:spLocks noGrp="1" noChangeArrowheads="1"/>
          </p:cNvSpPr>
          <p:nvPr>
            <p:ph idx="1"/>
          </p:nvPr>
        </p:nvSpPr>
        <p:spPr>
          <a:xfrm>
            <a:off x="4223792" y="980728"/>
            <a:ext cx="7272808" cy="5328592"/>
          </a:xfrm>
        </p:spPr>
        <p:txBody>
          <a:bodyPr/>
          <a:lstStyle/>
          <a:p>
            <a:pPr>
              <a:lnSpc>
                <a:spcPct val="150000"/>
              </a:lnSpc>
              <a:spcBef>
                <a:spcPts val="0"/>
              </a:spcBef>
            </a:pPr>
            <a:r>
              <a:rPr lang="zh-CN" altLang="zh-CN" sz="2800" b="1" dirty="0">
                <a:solidFill>
                  <a:schemeClr val="tx1">
                    <a:lumMod val="60000"/>
                    <a:lumOff val="40000"/>
                  </a:schemeClr>
                </a:solidFill>
              </a:rPr>
              <a:t>虚拟现实</a:t>
            </a:r>
            <a:r>
              <a:rPr lang="zh-CN" altLang="zh-CN" sz="2000" dirty="0"/>
              <a:t>（</a:t>
            </a:r>
            <a:r>
              <a:rPr lang="en-US" altLang="zh-CN" sz="2000" dirty="0"/>
              <a:t>Virtual </a:t>
            </a:r>
            <a:r>
              <a:rPr lang="en-US" altLang="zh-CN" sz="2000" dirty="0" err="1"/>
              <a:t>Reality,VR</a:t>
            </a:r>
            <a:r>
              <a:rPr lang="zh-CN" altLang="zh-CN" sz="2000" dirty="0"/>
              <a:t>）是可创建和体验虚拟世界的计算机仿真系统。在一定范围内生成与真实环境在视觉、听觉、触感等方面高度近似的数字化环境。</a:t>
            </a:r>
          </a:p>
          <a:p>
            <a:pPr>
              <a:lnSpc>
                <a:spcPct val="150000"/>
              </a:lnSpc>
              <a:spcBef>
                <a:spcPts val="0"/>
              </a:spcBef>
            </a:pPr>
            <a:r>
              <a:rPr lang="zh-CN" altLang="zh-CN" sz="2800" b="1" dirty="0">
                <a:solidFill>
                  <a:schemeClr val="tx1">
                    <a:lumMod val="60000"/>
                    <a:lumOff val="40000"/>
                  </a:schemeClr>
                </a:solidFill>
              </a:rPr>
              <a:t>增强现实</a:t>
            </a:r>
            <a:r>
              <a:rPr lang="zh-CN" altLang="zh-CN" sz="2000" dirty="0"/>
              <a:t>（</a:t>
            </a:r>
            <a:r>
              <a:rPr lang="en-US" altLang="zh-CN" sz="2000" dirty="0"/>
              <a:t>Augmented </a:t>
            </a:r>
            <a:r>
              <a:rPr lang="en-US" altLang="zh-CN" sz="2000" dirty="0" err="1"/>
              <a:t>Reality,AR</a:t>
            </a:r>
            <a:r>
              <a:rPr lang="zh-CN" altLang="zh-CN" sz="2000" dirty="0"/>
              <a:t>）是虚拟信息与真实世界巧妙融合的技术。将计算机生成的文字、图像、三维模型、音乐、视频等虚拟信息模拟仿真后，应用到真实世界中，实现超越现实的感官体验。</a:t>
            </a:r>
            <a:endParaRPr lang="en-US" altLang="zh-CN" sz="2000" dirty="0"/>
          </a:p>
          <a:p>
            <a:pPr>
              <a:lnSpc>
                <a:spcPct val="150000"/>
              </a:lnSpc>
              <a:spcBef>
                <a:spcPts val="0"/>
              </a:spcBef>
            </a:pPr>
            <a:r>
              <a:rPr lang="en-US" altLang="zh-CN" sz="2000" dirty="0"/>
              <a:t>VR/AR</a:t>
            </a:r>
            <a:r>
              <a:rPr lang="zh-CN" altLang="zh-CN" sz="2000" dirty="0"/>
              <a:t>难点是三维物理世界的数字化和模型化技术。</a:t>
            </a:r>
          </a:p>
          <a:p>
            <a:pPr>
              <a:lnSpc>
                <a:spcPct val="150000"/>
              </a:lnSpc>
              <a:spcBef>
                <a:spcPts val="0"/>
              </a:spcBef>
            </a:pPr>
            <a:r>
              <a:rPr lang="zh-CN" altLang="zh-CN" sz="2000" dirty="0"/>
              <a:t>如</a:t>
            </a:r>
            <a:r>
              <a:rPr lang="zh-CN" altLang="en-US" sz="2000" dirty="0"/>
              <a:t>：</a:t>
            </a:r>
            <a:r>
              <a:rPr lang="zh-CN" altLang="zh-CN" sz="2000" dirty="0"/>
              <a:t>虚拟现实游戏娱乐项目，带你身临其境，感受真正游戏里的魅力</a:t>
            </a:r>
            <a:r>
              <a:rPr lang="zh-CN" altLang="en-US" sz="2000" dirty="0"/>
              <a:t>；</a:t>
            </a:r>
            <a:r>
              <a:rPr lang="zh-CN" altLang="zh-CN" sz="2000" dirty="0"/>
              <a:t>日常购物、旅游等增强现实让你享受超越现实的感官体验</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149</a:t>
            </a:fld>
            <a:endParaRPr lang="en-US" altLang="zh-CN"/>
          </a:p>
        </p:txBody>
      </p:sp>
      <p:pic>
        <p:nvPicPr>
          <p:cNvPr id="5" name="图片 4">
            <a:extLst>
              <a:ext uri="{FF2B5EF4-FFF2-40B4-BE49-F238E27FC236}">
                <a16:creationId xmlns:a16="http://schemas.microsoft.com/office/drawing/2014/main" xmlns="" id="{C0A9CEC5-9066-4639-A21C-0F63F0ED8416}"/>
              </a:ext>
            </a:extLst>
          </p:cNvPr>
          <p:cNvPicPr>
            <a:picLocks noChangeAspect="1"/>
          </p:cNvPicPr>
          <p:nvPr/>
        </p:nvPicPr>
        <p:blipFill rotWithShape="1">
          <a:blip r:embed="rId2">
            <a:extLst>
              <a:ext uri="{28A0092B-C50C-407E-A947-70E740481C1C}">
                <a14:useLocalDpi xmlns:a14="http://schemas.microsoft.com/office/drawing/2010/main" val="0"/>
              </a:ext>
            </a:extLst>
          </a:blip>
          <a:srcRect l="3614"/>
          <a:stretch/>
        </p:blipFill>
        <p:spPr>
          <a:xfrm>
            <a:off x="933116" y="3789040"/>
            <a:ext cx="2970902" cy="2043968"/>
          </a:xfrm>
          <a:prstGeom prst="rect">
            <a:avLst/>
          </a:prstGeom>
        </p:spPr>
      </p:pic>
      <p:pic>
        <p:nvPicPr>
          <p:cNvPr id="9" name="图片 8">
            <a:extLst>
              <a:ext uri="{FF2B5EF4-FFF2-40B4-BE49-F238E27FC236}">
                <a16:creationId xmlns:a16="http://schemas.microsoft.com/office/drawing/2014/main" xmlns="" id="{5714E283-0B31-4462-BD46-590272D58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1268760"/>
            <a:ext cx="2842476" cy="2146443"/>
          </a:xfrm>
          <a:prstGeom prst="rect">
            <a:avLst/>
          </a:prstGeom>
        </p:spPr>
      </p:pic>
    </p:spTree>
    <p:extLst>
      <p:ext uri="{BB962C8B-B14F-4D97-AF65-F5344CB8AC3E}">
        <p14:creationId xmlns:p14="http://schemas.microsoft.com/office/powerpoint/2010/main" val="2797516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1.2.1 </a:t>
            </a:r>
            <a:r>
              <a:rPr lang="zh-CN" altLang="en-US"/>
              <a:t>存</a:t>
            </a:r>
            <a:r>
              <a:rPr lang="zh-CN" altLang="en-US" dirty="0"/>
              <a:t>储器分类</a:t>
            </a:r>
            <a:r>
              <a:rPr lang="en-US" altLang="zh-CN" dirty="0"/>
              <a:t>—</a:t>
            </a:r>
            <a:r>
              <a:rPr lang="zh-CN" altLang="en-US" dirty="0"/>
              <a:t>内存</a:t>
            </a:r>
          </a:p>
        </p:txBody>
      </p:sp>
      <p:sp>
        <p:nvSpPr>
          <p:cNvPr id="3" name="Content Placeholder 2"/>
          <p:cNvSpPr>
            <a:spLocks noGrp="1"/>
          </p:cNvSpPr>
          <p:nvPr>
            <p:ph idx="1"/>
          </p:nvPr>
        </p:nvSpPr>
        <p:spPr>
          <a:xfrm>
            <a:off x="709815" y="989506"/>
            <a:ext cx="7762450" cy="5127976"/>
          </a:xfrm>
        </p:spPr>
        <p:txBody>
          <a:bodyPr/>
          <a:lstStyle/>
          <a:p>
            <a:pPr fontAlgn="auto">
              <a:lnSpc>
                <a:spcPct val="125000"/>
              </a:lnSpc>
              <a:spcBef>
                <a:spcPts val="0"/>
              </a:spcBef>
            </a:pPr>
            <a:r>
              <a:rPr lang="zh-CN" altLang="en-US" dirty="0">
                <a:sym typeface="+mn-ea"/>
              </a:rPr>
              <a:t>内存</a:t>
            </a:r>
            <a:endParaRPr lang="en-US" altLang="zh-CN" dirty="0">
              <a:sym typeface="+mn-ea"/>
            </a:endParaRPr>
          </a:p>
          <a:p>
            <a:pPr lvl="1" fontAlgn="auto">
              <a:spcBef>
                <a:spcPts val="0"/>
              </a:spcBef>
            </a:pPr>
            <a:r>
              <a:rPr lang="zh-CN" altLang="en-US" sz="2800" dirty="0">
                <a:sym typeface="+mn-ea"/>
              </a:rPr>
              <a:t>用于存放当前正在执行的数据和程序，多为半导体材料制成，存取速度快、容量小、价格高，具有易失性，断电即消失。负责</a:t>
            </a:r>
            <a:r>
              <a:rPr lang="en-US" altLang="zh-CN" sz="2800" dirty="0">
                <a:sym typeface="+mn-ea"/>
              </a:rPr>
              <a:t>CPU</a:t>
            </a:r>
            <a:r>
              <a:rPr lang="zh-CN" altLang="en-US" sz="2800" dirty="0">
                <a:sym typeface="+mn-ea"/>
              </a:rPr>
              <a:t>和硬件的数据交换，</a:t>
            </a:r>
            <a:r>
              <a:rPr lang="en-US" altLang="zh-CN" sz="2800" dirty="0">
                <a:sym typeface="+mn-ea"/>
              </a:rPr>
              <a:t>CPU</a:t>
            </a:r>
            <a:r>
              <a:rPr lang="zh-CN" altLang="en-US" sz="2800" dirty="0">
                <a:sym typeface="+mn-ea"/>
              </a:rPr>
              <a:t>可以直接访问，为</a:t>
            </a:r>
            <a:r>
              <a:rPr lang="en-US" altLang="zh-CN" sz="2800" dirty="0">
                <a:sym typeface="+mn-ea"/>
              </a:rPr>
              <a:t>CPU</a:t>
            </a:r>
            <a:r>
              <a:rPr lang="zh-CN" altLang="en-US" sz="2800" dirty="0">
                <a:sym typeface="+mn-ea"/>
              </a:rPr>
              <a:t>提供数据和指令。</a:t>
            </a:r>
            <a:endParaRPr lang="en-US" altLang="zh-CN" sz="2800" dirty="0">
              <a:sym typeface="+mn-ea"/>
            </a:endParaRPr>
          </a:p>
          <a:p>
            <a:pPr lvl="1" fontAlgn="auto">
              <a:spcBef>
                <a:spcPts val="0"/>
              </a:spcBef>
            </a:pPr>
            <a:r>
              <a:rPr lang="en-US" altLang="zh-CN" sz="2800" dirty="0">
                <a:sym typeface="+mn-ea"/>
              </a:rPr>
              <a:t>ROM</a:t>
            </a:r>
            <a:r>
              <a:rPr lang="zh-CN" altLang="en-US" sz="2800" dirty="0">
                <a:sym typeface="+mn-ea"/>
              </a:rPr>
              <a:t>（</a:t>
            </a:r>
            <a:r>
              <a:rPr lang="en-US" altLang="zh-CN" sz="2800" dirty="0">
                <a:sym typeface="+mn-ea"/>
              </a:rPr>
              <a:t>Read Only Memory</a:t>
            </a:r>
            <a:r>
              <a:rPr lang="zh-CN" altLang="en-US" sz="2800" dirty="0">
                <a:sym typeface="+mn-ea"/>
              </a:rPr>
              <a:t>）是一种只能读出不能写入的存储器，即只读存储器，如存放监控程序等</a:t>
            </a:r>
            <a:endParaRPr lang="en-US" altLang="zh-CN" sz="2800" dirty="0">
              <a:sym typeface="+mn-ea"/>
            </a:endParaRPr>
          </a:p>
          <a:p>
            <a:pPr lvl="1" fontAlgn="auto">
              <a:spcBef>
                <a:spcPts val="0"/>
              </a:spcBef>
            </a:pPr>
            <a:r>
              <a:rPr lang="en-US" altLang="zh-CN" sz="2800" dirty="0">
                <a:sym typeface="+mn-ea"/>
              </a:rPr>
              <a:t>RAM</a:t>
            </a:r>
            <a:r>
              <a:rPr lang="zh-CN" altLang="en-US" sz="2800" dirty="0">
                <a:sym typeface="+mn-ea"/>
              </a:rPr>
              <a:t>（</a:t>
            </a:r>
            <a:r>
              <a:rPr lang="en-US" altLang="zh-CN" sz="2800" dirty="0">
                <a:sym typeface="+mn-ea"/>
              </a:rPr>
              <a:t>Read Access Memory</a:t>
            </a:r>
            <a:r>
              <a:rPr lang="zh-CN" altLang="en-US" sz="2800" dirty="0">
                <a:sym typeface="+mn-ea"/>
              </a:rPr>
              <a:t>）是随机存储器，可以随机读出和写入信息</a:t>
            </a:r>
            <a:endParaRPr lang="en-US" altLang="zh-CN" sz="2800" dirty="0">
              <a:sym typeface="+mn-ea"/>
            </a:endParaRPr>
          </a:p>
          <a:p>
            <a:pPr marL="0" indent="0" fontAlgn="auto">
              <a:lnSpc>
                <a:spcPct val="125000"/>
              </a:lnSpc>
              <a:spcBef>
                <a:spcPts val="0"/>
              </a:spcBef>
              <a:buNone/>
            </a:pPr>
            <a:endParaRPr lang="en-US" altLang="zh-CN" dirty="0">
              <a:sym typeface="+mn-ea"/>
            </a:endParaRPr>
          </a:p>
        </p:txBody>
      </p:sp>
      <p:pic>
        <p:nvPicPr>
          <p:cNvPr id="6" name="图片 5" descr="000000000120888968_1"/>
          <p:cNvPicPr>
            <a:picLocks noChangeAspect="1"/>
          </p:cNvPicPr>
          <p:nvPr/>
        </p:nvPicPr>
        <p:blipFill>
          <a:blip r:embed="rId2"/>
          <a:stretch>
            <a:fillRect/>
          </a:stretch>
        </p:blipFill>
        <p:spPr>
          <a:xfrm>
            <a:off x="8760296" y="2420888"/>
            <a:ext cx="2592288" cy="1453479"/>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smtClean="0"/>
              <a:t>(8) </a:t>
            </a:r>
            <a:r>
              <a:rPr lang="zh-CN" altLang="zh-CN" dirty="0"/>
              <a:t>知识图谱</a:t>
            </a:r>
          </a:p>
        </p:txBody>
      </p:sp>
      <p:sp>
        <p:nvSpPr>
          <p:cNvPr id="90115" name="Rectangle 3"/>
          <p:cNvSpPr>
            <a:spLocks noGrp="1" noChangeArrowheads="1"/>
          </p:cNvSpPr>
          <p:nvPr>
            <p:ph idx="1"/>
          </p:nvPr>
        </p:nvSpPr>
        <p:spPr>
          <a:xfrm>
            <a:off x="623392" y="980728"/>
            <a:ext cx="5472608" cy="5405064"/>
          </a:xfrm>
        </p:spPr>
        <p:txBody>
          <a:bodyPr/>
          <a:lstStyle/>
          <a:p>
            <a:pPr>
              <a:lnSpc>
                <a:spcPct val="150000"/>
              </a:lnSpc>
              <a:spcBef>
                <a:spcPts val="0"/>
              </a:spcBef>
            </a:pPr>
            <a:r>
              <a:rPr lang="zh-CN" altLang="zh-CN" sz="2800" b="1" dirty="0">
                <a:solidFill>
                  <a:schemeClr val="tx1">
                    <a:lumMod val="60000"/>
                    <a:lumOff val="40000"/>
                  </a:schemeClr>
                </a:solidFill>
              </a:rPr>
              <a:t>知识图谱</a:t>
            </a:r>
            <a:r>
              <a:rPr lang="zh-CN" altLang="zh-CN" sz="2000" dirty="0"/>
              <a:t>（</a:t>
            </a:r>
            <a:r>
              <a:rPr lang="en-US" altLang="zh-CN" sz="2000" dirty="0"/>
              <a:t>Knowledge Graph</a:t>
            </a:r>
            <a:r>
              <a:rPr lang="zh-CN" altLang="zh-CN" sz="2000" dirty="0"/>
              <a:t>）本质上</a:t>
            </a:r>
            <a:r>
              <a:rPr lang="zh-CN" altLang="en-US" sz="2000" dirty="0"/>
              <a:t>是一种揭示实体之间关系的大型语义网络，旨在对现实世界事物及其相互关系进行形式化描述。</a:t>
            </a:r>
            <a:endParaRPr lang="en-US" altLang="zh-CN" sz="2000" dirty="0"/>
          </a:p>
          <a:p>
            <a:pPr>
              <a:lnSpc>
                <a:spcPct val="150000"/>
              </a:lnSpc>
              <a:spcBef>
                <a:spcPts val="0"/>
              </a:spcBef>
            </a:pPr>
            <a:r>
              <a:rPr lang="zh-CN" altLang="zh-CN" sz="2000" dirty="0"/>
              <a:t>知识图谱</a:t>
            </a:r>
            <a:r>
              <a:rPr lang="zh-CN" altLang="en-US" sz="2000" dirty="0"/>
              <a:t>这一</a:t>
            </a:r>
            <a:r>
              <a:rPr lang="zh-CN" altLang="zh-CN" sz="2000" dirty="0"/>
              <a:t>全新概念</a:t>
            </a:r>
            <a:r>
              <a:rPr lang="en-US" altLang="zh-CN" sz="2000" dirty="0"/>
              <a:t>2012</a:t>
            </a:r>
            <a:r>
              <a:rPr lang="zh-CN" altLang="zh-CN" sz="2000" dirty="0"/>
              <a:t>年</a:t>
            </a:r>
            <a:r>
              <a:rPr lang="zh-CN" altLang="en-US" sz="2000" dirty="0"/>
              <a:t>被</a:t>
            </a:r>
            <a:r>
              <a:rPr lang="zh-CN" altLang="zh-CN" sz="2000" dirty="0"/>
              <a:t>提出</a:t>
            </a:r>
            <a:r>
              <a:rPr lang="zh-CN" altLang="en-US" sz="2000" dirty="0"/>
              <a:t>，泛指各种大规模的知识库。</a:t>
            </a:r>
            <a:endParaRPr lang="en-US" altLang="zh-CN" sz="2000" dirty="0"/>
          </a:p>
          <a:p>
            <a:pPr>
              <a:lnSpc>
                <a:spcPct val="150000"/>
              </a:lnSpc>
              <a:spcBef>
                <a:spcPts val="0"/>
              </a:spcBef>
              <a:buFont typeface="Wingdings" panose="05000000000000000000" pitchFamily="2" charset="2"/>
              <a:buChar char="Ø"/>
            </a:pPr>
            <a:r>
              <a:rPr lang="zh-CN" altLang="en-US" sz="2000" dirty="0"/>
              <a:t>其重要性不仅是一个全局知识库，更是支撑智能搜索</a:t>
            </a:r>
            <a:r>
              <a:rPr lang="zh-CN" altLang="zh-CN" sz="2000" dirty="0"/>
              <a:t>、</a:t>
            </a:r>
            <a:r>
              <a:rPr lang="zh-CN" altLang="en-US" sz="2000" dirty="0"/>
              <a:t>知识推理和深度问答等智能应用的基础。</a:t>
            </a:r>
            <a:endParaRPr lang="en-US" altLang="zh-CN" sz="2000" dirty="0"/>
          </a:p>
          <a:p>
            <a:pPr>
              <a:lnSpc>
                <a:spcPct val="150000"/>
              </a:lnSpc>
              <a:spcBef>
                <a:spcPts val="0"/>
              </a:spcBef>
              <a:buFont typeface="Wingdings" panose="05000000000000000000" pitchFamily="2" charset="2"/>
              <a:buChar char="Ø"/>
            </a:pPr>
            <a:r>
              <a:rPr lang="zh-CN" altLang="en-US" sz="2000" dirty="0"/>
              <a:t>目前</a:t>
            </a:r>
            <a:r>
              <a:rPr lang="en-US" altLang="zh-CN" sz="2000" dirty="0"/>
              <a:t>,</a:t>
            </a:r>
            <a:r>
              <a:rPr lang="zh-CN" altLang="en-US" sz="2000" dirty="0"/>
              <a:t>已在</a:t>
            </a:r>
            <a:r>
              <a:rPr lang="zh-CN" altLang="zh-CN" sz="2000" dirty="0"/>
              <a:t>反欺诈、不一致性验证等安全保障领域</a:t>
            </a:r>
            <a:r>
              <a:rPr lang="zh-CN" altLang="en-US" sz="2000" dirty="0"/>
              <a:t>应用</a:t>
            </a:r>
            <a:r>
              <a:rPr lang="zh-CN" altLang="zh-CN" sz="2000" dirty="0"/>
              <a:t>。</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150</a:t>
            </a:fld>
            <a:endParaRPr lang="en-US" altLang="zh-CN"/>
          </a:p>
        </p:txBody>
      </p:sp>
      <p:pic>
        <p:nvPicPr>
          <p:cNvPr id="19" name="图片 18">
            <a:extLst>
              <a:ext uri="{FF2B5EF4-FFF2-40B4-BE49-F238E27FC236}">
                <a16:creationId xmlns:a16="http://schemas.microsoft.com/office/drawing/2014/main" xmlns="" id="{01539591-BB93-44F3-8311-87D8BF9C9A9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25031" y="836712"/>
            <a:ext cx="4785408" cy="3240360"/>
          </a:xfrm>
          <a:prstGeom prst="rect">
            <a:avLst/>
          </a:prstGeom>
        </p:spPr>
      </p:pic>
      <p:pic>
        <p:nvPicPr>
          <p:cNvPr id="21" name="图片 20">
            <a:extLst>
              <a:ext uri="{FF2B5EF4-FFF2-40B4-BE49-F238E27FC236}">
                <a16:creationId xmlns:a16="http://schemas.microsoft.com/office/drawing/2014/main" xmlns="" id="{47A18A79-2D4B-4DD9-A068-D1A60493F7BC}"/>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225031" y="3899730"/>
            <a:ext cx="4914440" cy="2793066"/>
          </a:xfrm>
          <a:prstGeom prst="rect">
            <a:avLst/>
          </a:prstGeom>
        </p:spPr>
      </p:pic>
    </p:spTree>
    <p:extLst>
      <p:ext uri="{BB962C8B-B14F-4D97-AF65-F5344CB8AC3E}">
        <p14:creationId xmlns:p14="http://schemas.microsoft.com/office/powerpoint/2010/main" val="240282979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(9) </a:t>
            </a:r>
            <a:r>
              <a:rPr lang="zh-CN" altLang="en-US" dirty="0"/>
              <a:t>机器人</a:t>
            </a:r>
            <a:endParaRPr lang="zh-CN" altLang="zh-CN" dirty="0"/>
          </a:p>
        </p:txBody>
      </p:sp>
      <p:sp>
        <p:nvSpPr>
          <p:cNvPr id="90115" name="Rectangle 3"/>
          <p:cNvSpPr>
            <a:spLocks noGrp="1" noChangeArrowheads="1"/>
          </p:cNvSpPr>
          <p:nvPr>
            <p:ph idx="1"/>
          </p:nvPr>
        </p:nvSpPr>
        <p:spPr>
          <a:xfrm>
            <a:off x="4223792" y="980728"/>
            <a:ext cx="7184654" cy="4118147"/>
          </a:xfrm>
        </p:spPr>
        <p:txBody>
          <a:bodyPr/>
          <a:lstStyle/>
          <a:p>
            <a:pPr>
              <a:lnSpc>
                <a:spcPct val="150000"/>
              </a:lnSpc>
              <a:spcBef>
                <a:spcPts val="0"/>
              </a:spcBef>
            </a:pPr>
            <a:r>
              <a:rPr lang="zh-CN" altLang="en-US" sz="2800" b="1" dirty="0">
                <a:solidFill>
                  <a:schemeClr val="tx1">
                    <a:lumMod val="60000"/>
                    <a:lumOff val="40000"/>
                  </a:schemeClr>
                </a:solidFill>
              </a:rPr>
              <a:t>机器人</a:t>
            </a:r>
            <a:r>
              <a:rPr lang="zh-CN" altLang="en-US" sz="2000" dirty="0"/>
              <a:t>（</a:t>
            </a:r>
            <a:r>
              <a:rPr lang="en-US" altLang="zh-CN" sz="2000" dirty="0"/>
              <a:t>Robot</a:t>
            </a:r>
            <a:r>
              <a:rPr lang="zh-CN" altLang="en-US" sz="2000" dirty="0"/>
              <a:t>）指可模拟人类行为的半自主或全自主工作的智能机器。</a:t>
            </a:r>
            <a:endParaRPr lang="en-US" altLang="zh-CN" sz="2000" dirty="0"/>
          </a:p>
          <a:p>
            <a:pPr>
              <a:lnSpc>
                <a:spcPct val="150000"/>
              </a:lnSpc>
              <a:spcBef>
                <a:spcPts val="0"/>
              </a:spcBef>
              <a:buFont typeface="Wingdings" panose="05000000000000000000" pitchFamily="2" charset="2"/>
              <a:buChar char="Ø"/>
            </a:pPr>
            <a:r>
              <a:rPr lang="zh-CN" altLang="en-US" sz="2000" dirty="0"/>
              <a:t>人工智能所有技术几乎都可以在它身上得到应用。所以说，机器人可作为人工智能理论、方法、技术的实验场地；同时，对机器人的研究又可大大推动人工智能研究的发展。</a:t>
            </a:r>
            <a:endParaRPr lang="en-US" altLang="zh-CN" sz="2000" dirty="0"/>
          </a:p>
          <a:p>
            <a:pPr>
              <a:lnSpc>
                <a:spcPct val="150000"/>
              </a:lnSpc>
              <a:spcBef>
                <a:spcPts val="0"/>
              </a:spcBef>
              <a:buFont typeface="Wingdings" panose="05000000000000000000" pitchFamily="2" charset="2"/>
              <a:buChar char="Ø"/>
            </a:pPr>
            <a:r>
              <a:rPr lang="zh-CN" altLang="en-US" sz="2000" dirty="0"/>
              <a:t>目前，机器人作为</a:t>
            </a:r>
            <a:r>
              <a:rPr lang="en-US" altLang="zh-CN" sz="2000" dirty="0"/>
              <a:t>AI</a:t>
            </a:r>
            <a:r>
              <a:rPr lang="zh-CN" altLang="en-US" sz="2000" dirty="0"/>
              <a:t>的一个重要落地标志已经离我们越来越近。如工业应用类机器人、物流系统货物搬运机器人、走向家庭的扫地机器人。</a:t>
            </a:r>
            <a:endParaRPr lang="en-US" altLang="zh-CN" sz="20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151</a:t>
            </a:fld>
            <a:endParaRPr lang="en-US" altLang="zh-CN"/>
          </a:p>
        </p:txBody>
      </p:sp>
      <p:pic>
        <p:nvPicPr>
          <p:cNvPr id="4" name="图片 3">
            <a:extLst>
              <a:ext uri="{FF2B5EF4-FFF2-40B4-BE49-F238E27FC236}">
                <a16:creationId xmlns:a16="http://schemas.microsoft.com/office/drawing/2014/main" xmlns="" id="{D7E67FEE-ECE3-42B9-B705-C0459397B69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1384" y="883314"/>
            <a:ext cx="3317397" cy="3317397"/>
          </a:xfrm>
          <a:prstGeom prst="rect">
            <a:avLst/>
          </a:prstGeom>
        </p:spPr>
      </p:pic>
      <p:pic>
        <p:nvPicPr>
          <p:cNvPr id="8" name="图片 7">
            <a:extLst>
              <a:ext uri="{FF2B5EF4-FFF2-40B4-BE49-F238E27FC236}">
                <a16:creationId xmlns:a16="http://schemas.microsoft.com/office/drawing/2014/main" xmlns="" id="{28E0FF6C-2B13-4E6B-A842-C02A61FB1F2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3898" y="4845827"/>
            <a:ext cx="1828353" cy="1556792"/>
          </a:xfrm>
          <a:prstGeom prst="rect">
            <a:avLst/>
          </a:prstGeom>
        </p:spPr>
      </p:pic>
      <p:pic>
        <p:nvPicPr>
          <p:cNvPr id="10" name="图片 9">
            <a:extLst>
              <a:ext uri="{FF2B5EF4-FFF2-40B4-BE49-F238E27FC236}">
                <a16:creationId xmlns:a16="http://schemas.microsoft.com/office/drawing/2014/main" xmlns="" id="{4DEF23E7-D047-40D5-8014-4384BFF6AFC7}"/>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866814" y="4583716"/>
            <a:ext cx="3898609" cy="2081014"/>
          </a:xfrm>
          <a:prstGeom prst="rect">
            <a:avLst/>
          </a:prstGeom>
        </p:spPr>
      </p:pic>
      <p:pic>
        <p:nvPicPr>
          <p:cNvPr id="14" name="图片 13">
            <a:extLst>
              <a:ext uri="{FF2B5EF4-FFF2-40B4-BE49-F238E27FC236}">
                <a16:creationId xmlns:a16="http://schemas.microsoft.com/office/drawing/2014/main" xmlns="" id="{43102C11-F52F-445A-83F6-6BD9FAC6D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464" y="4412608"/>
            <a:ext cx="3557522" cy="2084708"/>
          </a:xfrm>
          <a:prstGeom prst="rect">
            <a:avLst/>
          </a:prstGeom>
          <a:ln>
            <a:noFill/>
          </a:ln>
          <a:effectLst>
            <a:softEdge rad="112500"/>
          </a:effectLst>
        </p:spPr>
      </p:pic>
    </p:spTree>
    <p:extLst>
      <p:ext uri="{BB962C8B-B14F-4D97-AF65-F5344CB8AC3E}">
        <p14:creationId xmlns:p14="http://schemas.microsoft.com/office/powerpoint/2010/main" val="30737312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009614" y="6379536"/>
            <a:ext cx="2844800" cy="277852"/>
          </a:xfrm>
          <a:prstGeom prst="rect">
            <a:avLst/>
          </a:prstGeom>
        </p:spPr>
        <p:txBody>
          <a:bodyPr/>
          <a:lstStyle/>
          <a:p>
            <a:fld id="{DF18D2C5-9FFD-4EB4-A11D-FACEC3CB54F4}" type="slidenum">
              <a:rPr lang="en-US" altLang="zh-CN" smtClean="0"/>
              <a:t>152</a:t>
            </a:fld>
            <a:endParaRPr lang="en-US" altLang="zh-CN"/>
          </a:p>
        </p:txBody>
      </p:sp>
      <p:sp>
        <p:nvSpPr>
          <p:cNvPr id="2050" name="Rectangle 2"/>
          <p:cNvSpPr>
            <a:spLocks noGrp="1" noChangeArrowheads="1"/>
          </p:cNvSpPr>
          <p:nvPr>
            <p:ph type="ctrTitle" sz="quarter"/>
          </p:nvPr>
        </p:nvSpPr>
        <p:spPr>
          <a:xfrm>
            <a:off x="983432" y="3284984"/>
            <a:ext cx="6019800" cy="1012825"/>
          </a:xfrm>
        </p:spPr>
        <p:txBody>
          <a:bodyPr>
            <a:normAutofit/>
          </a:bodyPr>
          <a:lstStyle/>
          <a:p>
            <a:r>
              <a:rPr lang="zh-CN" altLang="zh-CN" sz="6000" dirty="0"/>
              <a:t>第</a:t>
            </a:r>
            <a:r>
              <a:rPr lang="en-US" altLang="zh-CN" sz="6000" dirty="0"/>
              <a:t>8</a:t>
            </a:r>
            <a:r>
              <a:rPr lang="zh-CN" altLang="zh-CN" sz="6000" dirty="0"/>
              <a:t>章</a:t>
            </a:r>
            <a:r>
              <a:rPr lang="en-US" altLang="zh-CN" sz="6000" dirty="0"/>
              <a:t>  </a:t>
            </a:r>
            <a:r>
              <a:rPr lang="zh-CN" altLang="en-US" sz="6000" dirty="0"/>
              <a:t>信息安全</a:t>
            </a:r>
            <a:endParaRPr lang="en-US" altLang="zh-CN" sz="6000" dirty="0"/>
          </a:p>
        </p:txBody>
      </p:sp>
      <p:sp>
        <p:nvSpPr>
          <p:cNvPr id="3" name="Subtitle 2"/>
          <p:cNvSpPr>
            <a:spLocks noGrp="1"/>
          </p:cNvSpPr>
          <p:nvPr>
            <p:ph type="subTitle" idx="1"/>
          </p:nvPr>
        </p:nvSpPr>
        <p:spPr/>
        <p:txBody>
          <a:bodyPr/>
          <a:lstStyle/>
          <a:p>
            <a:r>
              <a:rPr lang="en-US" altLang="zh-CN" dirty="0" smtClean="0"/>
              <a:t> </a:t>
            </a:r>
            <a:endParaRPr lang="zh-CN" alt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696" y="-99392"/>
            <a:ext cx="1964116" cy="1728192"/>
          </a:xfrm>
          <a:prstGeom prst="rect">
            <a:avLst/>
          </a:prstGeom>
        </p:spPr>
      </p:pic>
    </p:spTree>
    <p:extLst>
      <p:ext uri="{BB962C8B-B14F-4D97-AF65-F5344CB8AC3E}">
        <p14:creationId xmlns:p14="http://schemas.microsoft.com/office/powerpoint/2010/main" val="11774684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194" y="116632"/>
            <a:ext cx="10467776" cy="563563"/>
          </a:xfrm>
        </p:spPr>
        <p:txBody>
          <a:bodyPr/>
          <a:lstStyle/>
          <a:p>
            <a:r>
              <a:rPr lang="en-US" altLang="zh-CN" dirty="0"/>
              <a:t>8.1.1 </a:t>
            </a:r>
            <a:r>
              <a:rPr lang="zh-CN" altLang="en-US" dirty="0"/>
              <a:t>病毒</a:t>
            </a:r>
          </a:p>
        </p:txBody>
      </p:sp>
      <p:sp>
        <p:nvSpPr>
          <p:cNvPr id="4" name="内容占位符 3"/>
          <p:cNvSpPr>
            <a:spLocks noGrp="1"/>
          </p:cNvSpPr>
          <p:nvPr>
            <p:ph sz="half" idx="2"/>
          </p:nvPr>
        </p:nvSpPr>
        <p:spPr>
          <a:xfrm>
            <a:off x="721360" y="1038860"/>
            <a:ext cx="10302875" cy="5269230"/>
          </a:xfrm>
        </p:spPr>
        <p:txBody>
          <a:bodyPr/>
          <a:lstStyle/>
          <a:p>
            <a:r>
              <a:rPr lang="zh-CN" altLang="en-US" sz="3200" b="1" dirty="0">
                <a:solidFill>
                  <a:schemeClr val="tx1">
                    <a:lumMod val="60000"/>
                    <a:lumOff val="40000"/>
                  </a:schemeClr>
                </a:solidFill>
              </a:rPr>
              <a:t>什么是计算机病毒？</a:t>
            </a:r>
          </a:p>
          <a:p>
            <a:pPr lvl="1"/>
            <a:r>
              <a:rPr lang="zh-CN" altLang="en-US" dirty="0" smtClean="0"/>
              <a:t>能</a:t>
            </a:r>
            <a:r>
              <a:rPr lang="zh-CN" altLang="en-US" dirty="0"/>
              <a:t>破坏计算机功能或者数据</a:t>
            </a:r>
          </a:p>
          <a:p>
            <a:pPr lvl="1"/>
            <a:r>
              <a:rPr lang="zh-CN" altLang="en-US" dirty="0"/>
              <a:t>能影响计算机使用</a:t>
            </a:r>
          </a:p>
          <a:p>
            <a:pPr lvl="1"/>
            <a:r>
              <a:rPr lang="zh-CN" altLang="en-US" dirty="0"/>
              <a:t>能自我复</a:t>
            </a:r>
            <a:r>
              <a:rPr lang="zh-CN" altLang="en-US" dirty="0" smtClean="0"/>
              <a:t>制的</a:t>
            </a:r>
            <a:r>
              <a:rPr lang="zh-CN" altLang="en-US" dirty="0"/>
              <a:t>一组计算机指令或者程序代</a:t>
            </a:r>
            <a:r>
              <a:rPr lang="zh-CN" altLang="en-US" dirty="0" smtClean="0"/>
              <a:t>码</a:t>
            </a:r>
          </a:p>
          <a:p>
            <a:pPr lvl="1"/>
            <a:endParaRPr lang="zh-CN" altLang="en-US" dirty="0"/>
          </a:p>
          <a:p>
            <a:pPr lvl="0"/>
            <a:r>
              <a:rPr lang="zh-CN" altLang="en-US" sz="3200" b="1" dirty="0">
                <a:solidFill>
                  <a:schemeClr val="tx1">
                    <a:lumMod val="60000"/>
                    <a:lumOff val="40000"/>
                  </a:schemeClr>
                </a:solidFill>
              </a:rPr>
              <a:t>计算机病毒有什么特点？</a:t>
            </a:r>
          </a:p>
          <a:p>
            <a:pPr lvl="1"/>
            <a:r>
              <a:rPr lang="zh-CN" altLang="en-US" dirty="0"/>
              <a:t>传播性、隐蔽性、感染性、潜伏性、可激发性、表现性、破坏性</a:t>
            </a:r>
          </a:p>
          <a:p>
            <a:pPr marL="685800" lvl="1" indent="-228600">
              <a:buFont typeface="Wingdings" panose="05000000000000000000" charset="0"/>
              <a:buChar char="§"/>
            </a:pPr>
            <a:endParaRPr lang="zh-CN" altLang="en-US" dirty="0">
              <a:solidFill>
                <a:schemeClr val="tx1"/>
              </a:solidFill>
            </a:endParaRPr>
          </a:p>
        </p:txBody>
      </p:sp>
      <p:sp>
        <p:nvSpPr>
          <p:cNvPr id="5" name="灯片编号占位符 4"/>
          <p:cNvSpPr>
            <a:spLocks noGrp="1"/>
          </p:cNvSpPr>
          <p:nvPr>
            <p:ph type="sldNum" sz="quarter" idx="12"/>
          </p:nvPr>
        </p:nvSpPr>
        <p:spPr/>
        <p:txBody>
          <a:bodyPr/>
          <a:lstStyle/>
          <a:p>
            <a:fld id="{EE6F7105-4E08-4754-A4DC-DF32CD7F8FC8}" type="slidenum">
              <a:rPr lang="en-US" altLang="zh-CN" smtClean="0"/>
              <a:t>153</a:t>
            </a:fld>
            <a:endParaRPr lang="en-US" altLang="zh-CN"/>
          </a:p>
        </p:txBody>
      </p:sp>
    </p:spTree>
    <p:extLst>
      <p:ext uri="{BB962C8B-B14F-4D97-AF65-F5344CB8AC3E}">
        <p14:creationId xmlns:p14="http://schemas.microsoft.com/office/powerpoint/2010/main" val="1381351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721360" y="1057910"/>
            <a:ext cx="10775240" cy="6442075"/>
          </a:xfrm>
        </p:spPr>
        <p:txBody>
          <a:bodyPr>
            <a:normAutofit/>
          </a:bodyPr>
          <a:lstStyle/>
          <a:p>
            <a:r>
              <a:rPr lang="zh-CN" altLang="en-US" sz="3200" b="1" dirty="0">
                <a:solidFill>
                  <a:schemeClr val="tx1">
                    <a:lumMod val="60000"/>
                    <a:lumOff val="40000"/>
                  </a:schemeClr>
                </a:solidFill>
              </a:rPr>
              <a:t>木马病毒：</a:t>
            </a:r>
          </a:p>
          <a:p>
            <a:pPr lvl="1"/>
            <a:r>
              <a:rPr lang="zh-CN" altLang="en-US" dirty="0"/>
              <a:t>以盗取用户个人信息、远程控制用户</a:t>
            </a:r>
            <a:r>
              <a:rPr lang="zh-CN" altLang="en-US" dirty="0" smtClean="0"/>
              <a:t>计算机为目的的恶意代码。</a:t>
            </a:r>
            <a:endParaRPr lang="zh-CN" altLang="en-US" dirty="0"/>
          </a:p>
          <a:p>
            <a:pPr marL="444500" lvl="0" indent="-444500">
              <a:buFont typeface="Wingdings" panose="05000000000000000000" charset="0"/>
              <a:buChar char="v"/>
            </a:pPr>
            <a:endParaRPr lang="zh-CN" altLang="en-US" dirty="0">
              <a:solidFill>
                <a:schemeClr val="tx1"/>
              </a:solidFill>
            </a:endParaRPr>
          </a:p>
          <a:p>
            <a:pPr marL="444500" lvl="0" indent="-444500">
              <a:buFont typeface="Wingdings" panose="05000000000000000000" charset="0"/>
              <a:buChar char="v"/>
            </a:pPr>
            <a:endParaRPr lang="en-US" altLang="zh-CN" dirty="0" smtClean="0">
              <a:solidFill>
                <a:schemeClr val="tx1"/>
              </a:solidFill>
            </a:endParaRPr>
          </a:p>
          <a:p>
            <a:pPr marL="444500" lvl="0" indent="-444500">
              <a:buFont typeface="Wingdings" panose="05000000000000000000" charset="0"/>
              <a:buChar char="v"/>
            </a:pPr>
            <a:endParaRPr lang="zh-CN" altLang="en-US" dirty="0">
              <a:solidFill>
                <a:schemeClr val="tx1"/>
              </a:solidFill>
            </a:endParaRPr>
          </a:p>
          <a:p>
            <a:pPr lvl="0" latinLnBrk="0"/>
            <a:r>
              <a:rPr lang="zh-CN" altLang="en-US" sz="3200" b="1" dirty="0">
                <a:solidFill>
                  <a:schemeClr val="tx1">
                    <a:lumMod val="60000"/>
                    <a:lumOff val="40000"/>
                  </a:schemeClr>
                </a:solidFill>
              </a:rPr>
              <a:t>蠕虫病毒：</a:t>
            </a:r>
          </a:p>
          <a:p>
            <a:pPr marL="685800" lvl="1" indent="-228600">
              <a:buFont typeface="Wingdings" panose="05000000000000000000" charset="0"/>
              <a:buChar char="§"/>
            </a:pPr>
            <a:r>
              <a:rPr lang="zh-CN" altLang="en-US" dirty="0">
                <a:solidFill>
                  <a:schemeClr val="tx1"/>
                </a:solidFill>
              </a:rPr>
              <a:t>可能会执行垃圾代码以发动分散式阻断服务攻击,或占用 CPU、浪费带宽等,令计算机的执行效率大幅度降低,从而影响计算机的正常使用</a:t>
            </a:r>
            <a:r>
              <a:rPr lang="zh-CN" altLang="en-US" dirty="0" smtClean="0">
                <a:solidFill>
                  <a:schemeClr val="tx1"/>
                </a:solidFill>
              </a:rPr>
              <a:t>。</a:t>
            </a:r>
            <a:endParaRPr lang="zh-CN" altLang="en-US" dirty="0">
              <a:solidFill>
                <a:schemeClr val="tx1"/>
              </a:solidFill>
            </a:endParaRPr>
          </a:p>
        </p:txBody>
      </p:sp>
      <p:sp>
        <p:nvSpPr>
          <p:cNvPr id="5" name="灯片编号占位符 4"/>
          <p:cNvSpPr>
            <a:spLocks noGrp="1"/>
          </p:cNvSpPr>
          <p:nvPr>
            <p:ph type="sldNum" sz="quarter" idx="12"/>
          </p:nvPr>
        </p:nvSpPr>
        <p:spPr/>
        <p:txBody>
          <a:bodyPr/>
          <a:lstStyle/>
          <a:p>
            <a:fld id="{EE6F7105-4E08-4754-A4DC-DF32CD7F8FC8}" type="slidenum">
              <a:rPr lang="en-US" altLang="zh-CN" smtClean="0"/>
              <a:t>154</a:t>
            </a:fld>
            <a:endParaRPr lang="en-US" altLang="zh-CN"/>
          </a:p>
        </p:txBody>
      </p:sp>
      <p:graphicFrame>
        <p:nvGraphicFramePr>
          <p:cNvPr id="6" name="图示 5"/>
          <p:cNvGraphicFramePr/>
          <p:nvPr>
            <p:extLst>
              <p:ext uri="{D42A27DB-BD31-4B8C-83A1-F6EECF244321}">
                <p14:modId xmlns:p14="http://schemas.microsoft.com/office/powerpoint/2010/main" val="2433472946"/>
              </p:ext>
            </p:extLst>
          </p:nvPr>
        </p:nvGraphicFramePr>
        <p:xfrm>
          <a:off x="1775520" y="1988840"/>
          <a:ext cx="8750300" cy="24066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标题 1"/>
          <p:cNvSpPr>
            <a:spLocks noGrp="1"/>
          </p:cNvSpPr>
          <p:nvPr/>
        </p:nvSpPr>
        <p:spPr>
          <a:xfrm>
            <a:off x="722194" y="44624"/>
            <a:ext cx="10467776" cy="563563"/>
          </a:xfrm>
          <a:prstGeom prst="rect">
            <a:avLst/>
          </a:prstGeom>
          <a:noFill/>
          <a:ln>
            <a:noFill/>
          </a:ln>
          <a:effectLst/>
        </p:spPr>
        <p:txBody>
          <a:bodyPr vert="horz" wrap="square" lIns="91440" tIns="45720" rIns="91440" bIns="45720" numCol="1" anchor="ctr" anchorCtr="0" compatLnSpc="1"/>
          <a:lstStyle>
            <a:lvl1pPr algn="ctr" rtl="0" eaLnBrk="1" fontAlgn="base" hangingPunct="1">
              <a:spcBef>
                <a:spcPct val="0"/>
              </a:spcBef>
              <a:spcAft>
                <a:spcPct val="0"/>
              </a:spcAft>
              <a:defRPr sz="3600" b="1" kern="1200">
                <a:solidFill>
                  <a:srgbClr val="FFFFFF"/>
                </a:solidFill>
                <a:latin typeface="+mj-lt"/>
                <a:ea typeface="+mj-ea"/>
                <a:cs typeface="+mj-cs"/>
              </a:defRPr>
            </a:lvl1pPr>
            <a:lvl2pPr algn="ctr" rtl="0" eaLnBrk="1" fontAlgn="base" hangingPunct="1">
              <a:spcBef>
                <a:spcPct val="0"/>
              </a:spcBef>
              <a:spcAft>
                <a:spcPct val="0"/>
              </a:spcAft>
              <a:defRPr sz="3200" b="1">
                <a:solidFill>
                  <a:srgbClr val="FFFFFF"/>
                </a:solidFill>
                <a:latin typeface="Verdana" panose="020B0604030504040204" pitchFamily="34" charset="0"/>
              </a:defRPr>
            </a:lvl2pPr>
            <a:lvl3pPr algn="ctr" rtl="0" eaLnBrk="1" fontAlgn="base" hangingPunct="1">
              <a:spcBef>
                <a:spcPct val="0"/>
              </a:spcBef>
              <a:spcAft>
                <a:spcPct val="0"/>
              </a:spcAft>
              <a:defRPr sz="3200" b="1">
                <a:solidFill>
                  <a:srgbClr val="FFFFFF"/>
                </a:solidFill>
                <a:latin typeface="Verdana" panose="020B0604030504040204" pitchFamily="34" charset="0"/>
              </a:defRPr>
            </a:lvl3pPr>
            <a:lvl4pPr algn="ctr" rtl="0" eaLnBrk="1" fontAlgn="base" hangingPunct="1">
              <a:spcBef>
                <a:spcPct val="0"/>
              </a:spcBef>
              <a:spcAft>
                <a:spcPct val="0"/>
              </a:spcAft>
              <a:defRPr sz="3200" b="1">
                <a:solidFill>
                  <a:srgbClr val="FFFFFF"/>
                </a:solidFill>
                <a:latin typeface="Verdana" panose="020B0604030504040204" pitchFamily="34" charset="0"/>
              </a:defRPr>
            </a:lvl4pPr>
            <a:lvl5pPr algn="ctr" rtl="0" eaLnBrk="1" fontAlgn="base" hangingPunct="1">
              <a:spcBef>
                <a:spcPct val="0"/>
              </a:spcBef>
              <a:spcAft>
                <a:spcPct val="0"/>
              </a:spcAft>
              <a:defRPr sz="3200" b="1">
                <a:solidFill>
                  <a:srgbClr val="FFFFFF"/>
                </a:solidFill>
                <a:latin typeface="Verdana" panose="020B0604030504040204" pitchFamily="34" charset="0"/>
              </a:defRPr>
            </a:lvl5pPr>
            <a:lvl6pPr marL="457200" algn="ctr" rtl="0" eaLnBrk="1" fontAlgn="base" hangingPunct="1">
              <a:spcBef>
                <a:spcPct val="0"/>
              </a:spcBef>
              <a:spcAft>
                <a:spcPct val="0"/>
              </a:spcAft>
              <a:defRPr sz="3200" b="1">
                <a:solidFill>
                  <a:srgbClr val="FFFFFF"/>
                </a:solidFill>
                <a:latin typeface="Verdana" panose="020B0604030504040204" pitchFamily="34" charset="0"/>
              </a:defRPr>
            </a:lvl6pPr>
            <a:lvl7pPr marL="914400" algn="ctr" rtl="0" eaLnBrk="1" fontAlgn="base" hangingPunct="1">
              <a:spcBef>
                <a:spcPct val="0"/>
              </a:spcBef>
              <a:spcAft>
                <a:spcPct val="0"/>
              </a:spcAft>
              <a:defRPr sz="3200" b="1">
                <a:solidFill>
                  <a:srgbClr val="FFFFFF"/>
                </a:solidFill>
                <a:latin typeface="Verdana" panose="020B0604030504040204" pitchFamily="34" charset="0"/>
              </a:defRPr>
            </a:lvl7pPr>
            <a:lvl8pPr marL="1371600" algn="ctr" rtl="0" eaLnBrk="1" fontAlgn="base" hangingPunct="1">
              <a:spcBef>
                <a:spcPct val="0"/>
              </a:spcBef>
              <a:spcAft>
                <a:spcPct val="0"/>
              </a:spcAft>
              <a:defRPr sz="3200" b="1">
                <a:solidFill>
                  <a:srgbClr val="FFFFFF"/>
                </a:solidFill>
                <a:latin typeface="Verdana" panose="020B0604030504040204" pitchFamily="34" charset="0"/>
              </a:defRPr>
            </a:lvl8pPr>
            <a:lvl9pPr marL="1828800" algn="ctr" rtl="0" eaLnBrk="1" fontAlgn="base" hangingPunct="1">
              <a:spcBef>
                <a:spcPct val="0"/>
              </a:spcBef>
              <a:spcAft>
                <a:spcPct val="0"/>
              </a:spcAft>
              <a:defRPr sz="3200" b="1">
                <a:solidFill>
                  <a:srgbClr val="FFFFFF"/>
                </a:solidFill>
                <a:latin typeface="Verdana" panose="020B0604030504040204" pitchFamily="34" charset="0"/>
              </a:defRPr>
            </a:lvl9pPr>
          </a:lstStyle>
          <a:p>
            <a:r>
              <a:rPr lang="en-US" altLang="zh-CN" dirty="0"/>
              <a:t>8.1.1 </a:t>
            </a:r>
            <a:r>
              <a:rPr lang="zh-CN" altLang="en-US" dirty="0"/>
              <a:t>破坏性最大的两类病毒</a:t>
            </a:r>
          </a:p>
        </p:txBody>
      </p:sp>
    </p:spTree>
    <p:extLst>
      <p:ext uri="{BB962C8B-B14F-4D97-AF65-F5344CB8AC3E}">
        <p14:creationId xmlns:p14="http://schemas.microsoft.com/office/powerpoint/2010/main" val="97841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1424" y="44624"/>
            <a:ext cx="10467776" cy="563563"/>
          </a:xfrm>
        </p:spPr>
        <p:txBody>
          <a:bodyPr/>
          <a:lstStyle/>
          <a:p>
            <a:r>
              <a:rPr lang="en-US" altLang="zh-CN" dirty="0"/>
              <a:t>8.1.3 </a:t>
            </a:r>
            <a:r>
              <a:rPr lang="zh-CN" altLang="en-US" dirty="0"/>
              <a:t>防火墙</a:t>
            </a:r>
          </a:p>
        </p:txBody>
      </p:sp>
      <p:sp>
        <p:nvSpPr>
          <p:cNvPr id="3" name="内容占位符 2"/>
          <p:cNvSpPr>
            <a:spLocks noGrp="1"/>
          </p:cNvSpPr>
          <p:nvPr>
            <p:ph sz="half" idx="1"/>
          </p:nvPr>
        </p:nvSpPr>
        <p:spPr>
          <a:xfrm>
            <a:off x="695325" y="1012825"/>
            <a:ext cx="10321290" cy="5224145"/>
          </a:xfrm>
        </p:spPr>
        <p:txBody>
          <a:bodyPr>
            <a:noAutofit/>
          </a:bodyPr>
          <a:lstStyle/>
          <a:p>
            <a:pPr latinLnBrk="0">
              <a:lnSpc>
                <a:spcPct val="100000"/>
              </a:lnSpc>
            </a:pPr>
            <a:r>
              <a:rPr lang="zh-CN" altLang="en-US" sz="3200" b="1" dirty="0">
                <a:solidFill>
                  <a:schemeClr val="tx1">
                    <a:lumMod val="60000"/>
                    <a:lumOff val="40000"/>
                  </a:schemeClr>
                </a:solidFill>
              </a:rPr>
              <a:t>防火墙定义</a:t>
            </a:r>
          </a:p>
          <a:p>
            <a:pPr lvl="1" latinLnBrk="0">
              <a:lnSpc>
                <a:spcPct val="100000"/>
              </a:lnSpc>
            </a:pPr>
            <a:r>
              <a:rPr lang="zh-CN" altLang="en-US" sz="2600" dirty="0"/>
              <a:t>指在内部网和外部网之间、专用网与公共网之间的边界上构造的保护屏障。</a:t>
            </a:r>
          </a:p>
          <a:p>
            <a:pPr lvl="1" latinLnBrk="0">
              <a:lnSpc>
                <a:spcPct val="100000"/>
              </a:lnSpc>
            </a:pPr>
            <a:r>
              <a:rPr lang="zh-CN" altLang="en-US" sz="2600" dirty="0"/>
              <a:t>通过在网络边界上建立相应的</a:t>
            </a:r>
            <a:r>
              <a:rPr lang="zh-CN" altLang="en-US" sz="2600" dirty="0">
                <a:solidFill>
                  <a:schemeClr val="accent6">
                    <a:lumMod val="60000"/>
                    <a:lumOff val="40000"/>
                  </a:schemeClr>
                </a:solidFill>
              </a:rPr>
              <a:t>网络通信监控系统</a:t>
            </a:r>
            <a:r>
              <a:rPr lang="zh-CN" altLang="en-US" sz="2600" dirty="0"/>
              <a:t>来隔离内部网和外部</a:t>
            </a:r>
            <a:r>
              <a:rPr lang="zh-CN" altLang="en-US" sz="2600" dirty="0" smtClean="0"/>
              <a:t>网，以</a:t>
            </a:r>
            <a:r>
              <a:rPr lang="zh-CN" altLang="en-US" sz="2600" dirty="0"/>
              <a:t>阻挡来自外部的网络入侵和内部数据泄出。</a:t>
            </a:r>
            <a:endParaRPr lang="en-US" altLang="zh-CN" sz="2600" dirty="0"/>
          </a:p>
          <a:p>
            <a:pPr latinLnBrk="0">
              <a:lnSpc>
                <a:spcPct val="100000"/>
              </a:lnSpc>
            </a:pPr>
            <a:r>
              <a:rPr lang="zh-CN" altLang="en-US" sz="3200" b="1" dirty="0">
                <a:solidFill>
                  <a:schemeClr val="tx1">
                    <a:lumMod val="60000"/>
                    <a:lumOff val="40000"/>
                  </a:schemeClr>
                </a:solidFill>
              </a:rPr>
              <a:t>防火墙的主要功能</a:t>
            </a:r>
          </a:p>
          <a:p>
            <a:pPr lvl="1"/>
            <a:r>
              <a:rPr lang="zh-CN" altLang="en-US" sz="2600" dirty="0"/>
              <a:t>过滤进出网络的数据、管理进出访问网络的行为</a:t>
            </a:r>
          </a:p>
          <a:p>
            <a:pPr lvl="1"/>
            <a:r>
              <a:rPr lang="zh-CN" altLang="en-US" sz="2600" dirty="0"/>
              <a:t>封堵某些禁止业务、对网络攻击检测和告警</a:t>
            </a:r>
          </a:p>
          <a:p>
            <a:pPr lvl="1"/>
            <a:r>
              <a:rPr lang="zh-CN" altLang="en-US" sz="2600" dirty="0"/>
              <a:t>记录通过防火墙的信息内容和活动</a:t>
            </a:r>
          </a:p>
        </p:txBody>
      </p:sp>
      <p:sp>
        <p:nvSpPr>
          <p:cNvPr id="5" name="灯片编号占位符 4"/>
          <p:cNvSpPr>
            <a:spLocks noGrp="1"/>
          </p:cNvSpPr>
          <p:nvPr>
            <p:ph type="sldNum" sz="quarter" idx="12"/>
          </p:nvPr>
        </p:nvSpPr>
        <p:spPr/>
        <p:txBody>
          <a:bodyPr/>
          <a:lstStyle/>
          <a:p>
            <a:fld id="{EE6F7105-4E08-4754-A4DC-DF32CD7F8FC8}" type="slidenum">
              <a:rPr lang="en-US" altLang="zh-CN" smtClean="0"/>
              <a:t>155</a:t>
            </a:fld>
            <a:endParaRPr lang="en-US" altLang="zh-CN"/>
          </a:p>
        </p:txBody>
      </p:sp>
    </p:spTree>
    <p:extLst>
      <p:ext uri="{BB962C8B-B14F-4D97-AF65-F5344CB8AC3E}">
        <p14:creationId xmlns:p14="http://schemas.microsoft.com/office/powerpoint/2010/main" val="3156079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2529" y="44624"/>
            <a:ext cx="10467776" cy="563563"/>
          </a:xfrm>
        </p:spPr>
        <p:txBody>
          <a:bodyPr/>
          <a:lstStyle/>
          <a:p>
            <a:r>
              <a:rPr lang="en-US" altLang="zh-CN" dirty="0"/>
              <a:t>8.1.3 </a:t>
            </a:r>
            <a:r>
              <a:rPr lang="zh-CN" altLang="en-US" dirty="0"/>
              <a:t>防火墙的局限性</a:t>
            </a:r>
          </a:p>
        </p:txBody>
      </p:sp>
      <p:sp>
        <p:nvSpPr>
          <p:cNvPr id="3" name="内容占位符 2"/>
          <p:cNvSpPr>
            <a:spLocks noGrp="1"/>
          </p:cNvSpPr>
          <p:nvPr>
            <p:ph sz="half" idx="1"/>
          </p:nvPr>
        </p:nvSpPr>
        <p:spPr>
          <a:xfrm>
            <a:off x="704850" y="1016635"/>
            <a:ext cx="10302240" cy="5283835"/>
          </a:xfrm>
        </p:spPr>
        <p:txBody>
          <a:bodyPr>
            <a:normAutofit fontScale="97500"/>
          </a:bodyPr>
          <a:lstStyle/>
          <a:p>
            <a:pPr>
              <a:lnSpc>
                <a:spcPct val="110000"/>
              </a:lnSpc>
              <a:spcBef>
                <a:spcPts val="0"/>
              </a:spcBef>
            </a:pPr>
            <a:r>
              <a:rPr lang="zh-CN" altLang="en-US" sz="3300" b="1" dirty="0">
                <a:solidFill>
                  <a:schemeClr val="tx1">
                    <a:lumMod val="60000"/>
                    <a:lumOff val="40000"/>
                  </a:schemeClr>
                </a:solidFill>
              </a:rPr>
              <a:t>无法阻止后门攻击</a:t>
            </a:r>
            <a:endParaRPr lang="en-US" altLang="zh-CN" sz="3300" b="1" dirty="0">
              <a:solidFill>
                <a:schemeClr val="tx1">
                  <a:lumMod val="60000"/>
                  <a:lumOff val="40000"/>
                </a:schemeClr>
              </a:solidFill>
            </a:endParaRPr>
          </a:p>
          <a:p>
            <a:pPr lvl="1">
              <a:lnSpc>
                <a:spcPct val="110000"/>
              </a:lnSpc>
              <a:spcBef>
                <a:spcPts val="0"/>
              </a:spcBef>
            </a:pPr>
            <a:r>
              <a:rPr lang="zh-CN" altLang="en-US" sz="2700" dirty="0" smtClean="0"/>
              <a:t>入</a:t>
            </a:r>
            <a:r>
              <a:rPr lang="zh-CN" altLang="en-US" sz="2700" dirty="0"/>
              <a:t>侵者可以寻找防火墙背后可能敞开的后门而绕过防火墙。</a:t>
            </a:r>
          </a:p>
          <a:p>
            <a:pPr>
              <a:lnSpc>
                <a:spcPct val="110000"/>
              </a:lnSpc>
              <a:spcBef>
                <a:spcPts val="0"/>
              </a:spcBef>
            </a:pPr>
            <a:r>
              <a:rPr lang="zh-CN" altLang="en-US" sz="3300" b="1" dirty="0">
                <a:solidFill>
                  <a:schemeClr val="tx1">
                    <a:lumMod val="60000"/>
                    <a:lumOff val="40000"/>
                  </a:schemeClr>
                </a:solidFill>
              </a:rPr>
              <a:t>不能阻止内部攻击</a:t>
            </a:r>
            <a:endParaRPr lang="en-US" altLang="zh-CN" sz="3300" b="1" dirty="0">
              <a:solidFill>
                <a:schemeClr val="tx1">
                  <a:lumMod val="60000"/>
                  <a:lumOff val="40000"/>
                </a:schemeClr>
              </a:solidFill>
            </a:endParaRPr>
          </a:p>
          <a:p>
            <a:pPr lvl="1">
              <a:lnSpc>
                <a:spcPct val="110000"/>
              </a:lnSpc>
              <a:spcBef>
                <a:spcPts val="0"/>
              </a:spcBef>
            </a:pPr>
            <a:r>
              <a:rPr lang="zh-CN" altLang="en-US" sz="2700" dirty="0" smtClean="0"/>
              <a:t>对</a:t>
            </a:r>
            <a:r>
              <a:rPr lang="zh-CN" altLang="en-US" sz="2700" dirty="0"/>
              <a:t>于企业内部心怀不满的员工来说，防火墙形同虚设。</a:t>
            </a:r>
          </a:p>
          <a:p>
            <a:pPr>
              <a:lnSpc>
                <a:spcPct val="110000"/>
              </a:lnSpc>
              <a:spcBef>
                <a:spcPts val="0"/>
              </a:spcBef>
            </a:pPr>
            <a:r>
              <a:rPr lang="zh-CN" altLang="en-US" sz="3300" b="1" dirty="0">
                <a:solidFill>
                  <a:schemeClr val="tx1">
                    <a:lumMod val="60000"/>
                    <a:lumOff val="40000"/>
                  </a:schemeClr>
                </a:solidFill>
              </a:rPr>
              <a:t>不能清除病毒</a:t>
            </a:r>
            <a:endParaRPr lang="en-US" altLang="zh-CN" sz="3300" b="1" dirty="0">
              <a:solidFill>
                <a:schemeClr val="tx1">
                  <a:lumMod val="60000"/>
                  <a:lumOff val="40000"/>
                </a:schemeClr>
              </a:solidFill>
            </a:endParaRPr>
          </a:p>
          <a:p>
            <a:pPr lvl="1">
              <a:lnSpc>
                <a:spcPct val="110000"/>
              </a:lnSpc>
              <a:spcBef>
                <a:spcPts val="0"/>
              </a:spcBef>
            </a:pPr>
            <a:r>
              <a:rPr lang="zh-CN" altLang="en-US" sz="2700" dirty="0" smtClean="0"/>
              <a:t>防</a:t>
            </a:r>
            <a:r>
              <a:rPr lang="zh-CN" altLang="en-US" sz="2700" dirty="0"/>
              <a:t>火墙只能在入侵时阻止或者警告，对已经感染病毒的计算机毫无办法。</a:t>
            </a:r>
          </a:p>
          <a:p>
            <a:pPr>
              <a:lnSpc>
                <a:spcPct val="110000"/>
              </a:lnSpc>
              <a:spcBef>
                <a:spcPts val="0"/>
              </a:spcBef>
            </a:pPr>
            <a:r>
              <a:rPr lang="zh-CN" altLang="en-US" sz="3300" b="1" dirty="0">
                <a:solidFill>
                  <a:schemeClr val="tx1">
                    <a:lumMod val="60000"/>
                    <a:lumOff val="40000"/>
                  </a:schemeClr>
                </a:solidFill>
              </a:rPr>
              <a:t>影响网</a:t>
            </a:r>
            <a:r>
              <a:rPr lang="zh-CN" altLang="en-US" sz="3300" b="1" dirty="0" smtClean="0">
                <a:solidFill>
                  <a:schemeClr val="tx1">
                    <a:lumMod val="60000"/>
                    <a:lumOff val="40000"/>
                  </a:schemeClr>
                </a:solidFill>
              </a:rPr>
              <a:t>速</a:t>
            </a:r>
            <a:endParaRPr lang="en-US" altLang="zh-CN" sz="3300" dirty="0" smtClean="0"/>
          </a:p>
          <a:p>
            <a:pPr lvl="1">
              <a:lnSpc>
                <a:spcPct val="110000"/>
              </a:lnSpc>
              <a:spcBef>
                <a:spcPts val="0"/>
              </a:spcBef>
            </a:pPr>
            <a:r>
              <a:rPr lang="zh-CN" altLang="en-US" sz="2700" dirty="0" smtClean="0"/>
              <a:t>无</a:t>
            </a:r>
            <a:r>
              <a:rPr lang="zh-CN" altLang="en-US" sz="2700" dirty="0"/>
              <a:t>法做到安全与速度的同步提高，一旦考虑到安全因素而对网络流量进行深检测和分析，那么网络速度势必会受到影响</a:t>
            </a:r>
            <a:r>
              <a:rPr lang="zh-CN" altLang="en-US" sz="2700" dirty="0" smtClean="0"/>
              <a:t>。</a:t>
            </a:r>
            <a:endParaRPr lang="zh-CN" altLang="en-US" sz="2700" dirty="0"/>
          </a:p>
        </p:txBody>
      </p:sp>
      <p:sp>
        <p:nvSpPr>
          <p:cNvPr id="5" name="灯片编号占位符 4"/>
          <p:cNvSpPr>
            <a:spLocks noGrp="1"/>
          </p:cNvSpPr>
          <p:nvPr>
            <p:ph type="sldNum" sz="quarter" idx="12"/>
          </p:nvPr>
        </p:nvSpPr>
        <p:spPr/>
        <p:txBody>
          <a:bodyPr/>
          <a:lstStyle/>
          <a:p>
            <a:fld id="{EE6F7105-4E08-4754-A4DC-DF32CD7F8FC8}" type="slidenum">
              <a:rPr lang="en-US" altLang="zh-CN" smtClean="0"/>
              <a:t>156</a:t>
            </a:fld>
            <a:endParaRPr lang="en-US" altLang="zh-CN"/>
          </a:p>
        </p:txBody>
      </p:sp>
    </p:spTree>
    <p:extLst>
      <p:ext uri="{BB962C8B-B14F-4D97-AF65-F5344CB8AC3E}">
        <p14:creationId xmlns:p14="http://schemas.microsoft.com/office/powerpoint/2010/main" val="265789894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1894" y="44624"/>
            <a:ext cx="10467776" cy="563563"/>
          </a:xfrm>
        </p:spPr>
        <p:txBody>
          <a:bodyPr/>
          <a:lstStyle/>
          <a:p>
            <a:r>
              <a:rPr lang="en-US" altLang="zh-CN" dirty="0"/>
              <a:t>8.3.1 </a:t>
            </a:r>
            <a:r>
              <a:rPr lang="zh-CN" altLang="en-US" dirty="0"/>
              <a:t>数字签名</a:t>
            </a:r>
          </a:p>
        </p:txBody>
      </p:sp>
      <p:sp>
        <p:nvSpPr>
          <p:cNvPr id="3" name="内容占位符 2"/>
          <p:cNvSpPr>
            <a:spLocks noGrp="1"/>
          </p:cNvSpPr>
          <p:nvPr>
            <p:ph sz="half" idx="1"/>
          </p:nvPr>
        </p:nvSpPr>
        <p:spPr>
          <a:xfrm>
            <a:off x="730250" y="1038225"/>
            <a:ext cx="5461635" cy="5668010"/>
          </a:xfrm>
        </p:spPr>
        <p:txBody>
          <a:bodyPr>
            <a:normAutofit/>
          </a:bodyPr>
          <a:lstStyle/>
          <a:p>
            <a:r>
              <a:rPr lang="zh-CN" altLang="en-US" sz="3200" b="1" dirty="0">
                <a:solidFill>
                  <a:schemeClr val="tx1">
                    <a:lumMod val="60000"/>
                    <a:lumOff val="40000"/>
                  </a:schemeClr>
                </a:solidFill>
              </a:rPr>
              <a:t>数字证书的概念：</a:t>
            </a:r>
          </a:p>
          <a:p>
            <a:pPr lvl="1"/>
            <a:r>
              <a:rPr lang="zh-CN" altLang="en-US" dirty="0"/>
              <a:t>是CA 签发的一段身份凭证数据</a:t>
            </a:r>
          </a:p>
          <a:p>
            <a:pPr lvl="1"/>
            <a:r>
              <a:rPr lang="zh-CN" altLang="en-US" dirty="0"/>
              <a:t>其中包含了3部分:公钥、私钥和相关身份信息</a:t>
            </a:r>
          </a:p>
          <a:p>
            <a:pPr lvl="1"/>
            <a:r>
              <a:rPr lang="zh-CN" altLang="en-US" dirty="0"/>
              <a:t>可使用其进行数字签名</a:t>
            </a:r>
            <a:endParaRPr lang="zh-CN" altLang="en-US" sz="2400" dirty="0"/>
          </a:p>
          <a:p>
            <a:pPr marL="0" lvl="0" indent="0">
              <a:buFont typeface="Wingdings" panose="05000000000000000000" charset="0"/>
              <a:buNone/>
            </a:pPr>
            <a:endParaRPr lang="zh-CN" altLang="en-US" sz="2400" dirty="0">
              <a:solidFill>
                <a:schemeClr val="tx1"/>
              </a:solidFill>
            </a:endParaRPr>
          </a:p>
        </p:txBody>
      </p:sp>
      <p:sp>
        <p:nvSpPr>
          <p:cNvPr id="5" name="灯片编号占位符 4"/>
          <p:cNvSpPr>
            <a:spLocks noGrp="1"/>
          </p:cNvSpPr>
          <p:nvPr>
            <p:ph type="sldNum" sz="quarter" idx="12"/>
          </p:nvPr>
        </p:nvSpPr>
        <p:spPr/>
        <p:txBody>
          <a:bodyPr/>
          <a:lstStyle/>
          <a:p>
            <a:fld id="{EE6F7105-4E08-4754-A4DC-DF32CD7F8FC8}" type="slidenum">
              <a:rPr lang="en-US" altLang="zh-CN" smtClean="0"/>
              <a:t>157</a:t>
            </a:fld>
            <a:endParaRPr lang="en-US" altLang="zh-CN"/>
          </a:p>
        </p:txBody>
      </p:sp>
      <p:sp>
        <p:nvSpPr>
          <p:cNvPr id="7" name="内容占位符 6"/>
          <p:cNvSpPr>
            <a:spLocks noGrp="1"/>
          </p:cNvSpPr>
          <p:nvPr>
            <p:ph sz="half" idx="2"/>
          </p:nvPr>
        </p:nvSpPr>
        <p:spPr>
          <a:xfrm>
            <a:off x="6082030" y="1038225"/>
            <a:ext cx="5003800" cy="5049520"/>
          </a:xfrm>
        </p:spPr>
        <p:txBody>
          <a:bodyPr>
            <a:normAutofit/>
          </a:bodyPr>
          <a:lstStyle/>
          <a:p>
            <a:pPr lvl="0">
              <a:lnSpc>
                <a:spcPct val="100000"/>
              </a:lnSpc>
            </a:pPr>
            <a:r>
              <a:rPr lang="zh-CN" altLang="en-US" sz="3200" b="1" dirty="0">
                <a:solidFill>
                  <a:schemeClr val="tx1">
                    <a:lumMod val="60000"/>
                    <a:lumOff val="40000"/>
                  </a:schemeClr>
                </a:solidFill>
                <a:sym typeface="+mn-ea"/>
              </a:rPr>
              <a:t>数字签名的概念：</a:t>
            </a:r>
            <a:endParaRPr lang="zh-CN" altLang="en-US" sz="3200" b="1" dirty="0">
              <a:solidFill>
                <a:schemeClr val="tx1">
                  <a:lumMod val="60000"/>
                  <a:lumOff val="40000"/>
                </a:schemeClr>
              </a:solidFill>
            </a:endParaRPr>
          </a:p>
          <a:p>
            <a:pPr marL="685800" lvl="1" indent="-228600">
              <a:lnSpc>
                <a:spcPct val="100000"/>
              </a:lnSpc>
              <a:buFont typeface="Wingdings" panose="05000000000000000000" charset="0"/>
              <a:buChar char="§"/>
            </a:pPr>
            <a:r>
              <a:rPr lang="zh-CN" altLang="en-US" dirty="0">
                <a:sym typeface="+mn-ea"/>
              </a:rPr>
              <a:t>是用数字证书对发送的信息加密和解密的过程</a:t>
            </a:r>
            <a:endParaRPr lang="zh-CN" altLang="en-US" dirty="0">
              <a:solidFill>
                <a:schemeClr val="tx1"/>
              </a:solidFill>
            </a:endParaRPr>
          </a:p>
          <a:p>
            <a:pPr marL="685800" lvl="1" indent="-228600">
              <a:lnSpc>
                <a:spcPct val="100000"/>
              </a:lnSpc>
              <a:buFont typeface="Wingdings" panose="05000000000000000000" charset="0"/>
              <a:buChar char="§"/>
            </a:pPr>
            <a:r>
              <a:rPr lang="zh-CN" altLang="en-US" dirty="0">
                <a:sym typeface="+mn-ea"/>
              </a:rPr>
              <a:t>发送方发送时进行签名,接收方进行验证</a:t>
            </a:r>
            <a:endParaRPr lang="zh-CN" altLang="en-US" dirty="0">
              <a:solidFill>
                <a:schemeClr val="tx1"/>
              </a:solidFill>
            </a:endParaRPr>
          </a:p>
          <a:p>
            <a:pPr marL="685800" lvl="1" indent="-228600">
              <a:lnSpc>
                <a:spcPct val="100000"/>
              </a:lnSpc>
              <a:buFont typeface="Wingdings" panose="05000000000000000000" charset="0"/>
              <a:buChar char="§"/>
            </a:pPr>
            <a:r>
              <a:rPr lang="zh-CN" altLang="en-US" dirty="0">
                <a:sym typeface="+mn-ea"/>
              </a:rPr>
              <a:t>签名的时候用私钥,验证签名的时候用公钥</a:t>
            </a:r>
          </a:p>
        </p:txBody>
      </p:sp>
      <p:sp>
        <p:nvSpPr>
          <p:cNvPr id="4" name="Rectangle 15"/>
          <p:cNvSpPr>
            <a:spLocks noChangeArrowheads="1"/>
          </p:cNvSpPr>
          <p:nvPr/>
        </p:nvSpPr>
        <p:spPr bwMode="auto">
          <a:xfrm>
            <a:off x="1127448" y="42930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8" name="Canvas 196"/>
          <p:cNvGrpSpPr/>
          <p:nvPr/>
        </p:nvGrpSpPr>
        <p:grpSpPr bwMode="auto">
          <a:xfrm>
            <a:off x="1408592" y="4912496"/>
            <a:ext cx="4392295" cy="1466850"/>
            <a:chOff x="1320" y="1790"/>
            <a:chExt cx="44253" cy="13582"/>
          </a:xfrm>
        </p:grpSpPr>
        <p:sp>
          <p:nvSpPr>
            <p:cNvPr id="9" name="AutoShape 14"/>
            <p:cNvSpPr>
              <a:spLocks noChangeAspect="1" noChangeArrowheads="1"/>
            </p:cNvSpPr>
            <p:nvPr/>
          </p:nvSpPr>
          <p:spPr bwMode="auto">
            <a:xfrm>
              <a:off x="1320" y="1790"/>
              <a:ext cx="44253" cy="135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8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0767" y="1936"/>
              <a:ext cx="4806" cy="8382"/>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1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 y="1790"/>
              <a:ext cx="6674" cy="8528"/>
            </a:xfrm>
            <a:prstGeom prst="rect">
              <a:avLst/>
            </a:prstGeom>
            <a:noFill/>
            <a:extLst>
              <a:ext uri="{909E8E84-426E-40DD-AFC4-6F175D3DCCD1}">
                <a14:hiddenFill xmlns:a14="http://schemas.microsoft.com/office/drawing/2010/main">
                  <a:solidFill>
                    <a:srgbClr val="FFFFFF"/>
                  </a:solidFill>
                </a14:hiddenFill>
              </a:ext>
            </a:extLst>
          </p:spPr>
        </p:pic>
        <p:sp>
          <p:nvSpPr>
            <p:cNvPr id="10" name="Line 196"/>
            <p:cNvSpPr>
              <a:spLocks noChangeShapeType="1"/>
            </p:cNvSpPr>
            <p:nvPr/>
          </p:nvSpPr>
          <p:spPr bwMode="auto">
            <a:xfrm>
              <a:off x="6813" y="4152"/>
              <a:ext cx="33712" cy="64"/>
            </a:xfrm>
            <a:prstGeom prst="line">
              <a:avLst/>
            </a:prstGeom>
            <a:noFill/>
            <a:ln w="9525">
              <a:solidFill>
                <a:srgbClr val="000000"/>
              </a:solidFill>
              <a:rou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pic>
          <p:nvPicPr>
            <p:cNvPr id="187" name="Picture 19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60" y="3009"/>
              <a:ext cx="5600" cy="38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98"/>
            <p:cNvSpPr txBox="1">
              <a:spLocks noChangeArrowheads="1"/>
            </p:cNvSpPr>
            <p:nvPr/>
          </p:nvSpPr>
          <p:spPr bwMode="auto">
            <a:xfrm>
              <a:off x="2749" y="8890"/>
              <a:ext cx="5099" cy="2717"/>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2" name="Text Box 199"/>
            <p:cNvSpPr txBox="1">
              <a:spLocks noChangeArrowheads="1"/>
            </p:cNvSpPr>
            <p:nvPr/>
          </p:nvSpPr>
          <p:spPr bwMode="auto">
            <a:xfrm>
              <a:off x="41294" y="9512"/>
              <a:ext cx="4279" cy="267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19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17" y="10585"/>
              <a:ext cx="7588" cy="4502"/>
            </a:xfrm>
            <a:prstGeom prst="rect">
              <a:avLst/>
            </a:prstGeom>
            <a:noFill/>
            <a:extLst>
              <a:ext uri="{909E8E84-426E-40DD-AFC4-6F175D3DCCD1}">
                <a14:hiddenFill xmlns:a14="http://schemas.microsoft.com/office/drawing/2010/main">
                  <a:solidFill>
                    <a:srgbClr val="FFFFFF"/>
                  </a:solidFill>
                </a14:hiddenFill>
              </a:ext>
            </a:extLst>
          </p:spPr>
        </p:pic>
        <p:sp>
          <p:nvSpPr>
            <p:cNvPr id="13" name="Line 201"/>
            <p:cNvSpPr>
              <a:spLocks noChangeShapeType="1"/>
            </p:cNvSpPr>
            <p:nvPr/>
          </p:nvSpPr>
          <p:spPr bwMode="auto">
            <a:xfrm flipV="1">
              <a:off x="17595" y="8026"/>
              <a:ext cx="22778" cy="5569"/>
            </a:xfrm>
            <a:prstGeom prst="line">
              <a:avLst/>
            </a:prstGeom>
            <a:noFill/>
            <a:ln w="9525">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pic>
          <p:nvPicPr>
            <p:cNvPr id="192" name="Picture 2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13" y="9531"/>
              <a:ext cx="5588" cy="38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203"/>
            <p:cNvSpPr txBox="1">
              <a:spLocks noChangeArrowheads="1"/>
            </p:cNvSpPr>
            <p:nvPr/>
          </p:nvSpPr>
          <p:spPr bwMode="auto">
            <a:xfrm>
              <a:off x="11963" y="2355"/>
              <a:ext cx="4667" cy="262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5" name="Text Box 204"/>
            <p:cNvSpPr txBox="1">
              <a:spLocks noChangeArrowheads="1"/>
            </p:cNvSpPr>
            <p:nvPr/>
          </p:nvSpPr>
          <p:spPr bwMode="auto">
            <a:xfrm>
              <a:off x="23177" y="8889"/>
              <a:ext cx="4737" cy="282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chemeClr val="tx1"/>
                  </a:solidFill>
                  <a:effectLst/>
                  <a:latin typeface="Times New Roman" panose="02020603050405020304" pitchFamily="18" charset="0"/>
                  <a:ea typeface="隶书" panose="02010509060101010101" charset="-122"/>
                  <a:cs typeface="Impact" panose="020B0806030902050204" pitchFamily="34" charset="0"/>
                </a:rPr>
                <a:t>A</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Text Box 205"/>
            <p:cNvSpPr txBox="1">
              <a:spLocks noChangeArrowheads="1"/>
            </p:cNvSpPr>
            <p:nvPr/>
          </p:nvSpPr>
          <p:spPr bwMode="auto">
            <a:xfrm>
              <a:off x="7721" y="12833"/>
              <a:ext cx="5461" cy="254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黑客</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76011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2529" y="44624"/>
            <a:ext cx="10467776" cy="563563"/>
          </a:xfrm>
        </p:spPr>
        <p:txBody>
          <a:bodyPr/>
          <a:lstStyle/>
          <a:p>
            <a:r>
              <a:rPr lang="en-US" altLang="zh-CN" dirty="0"/>
              <a:t>8.3.2 </a:t>
            </a:r>
            <a:r>
              <a:rPr lang="zh-CN" altLang="en-US" dirty="0"/>
              <a:t>数字签名过程和验证过程</a:t>
            </a:r>
          </a:p>
        </p:txBody>
      </p:sp>
      <p:sp>
        <p:nvSpPr>
          <p:cNvPr id="5" name="灯片编号占位符 4"/>
          <p:cNvSpPr>
            <a:spLocks noGrp="1"/>
          </p:cNvSpPr>
          <p:nvPr>
            <p:ph type="sldNum" sz="quarter" idx="12"/>
          </p:nvPr>
        </p:nvSpPr>
        <p:spPr/>
        <p:txBody>
          <a:bodyPr/>
          <a:lstStyle/>
          <a:p>
            <a:fld id="{EE6F7105-4E08-4754-A4DC-DF32CD7F8FC8}" type="slidenum">
              <a:rPr lang="en-US" altLang="zh-CN" smtClean="0"/>
              <a:t>158</a:t>
            </a:fld>
            <a:endParaRPr lang="en-US" altLang="zh-CN"/>
          </a:p>
        </p:txBody>
      </p:sp>
      <p:sp>
        <p:nvSpPr>
          <p:cNvPr id="8" name="内容占位符 7"/>
          <p:cNvSpPr>
            <a:spLocks noGrp="1"/>
          </p:cNvSpPr>
          <p:nvPr>
            <p:ph sz="half" idx="1"/>
          </p:nvPr>
        </p:nvSpPr>
        <p:spPr>
          <a:xfrm>
            <a:off x="694055" y="1027430"/>
            <a:ext cx="10316210" cy="5577205"/>
          </a:xfrm>
        </p:spPr>
        <p:txBody>
          <a:bodyPr/>
          <a:lstStyle/>
          <a:p>
            <a:r>
              <a:rPr lang="zh-CN" altLang="en-US" sz="2400" dirty="0"/>
              <a:t>数字签名时使用私钥加密、公钥验签，发送端发送签名和文件,接收端根据公钥进行验证</a:t>
            </a:r>
            <a:r>
              <a:rPr lang="zh-CN" altLang="en-US" sz="2400" dirty="0" smtClean="0"/>
              <a:t>。</a:t>
            </a:r>
            <a:endParaRPr lang="en-US" altLang="zh-CN" sz="2400" dirty="0" smtClean="0"/>
          </a:p>
          <a:p>
            <a:r>
              <a:rPr lang="zh-CN" altLang="en-US" sz="2400" dirty="0" smtClean="0"/>
              <a:t>发送端：在发送信息前使用哈希算法求出待发信息的数字摘要，然后用私钥对这个数字摘要</a:t>
            </a:r>
            <a:r>
              <a:rPr lang="en-US" altLang="zh-CN" sz="2400" dirty="0" smtClean="0"/>
              <a:t>H</a:t>
            </a:r>
            <a:r>
              <a:rPr lang="zh-CN" altLang="en-US" sz="2400" dirty="0" smtClean="0"/>
              <a:t>进行加密得到数字签名</a:t>
            </a:r>
            <a:endParaRPr lang="en-US" altLang="zh-CN" sz="2400" dirty="0" smtClean="0"/>
          </a:p>
          <a:p>
            <a:r>
              <a:rPr lang="zh-CN" altLang="en-US" sz="2400" dirty="0"/>
              <a:t>接收</a:t>
            </a:r>
            <a:r>
              <a:rPr lang="zh-CN" altLang="en-US" sz="2400" dirty="0" smtClean="0"/>
              <a:t>端：一方面用发信者的公钥对数字签名解密，得到一个摘要</a:t>
            </a:r>
            <a:r>
              <a:rPr lang="en-US" altLang="zh-CN" sz="2400" dirty="0" smtClean="0"/>
              <a:t>H</a:t>
            </a:r>
            <a:r>
              <a:rPr lang="zh-CN" altLang="en-US" sz="2400" dirty="0" smtClean="0"/>
              <a:t>；另一方面把收到的信息本身用哈希算法求出另一个摘要</a:t>
            </a:r>
            <a:r>
              <a:rPr lang="en-US" altLang="zh-CN" sz="2400" dirty="0" smtClean="0"/>
              <a:t>H</a:t>
            </a:r>
            <a:r>
              <a:rPr lang="zh-CN" altLang="en-US" sz="2400" dirty="0" smtClean="0"/>
              <a:t>’，两者进行比较</a:t>
            </a:r>
            <a:endParaRPr lang="zh-CN" alt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605" y="3586372"/>
            <a:ext cx="4754880" cy="27355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594132"/>
            <a:ext cx="4394200" cy="2722245"/>
          </a:xfrm>
          <a:prstGeom prst="rect">
            <a:avLst/>
          </a:prstGeom>
        </p:spPr>
      </p:pic>
    </p:spTree>
    <p:extLst>
      <p:ext uri="{BB962C8B-B14F-4D97-AF65-F5344CB8AC3E}">
        <p14:creationId xmlns:p14="http://schemas.microsoft.com/office/powerpoint/2010/main" val="256691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1904" y="44624"/>
            <a:ext cx="10467776" cy="563563"/>
          </a:xfrm>
        </p:spPr>
        <p:txBody>
          <a:bodyPr/>
          <a:lstStyle/>
          <a:p>
            <a:r>
              <a:rPr lang="zh-CN" altLang="en-US" dirty="0"/>
              <a:t>实例</a:t>
            </a:r>
          </a:p>
        </p:txBody>
      </p:sp>
      <p:sp>
        <p:nvSpPr>
          <p:cNvPr id="3" name="内容占位符 2"/>
          <p:cNvSpPr>
            <a:spLocks noGrp="1"/>
          </p:cNvSpPr>
          <p:nvPr>
            <p:ph sz="half" idx="1"/>
          </p:nvPr>
        </p:nvSpPr>
        <p:spPr>
          <a:xfrm>
            <a:off x="708660" y="1056005"/>
            <a:ext cx="10261600" cy="4549140"/>
          </a:xfrm>
        </p:spPr>
        <p:txBody>
          <a:bodyPr/>
          <a:lstStyle/>
          <a:p>
            <a:r>
              <a:rPr lang="zh-CN" altLang="en-US" sz="3200" b="1" dirty="0">
                <a:solidFill>
                  <a:schemeClr val="tx1">
                    <a:lumMod val="60000"/>
                    <a:lumOff val="40000"/>
                  </a:schemeClr>
                </a:solidFill>
              </a:rPr>
              <a:t>数字签名在浏览器的应用</a:t>
            </a:r>
          </a:p>
          <a:p>
            <a:pPr lvl="1"/>
            <a:r>
              <a:rPr lang="zh-CN" altLang="en-US" dirty="0"/>
              <a:t>在打开网页或者软件时,很多人都遇到这个警告“数字签名或证书无效,访问被拒绝”</a:t>
            </a:r>
          </a:p>
          <a:p>
            <a:pPr lvl="1"/>
            <a:r>
              <a:rPr lang="zh-CN" altLang="en-US" dirty="0"/>
              <a:t>由此例看出，浏览器使用数字签名协议保障用户安全。</a:t>
            </a:r>
          </a:p>
        </p:txBody>
      </p:sp>
      <p:sp>
        <p:nvSpPr>
          <p:cNvPr id="5" name="灯片编号占位符 4"/>
          <p:cNvSpPr>
            <a:spLocks noGrp="1"/>
          </p:cNvSpPr>
          <p:nvPr>
            <p:ph type="sldNum" sz="quarter" idx="12"/>
          </p:nvPr>
        </p:nvSpPr>
        <p:spPr/>
        <p:txBody>
          <a:bodyPr/>
          <a:lstStyle/>
          <a:p>
            <a:fld id="{EE6F7105-4E08-4754-A4DC-DF32CD7F8FC8}" type="slidenum">
              <a:rPr lang="en-US" altLang="zh-CN" smtClean="0"/>
              <a:t>159</a:t>
            </a:fld>
            <a:endParaRPr lang="en-US" altLang="zh-CN"/>
          </a:p>
        </p:txBody>
      </p:sp>
      <p:pic>
        <p:nvPicPr>
          <p:cNvPr id="5122" name="Picture 1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455" y="3261995"/>
            <a:ext cx="6175375"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911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0405" y="1000760"/>
            <a:ext cx="10353040" cy="6092825"/>
          </a:xfrm>
        </p:spPr>
        <p:txBody>
          <a:bodyPr>
            <a:normAutofit/>
          </a:bodyPr>
          <a:lstStyle/>
          <a:p>
            <a:r>
              <a:rPr lang="zh-CN" altLang="en-US" sz="3200" b="1" dirty="0">
                <a:solidFill>
                  <a:schemeClr val="tx1">
                    <a:lumMod val="60000"/>
                    <a:lumOff val="40000"/>
                  </a:schemeClr>
                </a:solidFill>
                <a:sym typeface="+mn-ea"/>
              </a:rPr>
              <a:t>高速缓冲存储器</a:t>
            </a:r>
            <a:r>
              <a:rPr lang="zh-CN" altLang="en-US" sz="3200" dirty="0">
                <a:solidFill>
                  <a:schemeClr val="tx1">
                    <a:lumMod val="60000"/>
                    <a:lumOff val="40000"/>
                  </a:schemeClr>
                </a:solidFill>
                <a:sym typeface="+mn-ea"/>
              </a:rPr>
              <a:t>(Cache)</a:t>
            </a:r>
            <a:endParaRPr lang="zh-CN" altLang="en-US" sz="3200" b="1" dirty="0">
              <a:solidFill>
                <a:schemeClr val="tx1">
                  <a:lumMod val="60000"/>
                  <a:lumOff val="40000"/>
                </a:schemeClr>
              </a:solidFill>
              <a:sym typeface="+mn-ea"/>
            </a:endParaRPr>
          </a:p>
          <a:p>
            <a:pPr lvl="1"/>
            <a:r>
              <a:rPr lang="zh-CN" altLang="en-US" sz="2800" dirty="0">
                <a:sym typeface="+mn-ea"/>
              </a:rPr>
              <a:t>在</a:t>
            </a:r>
            <a:r>
              <a:rPr lang="zh-CN" altLang="en-US" sz="2800" b="1" dirty="0">
                <a:solidFill>
                  <a:srgbClr val="FF0000"/>
                </a:solidFill>
                <a:sym typeface="+mn-ea"/>
              </a:rPr>
              <a:t>逻辑上位于CPU和内存</a:t>
            </a:r>
            <a:r>
              <a:rPr lang="zh-CN" altLang="en-US" sz="2800" dirty="0">
                <a:sym typeface="+mn-ea"/>
              </a:rPr>
              <a:t>之间的一种存储容量较小但速度很高的存储器,其运算速度高于内存而低于CPU，存储容量为几百字节到几兆字节。它一般采用</a:t>
            </a:r>
            <a:r>
              <a:rPr lang="en-US" altLang="zh-CN" sz="2800" dirty="0">
                <a:sym typeface="+mn-ea"/>
              </a:rPr>
              <a:t>SRAM</a:t>
            </a:r>
            <a:r>
              <a:rPr lang="zh-CN" altLang="en-US" sz="2800" dirty="0">
                <a:sym typeface="+mn-ea"/>
              </a:rPr>
              <a:t>，并且内置于</a:t>
            </a:r>
            <a:r>
              <a:rPr lang="en-US" altLang="zh-CN" sz="2800" dirty="0">
                <a:sym typeface="+mn-ea"/>
              </a:rPr>
              <a:t>CPU</a:t>
            </a:r>
            <a:r>
              <a:rPr lang="zh-CN" altLang="en-US" sz="2800" dirty="0">
                <a:sym typeface="+mn-ea"/>
              </a:rPr>
              <a:t>。</a:t>
            </a:r>
          </a:p>
          <a:p>
            <a:r>
              <a:rPr lang="zh-CN" altLang="en-US" sz="3200" b="1" dirty="0">
                <a:solidFill>
                  <a:schemeClr val="tx1">
                    <a:lumMod val="60000"/>
                    <a:lumOff val="40000"/>
                  </a:schemeClr>
                </a:solidFill>
                <a:sym typeface="+mn-ea"/>
              </a:rPr>
              <a:t>工作原理图</a:t>
            </a:r>
          </a:p>
        </p:txBody>
      </p:sp>
      <p:pic>
        <p:nvPicPr>
          <p:cNvPr id="2" name="图片 1" descr="捕获6"/>
          <p:cNvPicPr>
            <a:picLocks noChangeAspect="1"/>
          </p:cNvPicPr>
          <p:nvPr/>
        </p:nvPicPr>
        <p:blipFill>
          <a:blip r:embed="rId2"/>
          <a:stretch>
            <a:fillRect/>
          </a:stretch>
        </p:blipFill>
        <p:spPr>
          <a:xfrm>
            <a:off x="2479674" y="3858260"/>
            <a:ext cx="8063649" cy="2739092"/>
          </a:xfrm>
          <a:prstGeom prst="rect">
            <a:avLst/>
          </a:prstGeom>
        </p:spPr>
      </p:pic>
      <p:sp>
        <p:nvSpPr>
          <p:cNvPr id="11" name="文本框 10"/>
          <p:cNvSpPr txBox="1"/>
          <p:nvPr/>
        </p:nvSpPr>
        <p:spPr>
          <a:xfrm>
            <a:off x="2050415" y="44624"/>
            <a:ext cx="7550785" cy="645160"/>
          </a:xfrm>
          <a:prstGeom prst="rect">
            <a:avLst/>
          </a:prstGeom>
          <a:noFill/>
        </p:spPr>
        <p:txBody>
          <a:bodyPr wrap="square" rtlCol="0">
            <a:spAutoFit/>
          </a:bodyPr>
          <a:lstStyle/>
          <a:p>
            <a:pPr algn="ctr"/>
            <a:r>
              <a:rPr lang="en-US" altLang="zh-CN" sz="3600" b="1" dirty="0">
                <a:solidFill>
                  <a:srgbClr val="FFFFFF"/>
                </a:solidFill>
              </a:rPr>
              <a:t>1.2.2 </a:t>
            </a:r>
            <a:r>
              <a:rPr lang="zh-CN" altLang="en-US" sz="3600" b="1" dirty="0">
                <a:solidFill>
                  <a:srgbClr val="FFFFFF"/>
                </a:solidFill>
              </a:rPr>
              <a:t>存储器分类</a:t>
            </a:r>
            <a:r>
              <a:rPr lang="en-US" altLang="zh-CN" sz="3600" b="1" dirty="0">
                <a:solidFill>
                  <a:srgbClr val="FFFFFF"/>
                </a:solidFill>
              </a:rPr>
              <a:t>—</a:t>
            </a:r>
            <a:r>
              <a:rPr lang="zh-CN" altLang="en-US" sz="3600" b="1" dirty="0">
                <a:solidFill>
                  <a:srgbClr val="FFFFFF"/>
                </a:solidFill>
                <a:latin typeface="+mj-lt"/>
                <a:ea typeface="+mj-ea"/>
                <a:cs typeface="+mj-cs"/>
              </a:rPr>
              <a:t>内存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strips(down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2529" y="44624"/>
            <a:ext cx="10467776" cy="563563"/>
          </a:xfrm>
        </p:spPr>
        <p:txBody>
          <a:bodyPr/>
          <a:lstStyle/>
          <a:p>
            <a:r>
              <a:rPr lang="en-US" altLang="zh-CN" dirty="0"/>
              <a:t>8.3.3 </a:t>
            </a:r>
            <a:r>
              <a:rPr lang="zh-CN" altLang="en-US" dirty="0"/>
              <a:t>区块链</a:t>
            </a:r>
          </a:p>
        </p:txBody>
      </p:sp>
      <p:sp>
        <p:nvSpPr>
          <p:cNvPr id="3" name="内容占位符 2"/>
          <p:cNvSpPr>
            <a:spLocks noGrp="1"/>
          </p:cNvSpPr>
          <p:nvPr>
            <p:ph sz="half" idx="1"/>
          </p:nvPr>
        </p:nvSpPr>
        <p:spPr>
          <a:xfrm>
            <a:off x="678815" y="1022350"/>
            <a:ext cx="6137265" cy="5267960"/>
          </a:xfrm>
        </p:spPr>
        <p:txBody>
          <a:bodyPr>
            <a:normAutofit fontScale="92500" lnSpcReduction="20000"/>
          </a:bodyPr>
          <a:lstStyle/>
          <a:p>
            <a:pPr>
              <a:lnSpc>
                <a:spcPct val="100000"/>
              </a:lnSpc>
            </a:pPr>
            <a:r>
              <a:rPr lang="zh-CN" altLang="en-US" sz="3200" b="1" dirty="0">
                <a:solidFill>
                  <a:schemeClr val="tx1">
                    <a:lumMod val="60000"/>
                    <a:lumOff val="40000"/>
                  </a:schemeClr>
                </a:solidFill>
              </a:rPr>
              <a:t>概念</a:t>
            </a:r>
          </a:p>
          <a:p>
            <a:pPr lvl="1">
              <a:lnSpc>
                <a:spcPct val="100000"/>
              </a:lnSpc>
            </a:pPr>
            <a:r>
              <a:rPr lang="zh-CN" altLang="en-US" dirty="0"/>
              <a:t>是建立在密码学算法之上的一种分布式记账本</a:t>
            </a:r>
          </a:p>
          <a:p>
            <a:pPr lvl="1">
              <a:lnSpc>
                <a:spcPct val="100000"/>
              </a:lnSpc>
            </a:pPr>
            <a:r>
              <a:rPr lang="zh-CN" altLang="en-US" dirty="0"/>
              <a:t>每个区块是个数据块(存储每次的交易信息),各个区块直接通过密码技术实现相互链接,形成一个逻辑链条</a:t>
            </a:r>
          </a:p>
          <a:p>
            <a:pPr lvl="1">
              <a:lnSpc>
                <a:spcPct val="100000"/>
              </a:lnSpc>
            </a:pPr>
            <a:r>
              <a:rPr lang="zh-CN" altLang="en-US" dirty="0"/>
              <a:t>采用分布式共享存储</a:t>
            </a:r>
          </a:p>
          <a:p>
            <a:pPr lvl="0">
              <a:lnSpc>
                <a:spcPct val="100000"/>
              </a:lnSpc>
            </a:pPr>
            <a:r>
              <a:rPr lang="zh-CN" altLang="en-US" sz="3200" b="1" dirty="0">
                <a:solidFill>
                  <a:schemeClr val="tx1">
                    <a:lumMod val="60000"/>
                    <a:lumOff val="40000"/>
                  </a:schemeClr>
                </a:solidFill>
              </a:rPr>
              <a:t>本质</a:t>
            </a:r>
          </a:p>
          <a:p>
            <a:pPr marL="685800" lvl="1" indent="-228600">
              <a:lnSpc>
                <a:spcPct val="100000"/>
              </a:lnSpc>
              <a:buFont typeface="Wingdings" panose="05000000000000000000" charset="0"/>
              <a:buChar char="§"/>
            </a:pPr>
            <a:r>
              <a:rPr lang="zh-CN" altLang="en-US" dirty="0"/>
              <a:t>是一个去中心化的数据库，存储的是使用密码学方法相关联产生的数据块，保存在区块链中的信息无法被篡改</a:t>
            </a:r>
          </a:p>
          <a:p>
            <a:pPr lvl="0">
              <a:lnSpc>
                <a:spcPct val="100000"/>
              </a:lnSpc>
            </a:pPr>
            <a:r>
              <a:rPr lang="zh-CN" altLang="en-US" sz="3200" b="1" dirty="0">
                <a:solidFill>
                  <a:schemeClr val="tx1">
                    <a:lumMod val="60000"/>
                    <a:lumOff val="40000"/>
                  </a:schemeClr>
                </a:solidFill>
              </a:rPr>
              <a:t>核心</a:t>
            </a:r>
          </a:p>
          <a:p>
            <a:pPr marL="685800" lvl="1" indent="-228600">
              <a:lnSpc>
                <a:spcPct val="100000"/>
              </a:lnSpc>
              <a:buFont typeface="Wingdings" panose="05000000000000000000" charset="0"/>
              <a:buChar char="§"/>
            </a:pPr>
            <a:r>
              <a:rPr lang="zh-CN" altLang="en-US" dirty="0"/>
              <a:t>密码学技术</a:t>
            </a:r>
          </a:p>
          <a:p>
            <a:pPr marL="901700" lvl="1" indent="-444500">
              <a:buFont typeface="Wingdings" panose="05000000000000000000" charset="0"/>
              <a:buChar char="v"/>
            </a:pPr>
            <a:endParaRPr lang="zh-CN" altLang="en-US" dirty="0">
              <a:solidFill>
                <a:schemeClr val="tx1"/>
              </a:solidFill>
            </a:endParaRPr>
          </a:p>
          <a:p>
            <a:pPr marL="444500" lvl="0" indent="-444500">
              <a:buFont typeface="Wingdings" panose="05000000000000000000" charset="0"/>
              <a:buChar char="v"/>
            </a:pPr>
            <a:endParaRPr lang="zh-CN" altLang="en-US" dirty="0">
              <a:solidFill>
                <a:schemeClr val="tx1"/>
              </a:solidFill>
            </a:endParaRPr>
          </a:p>
          <a:p>
            <a:pPr marL="685800" lvl="1" indent="-228600">
              <a:buFont typeface="Wingdings" panose="05000000000000000000" charset="0"/>
              <a:buChar char="§"/>
            </a:pPr>
            <a:endParaRPr lang="zh-CN" altLang="en-US" dirty="0">
              <a:solidFill>
                <a:schemeClr val="tx1"/>
              </a:solidFill>
            </a:endParaRPr>
          </a:p>
        </p:txBody>
      </p:sp>
      <p:sp>
        <p:nvSpPr>
          <p:cNvPr id="5" name="灯片编号占位符 4"/>
          <p:cNvSpPr>
            <a:spLocks noGrp="1"/>
          </p:cNvSpPr>
          <p:nvPr>
            <p:ph type="sldNum" sz="quarter" idx="12"/>
          </p:nvPr>
        </p:nvSpPr>
        <p:spPr/>
        <p:txBody>
          <a:bodyPr/>
          <a:lstStyle/>
          <a:p>
            <a:fld id="{EE6F7105-4E08-4754-A4DC-DF32CD7F8FC8}" type="slidenum">
              <a:rPr lang="en-US" altLang="zh-CN" smtClean="0"/>
              <a:t>160</a:t>
            </a:fld>
            <a:endParaRPr lang="en-US" altLang="zh-C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013" y="1124744"/>
            <a:ext cx="3825523" cy="261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012" y="3987497"/>
            <a:ext cx="3825523" cy="235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446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2544" y="44624"/>
            <a:ext cx="10467776" cy="563563"/>
          </a:xfrm>
        </p:spPr>
        <p:txBody>
          <a:bodyPr/>
          <a:lstStyle/>
          <a:p>
            <a:r>
              <a:rPr lang="en-US" altLang="zh-CN" dirty="0"/>
              <a:t>8.3.3 </a:t>
            </a:r>
            <a:r>
              <a:rPr lang="zh-CN" altLang="en-US" dirty="0"/>
              <a:t>区块链的作用和应用</a:t>
            </a:r>
          </a:p>
        </p:txBody>
      </p:sp>
      <p:sp>
        <p:nvSpPr>
          <p:cNvPr id="3" name="内容占位符 2"/>
          <p:cNvSpPr>
            <a:spLocks noGrp="1"/>
          </p:cNvSpPr>
          <p:nvPr>
            <p:ph sz="half" idx="1"/>
          </p:nvPr>
        </p:nvSpPr>
        <p:spPr>
          <a:xfrm>
            <a:off x="706755" y="1030605"/>
            <a:ext cx="10318115" cy="5259705"/>
          </a:xfrm>
        </p:spPr>
        <p:txBody>
          <a:bodyPr>
            <a:normAutofit/>
          </a:bodyPr>
          <a:lstStyle/>
          <a:p>
            <a:pPr>
              <a:lnSpc>
                <a:spcPct val="100000"/>
              </a:lnSpc>
            </a:pPr>
            <a:r>
              <a:rPr lang="zh-CN" altLang="en-US" sz="3200" b="1" dirty="0">
                <a:solidFill>
                  <a:schemeClr val="tx1">
                    <a:lumMod val="60000"/>
                    <a:lumOff val="40000"/>
                  </a:schemeClr>
                </a:solidFill>
              </a:rPr>
              <a:t>作用</a:t>
            </a:r>
          </a:p>
          <a:p>
            <a:pPr lvl="1">
              <a:lnSpc>
                <a:spcPct val="100000"/>
              </a:lnSpc>
            </a:pPr>
            <a:r>
              <a:rPr lang="zh-CN" altLang="en-US" dirty="0"/>
              <a:t>解决了信任成本，使得交易成本能大幅降低</a:t>
            </a:r>
          </a:p>
          <a:p>
            <a:pPr lvl="1">
              <a:lnSpc>
                <a:spcPct val="100000"/>
              </a:lnSpc>
            </a:pPr>
            <a:r>
              <a:rPr lang="zh-CN" altLang="en-US" dirty="0"/>
              <a:t>解决了互联网的价值传输,而不是传统的信息复制</a:t>
            </a:r>
          </a:p>
          <a:p>
            <a:pPr lvl="1">
              <a:lnSpc>
                <a:spcPct val="100000"/>
              </a:lnSpc>
            </a:pPr>
            <a:r>
              <a:rPr lang="zh-CN" altLang="en-US" dirty="0"/>
              <a:t>实现零信任环境下的价值传输</a:t>
            </a:r>
          </a:p>
          <a:p>
            <a:pPr lvl="0">
              <a:lnSpc>
                <a:spcPct val="100000"/>
              </a:lnSpc>
            </a:pPr>
            <a:r>
              <a:rPr lang="zh-CN" altLang="en-US" sz="3200" b="1" dirty="0">
                <a:solidFill>
                  <a:schemeClr val="tx1">
                    <a:lumMod val="60000"/>
                    <a:lumOff val="40000"/>
                  </a:schemeClr>
                </a:solidFill>
              </a:rPr>
              <a:t>应用</a:t>
            </a:r>
          </a:p>
          <a:p>
            <a:pPr marL="742950" lvl="1" indent="-285750">
              <a:lnSpc>
                <a:spcPct val="100000"/>
              </a:lnSpc>
              <a:buFont typeface="Wingdings" panose="05000000000000000000" charset="0"/>
              <a:buChar char="§"/>
            </a:pPr>
            <a:r>
              <a:rPr lang="zh-CN" altLang="en-US" sz="3195" dirty="0"/>
              <a:t>比特币</a:t>
            </a:r>
            <a:r>
              <a:rPr lang="zh-CN" altLang="en-US" sz="3195" dirty="0">
                <a:solidFill>
                  <a:schemeClr val="tx1"/>
                </a:solidFill>
              </a:rPr>
              <a:t>，金融领域、智能合约、证券交易、食品追溯、物联网、社交通信、身份验证、电子商务、版权保护等</a:t>
            </a:r>
          </a:p>
          <a:p>
            <a:pPr lvl="2"/>
            <a:endParaRPr lang="zh-CN" altLang="en-US" dirty="0"/>
          </a:p>
          <a:p>
            <a:pPr marL="0" indent="0">
              <a:buNone/>
            </a:pPr>
            <a:endParaRPr lang="zh-CN" altLang="en-US" dirty="0"/>
          </a:p>
        </p:txBody>
      </p:sp>
      <p:sp>
        <p:nvSpPr>
          <p:cNvPr id="5" name="灯片编号占位符 4"/>
          <p:cNvSpPr>
            <a:spLocks noGrp="1"/>
          </p:cNvSpPr>
          <p:nvPr>
            <p:ph type="sldNum" sz="quarter" idx="12"/>
          </p:nvPr>
        </p:nvSpPr>
        <p:spPr/>
        <p:txBody>
          <a:bodyPr/>
          <a:lstStyle/>
          <a:p>
            <a:fld id="{EE6F7105-4E08-4754-A4DC-DF32CD7F8FC8}" type="slidenum">
              <a:rPr lang="en-US" altLang="zh-CN" smtClean="0"/>
              <a:t>161</a:t>
            </a:fld>
            <a:endParaRPr lang="en-US" altLang="zh-CN"/>
          </a:p>
        </p:txBody>
      </p:sp>
    </p:spTree>
    <p:extLst>
      <p:ext uri="{BB962C8B-B14F-4D97-AF65-F5344CB8AC3E}">
        <p14:creationId xmlns:p14="http://schemas.microsoft.com/office/powerpoint/2010/main" val="2748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1894" y="44624"/>
            <a:ext cx="10467776" cy="563563"/>
          </a:xfrm>
        </p:spPr>
        <p:txBody>
          <a:bodyPr/>
          <a:lstStyle/>
          <a:p>
            <a:r>
              <a:rPr lang="en-US" altLang="zh-CN" dirty="0"/>
              <a:t>8.3.4 </a:t>
            </a:r>
            <a:r>
              <a:rPr lang="zh-CN" altLang="en-US" dirty="0"/>
              <a:t>比特币</a:t>
            </a:r>
          </a:p>
        </p:txBody>
      </p:sp>
      <p:sp>
        <p:nvSpPr>
          <p:cNvPr id="3" name="内容占位符 2"/>
          <p:cNvSpPr>
            <a:spLocks noGrp="1"/>
          </p:cNvSpPr>
          <p:nvPr>
            <p:ph sz="half" idx="1"/>
          </p:nvPr>
        </p:nvSpPr>
        <p:spPr>
          <a:xfrm>
            <a:off x="688975" y="1058545"/>
            <a:ext cx="11159784" cy="5327015"/>
          </a:xfrm>
        </p:spPr>
        <p:txBody>
          <a:bodyPr/>
          <a:lstStyle/>
          <a:p>
            <a:r>
              <a:rPr lang="zh-CN" altLang="en-US" sz="3200" b="1" dirty="0">
                <a:solidFill>
                  <a:schemeClr val="tx1">
                    <a:lumMod val="60000"/>
                    <a:lumOff val="40000"/>
                  </a:schemeClr>
                </a:solidFill>
              </a:rPr>
              <a:t>定义</a:t>
            </a:r>
            <a:r>
              <a:rPr lang="zh-CN" altLang="en-US" sz="3200" b="1" dirty="0" smtClean="0">
                <a:solidFill>
                  <a:schemeClr val="tx1">
                    <a:lumMod val="60000"/>
                    <a:lumOff val="40000"/>
                  </a:schemeClr>
                </a:solidFill>
              </a:rPr>
              <a:t>:</a:t>
            </a:r>
            <a:endParaRPr lang="en-US" altLang="zh-CN" sz="3200" b="1" dirty="0" smtClean="0">
              <a:solidFill>
                <a:schemeClr val="tx1">
                  <a:lumMod val="60000"/>
                  <a:lumOff val="40000"/>
                </a:schemeClr>
              </a:solidFill>
            </a:endParaRPr>
          </a:p>
          <a:p>
            <a:pPr lvl="1"/>
            <a:r>
              <a:rPr lang="zh-CN" altLang="en-US" dirty="0"/>
              <a:t>比特币是一种P2P形式的数字货币</a:t>
            </a:r>
            <a:r>
              <a:rPr lang="zh-CN" altLang="en-US" dirty="0" smtClean="0"/>
              <a:t>,不依靠特定货币机构发行。是</a:t>
            </a:r>
            <a:r>
              <a:rPr lang="zh-CN" altLang="en-US" dirty="0"/>
              <a:t>目前使用最为广泛的一种虚拟货币, 可以兑换成大多数国家的货币。</a:t>
            </a:r>
          </a:p>
          <a:p>
            <a:r>
              <a:rPr lang="zh-CN" altLang="en-US" sz="3200" b="1" dirty="0">
                <a:solidFill>
                  <a:schemeClr val="tx1">
                    <a:lumMod val="60000"/>
                    <a:lumOff val="40000"/>
                  </a:schemeClr>
                </a:solidFill>
              </a:rPr>
              <a:t>特点：</a:t>
            </a:r>
          </a:p>
          <a:p>
            <a:pPr lvl="1"/>
            <a:r>
              <a:rPr lang="zh-CN" altLang="en-US" dirty="0"/>
              <a:t>去中心化：不受中央政府控制。</a:t>
            </a:r>
          </a:p>
          <a:p>
            <a:pPr lvl="1"/>
            <a:r>
              <a:rPr lang="zh-CN" altLang="en-US" dirty="0"/>
              <a:t>数量有限：只有</a:t>
            </a:r>
            <a:r>
              <a:rPr lang="en-US" altLang="zh-CN" dirty="0"/>
              <a:t>2100</a:t>
            </a:r>
            <a:r>
              <a:rPr lang="zh-CN" altLang="en-US" dirty="0"/>
              <a:t>万个，具有极强的稀缺性。</a:t>
            </a:r>
          </a:p>
          <a:p>
            <a:pPr lvl="1"/>
            <a:r>
              <a:rPr lang="zh-CN" altLang="en-US" dirty="0" smtClean="0"/>
              <a:t>其他特点：交</a:t>
            </a:r>
            <a:r>
              <a:rPr lang="zh-CN" altLang="en-US" dirty="0"/>
              <a:t>易匿</a:t>
            </a:r>
            <a:r>
              <a:rPr lang="zh-CN" altLang="en-US" dirty="0" smtClean="0"/>
              <a:t>名，交</a:t>
            </a:r>
            <a:r>
              <a:rPr lang="zh-CN" altLang="en-US" dirty="0"/>
              <a:t>易费用低</a:t>
            </a:r>
            <a:r>
              <a:rPr lang="zh-CN" altLang="en-US" dirty="0" smtClean="0"/>
              <a:t>廉，交</a:t>
            </a:r>
            <a:r>
              <a:rPr lang="zh-CN" altLang="en-US" dirty="0"/>
              <a:t>易不可逆，全球通</a:t>
            </a:r>
            <a:r>
              <a:rPr lang="zh-CN" altLang="en-US" dirty="0" smtClean="0"/>
              <a:t>用。</a:t>
            </a:r>
          </a:p>
          <a:p>
            <a:pPr lvl="0"/>
            <a:r>
              <a:rPr lang="zh-CN" altLang="en-US" sz="3200" b="1" dirty="0" smtClean="0">
                <a:solidFill>
                  <a:schemeClr val="tx1">
                    <a:lumMod val="60000"/>
                    <a:lumOff val="40000"/>
                  </a:schemeClr>
                </a:solidFill>
              </a:rPr>
              <a:t>技</a:t>
            </a:r>
            <a:r>
              <a:rPr lang="zh-CN" altLang="en-US" sz="3200" b="1" dirty="0">
                <a:solidFill>
                  <a:schemeClr val="tx1">
                    <a:lumMod val="60000"/>
                    <a:lumOff val="40000"/>
                  </a:schemeClr>
                </a:solidFill>
              </a:rPr>
              <a:t>术：</a:t>
            </a:r>
          </a:p>
          <a:p>
            <a:pPr marL="685800" lvl="1" indent="-228600">
              <a:buFont typeface="Wingdings" panose="05000000000000000000" charset="0"/>
              <a:buChar char="§"/>
            </a:pPr>
            <a:r>
              <a:rPr lang="zh-CN" altLang="en-US" dirty="0"/>
              <a:t>区块链技术，</a:t>
            </a:r>
            <a:r>
              <a:rPr lang="zh-CN" altLang="zh-CN" dirty="0"/>
              <a:t>任何交易信息和转账记录都会被记录在区块链中，无需担心丢失。</a:t>
            </a:r>
            <a:endParaRPr lang="zh-CN" altLang="en-US" dirty="0"/>
          </a:p>
        </p:txBody>
      </p:sp>
      <p:sp>
        <p:nvSpPr>
          <p:cNvPr id="5" name="灯片编号占位符 4"/>
          <p:cNvSpPr>
            <a:spLocks noGrp="1"/>
          </p:cNvSpPr>
          <p:nvPr>
            <p:ph type="sldNum" sz="quarter" idx="12"/>
          </p:nvPr>
        </p:nvSpPr>
        <p:spPr/>
        <p:txBody>
          <a:bodyPr/>
          <a:lstStyle/>
          <a:p>
            <a:fld id="{EE6F7105-4E08-4754-A4DC-DF32CD7F8FC8}" type="slidenum">
              <a:rPr lang="en-US" altLang="zh-CN" smtClean="0"/>
              <a:t>162</a:t>
            </a:fld>
            <a:endParaRPr lang="en-US" altLang="zh-CN"/>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2926" y="2540705"/>
            <a:ext cx="2664296" cy="1714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30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sz="quarter"/>
          </p:nvPr>
        </p:nvSpPr>
        <p:spPr>
          <a:xfrm>
            <a:off x="1055440" y="1124744"/>
            <a:ext cx="10513168" cy="1012825"/>
          </a:xfrm>
        </p:spPr>
        <p:txBody>
          <a:bodyPr>
            <a:noAutofit/>
          </a:bodyPr>
          <a:lstStyle/>
          <a:p>
            <a:r>
              <a:rPr lang="zh-CN" altLang="en-US" sz="4800" dirty="0" smtClean="0"/>
              <a:t>预祝大家期末考试取得好成绩！</a:t>
            </a:r>
            <a:endParaRPr lang="en-US" altLang="zh-CN" sz="4800" dirty="0">
              <a:ea typeface="宋体" panose="02010600030101010101" pitchFamily="2" charset="-122"/>
            </a:endParaRPr>
          </a:p>
        </p:txBody>
      </p:sp>
      <p:sp>
        <p:nvSpPr>
          <p:cNvPr id="3" name="Subtitle 2"/>
          <p:cNvSpPr>
            <a:spLocks noGrp="1"/>
          </p:cNvSpPr>
          <p:nvPr>
            <p:ph type="subTitle" idx="1"/>
          </p:nvPr>
        </p:nvSpPr>
        <p:spPr/>
        <p:txBody>
          <a:bodyPr/>
          <a:lstStyle/>
          <a:p>
            <a:r>
              <a:rPr lang="en-US" altLang="zh-CN"/>
              <a:t> </a:t>
            </a:r>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8" y="2420888"/>
            <a:ext cx="4464496" cy="3939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393409"/>
      </p:ext>
    </p:extLst>
  </p:cSld>
  <p:clrMapOvr>
    <a:masterClrMapping/>
  </p:clrMapOvr>
  <mc:AlternateContent xmlns:mc="http://schemas.openxmlformats.org/markup-compatibility/2006" xmlns:p14="http://schemas.microsoft.com/office/powerpoint/2010/main">
    <mc:Choice Requires="p14">
      <p:transition spd="slow" p14:dur="999" advTm="14986"/>
    </mc:Choice>
    <mc:Fallback xmlns="">
      <p:transition spd="slow" advTm="1498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94690" y="1000760"/>
            <a:ext cx="10358120" cy="5364480"/>
          </a:xfrm>
        </p:spPr>
        <p:txBody>
          <a:bodyPr>
            <a:normAutofit/>
          </a:bodyPr>
          <a:lstStyle/>
          <a:p>
            <a:r>
              <a:rPr lang="zh-CN" altLang="en-US" sz="3200" dirty="0">
                <a:sym typeface="+mn-ea"/>
              </a:rPr>
              <a:t>用于存放暂时不用的程序和数据,通常由磁介质和光介质制成。</a:t>
            </a:r>
          </a:p>
          <a:p>
            <a:r>
              <a:rPr lang="zh-CN" altLang="en-US" sz="3200" dirty="0">
                <a:sym typeface="+mn-ea"/>
              </a:rPr>
              <a:t>CPU 不能直接访问,可作为内存的延伸和后援。</a:t>
            </a:r>
          </a:p>
          <a:p>
            <a:r>
              <a:rPr lang="zh-CN" altLang="en-US" sz="3200" dirty="0">
                <a:sym typeface="+mn-ea"/>
              </a:rPr>
              <a:t>它具有</a:t>
            </a:r>
            <a:r>
              <a:rPr lang="zh-CN" altLang="en-US" sz="3200" b="1" dirty="0">
                <a:solidFill>
                  <a:srgbClr val="FF0000"/>
                </a:solidFill>
                <a:sym typeface="+mn-ea"/>
              </a:rPr>
              <a:t>不易失性（永久存储）且存储容量较大、价格较低,但存储速度较慢</a:t>
            </a:r>
            <a:r>
              <a:rPr lang="zh-CN" altLang="en-US" sz="3200" dirty="0">
                <a:sym typeface="+mn-ea"/>
              </a:rPr>
              <a:t>。</a:t>
            </a:r>
          </a:p>
        </p:txBody>
      </p:sp>
      <p:pic>
        <p:nvPicPr>
          <p:cNvPr id="2" name="图片 1" descr="201903271618555273"/>
          <p:cNvPicPr>
            <a:picLocks noChangeAspect="1"/>
          </p:cNvPicPr>
          <p:nvPr>
            <p:custDataLst>
              <p:tags r:id="rId1"/>
            </p:custDataLst>
          </p:nvPr>
        </p:nvPicPr>
        <p:blipFill>
          <a:blip r:embed="rId3"/>
          <a:stretch>
            <a:fillRect/>
          </a:stretch>
        </p:blipFill>
        <p:spPr>
          <a:xfrm>
            <a:off x="1913890" y="3778885"/>
            <a:ext cx="4225925" cy="2390140"/>
          </a:xfrm>
          <a:prstGeom prst="rect">
            <a:avLst/>
          </a:prstGeom>
        </p:spPr>
      </p:pic>
      <p:pic>
        <p:nvPicPr>
          <p:cNvPr id="4" name="图片 3" descr="staff_1024"/>
          <p:cNvPicPr>
            <a:picLocks noChangeAspect="1"/>
          </p:cNvPicPr>
          <p:nvPr/>
        </p:nvPicPr>
        <p:blipFill rotWithShape="1">
          <a:blip r:embed="rId4"/>
          <a:srcRect l="23166" t="9679" r="13655"/>
          <a:stretch>
            <a:fillRect/>
          </a:stretch>
        </p:blipFill>
        <p:spPr>
          <a:xfrm>
            <a:off x="7320137" y="4005064"/>
            <a:ext cx="2160240" cy="2163961"/>
          </a:xfrm>
          <a:prstGeom prst="rect">
            <a:avLst/>
          </a:prstGeom>
        </p:spPr>
      </p:pic>
      <p:sp>
        <p:nvSpPr>
          <p:cNvPr id="11" name="文本框 10"/>
          <p:cNvSpPr txBox="1"/>
          <p:nvPr/>
        </p:nvSpPr>
        <p:spPr>
          <a:xfrm>
            <a:off x="209677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1.2.3 </a:t>
            </a:r>
            <a:r>
              <a:rPr lang="zh-CN" altLang="en-US" sz="3600" b="1">
                <a:solidFill>
                  <a:srgbClr val="FFFFFF"/>
                </a:solidFill>
                <a:latin typeface="+mj-lt"/>
                <a:ea typeface="+mj-ea"/>
                <a:cs typeface="+mj-cs"/>
              </a:rPr>
              <a:t>外</a:t>
            </a:r>
            <a:r>
              <a:rPr lang="zh-CN" altLang="en-US" sz="3600" b="1" dirty="0">
                <a:solidFill>
                  <a:srgbClr val="FFFFFF"/>
                </a:solidFill>
                <a:latin typeface="+mj-lt"/>
                <a:ea typeface="+mj-ea"/>
                <a:cs typeface="+mj-cs"/>
              </a:rPr>
              <a:t>存</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a:t>1.2.3 </a:t>
            </a:r>
            <a:r>
              <a:rPr lang="zh-CN" altLang="en-US"/>
              <a:t>外</a:t>
            </a:r>
            <a:r>
              <a:rPr lang="zh-CN" altLang="en-US" dirty="0"/>
              <a:t>存的分类</a:t>
            </a:r>
          </a:p>
        </p:txBody>
      </p:sp>
      <p:sp>
        <p:nvSpPr>
          <p:cNvPr id="5" name="Content Placeholder 4"/>
          <p:cNvSpPr>
            <a:spLocks noGrp="1"/>
          </p:cNvSpPr>
          <p:nvPr>
            <p:ph idx="1"/>
          </p:nvPr>
        </p:nvSpPr>
        <p:spPr/>
        <p:txBody>
          <a:bodyPr/>
          <a:lstStyle/>
          <a:p>
            <a:pPr indent="-457200">
              <a:lnSpc>
                <a:spcPct val="120000"/>
              </a:lnSpc>
              <a:spcBef>
                <a:spcPts val="0"/>
              </a:spcBef>
            </a:pPr>
            <a:r>
              <a:rPr lang="zh-CN" altLang="en-US" sz="3200" b="1" dirty="0">
                <a:solidFill>
                  <a:schemeClr val="tx1">
                    <a:lumMod val="60000"/>
                    <a:lumOff val="40000"/>
                  </a:schemeClr>
                </a:solidFill>
              </a:rPr>
              <a:t>硬盘：</a:t>
            </a:r>
            <a:r>
              <a:rPr lang="zh-CN" altLang="en-US" sz="2400" dirty="0"/>
              <a:t>分为机械硬盘和固态盘，容量大，是目前计算机系统必备的存储设备。</a:t>
            </a:r>
            <a:endParaRPr lang="en-US" altLang="zh-CN" sz="2400" dirty="0"/>
          </a:p>
          <a:p>
            <a:pPr indent="-457200">
              <a:lnSpc>
                <a:spcPct val="120000"/>
              </a:lnSpc>
              <a:spcBef>
                <a:spcPts val="0"/>
              </a:spcBef>
            </a:pPr>
            <a:r>
              <a:rPr lang="en-US" altLang="zh-CN" sz="3200" b="1" dirty="0">
                <a:solidFill>
                  <a:schemeClr val="tx1">
                    <a:lumMod val="60000"/>
                    <a:lumOff val="40000"/>
                  </a:schemeClr>
                </a:solidFill>
              </a:rPr>
              <a:t>U</a:t>
            </a:r>
            <a:r>
              <a:rPr lang="zh-CN" altLang="en-US" sz="3200" b="1" dirty="0">
                <a:solidFill>
                  <a:schemeClr val="tx1">
                    <a:lumMod val="60000"/>
                    <a:lumOff val="40000"/>
                  </a:schemeClr>
                </a:solidFill>
              </a:rPr>
              <a:t>盘：</a:t>
            </a:r>
            <a:r>
              <a:rPr lang="zh-CN" altLang="en-US" sz="2400" dirty="0"/>
              <a:t>也称为闪盘，通过 USB口存储数据，体积小、存储容量大及携带方便。</a:t>
            </a:r>
          </a:p>
          <a:p>
            <a:pPr indent="-457200">
              <a:lnSpc>
                <a:spcPct val="120000"/>
              </a:lnSpc>
              <a:spcBef>
                <a:spcPts val="0"/>
              </a:spcBef>
            </a:pPr>
            <a:r>
              <a:rPr lang="en-US" altLang="zh-CN" sz="3200" b="1" dirty="0" err="1">
                <a:solidFill>
                  <a:schemeClr val="tx1">
                    <a:lumMod val="60000"/>
                    <a:lumOff val="40000"/>
                  </a:schemeClr>
                </a:solidFill>
                <a:sym typeface="+mn-ea"/>
              </a:rPr>
              <a:t>软盘</a:t>
            </a:r>
            <a:r>
              <a:rPr lang="zh-CN" altLang="en-US" sz="3200" b="1" dirty="0">
                <a:solidFill>
                  <a:schemeClr val="tx1">
                    <a:lumMod val="60000"/>
                    <a:lumOff val="40000"/>
                  </a:schemeClr>
                </a:solidFill>
                <a:sym typeface="+mn-ea"/>
              </a:rPr>
              <a:t>：</a:t>
            </a:r>
            <a:r>
              <a:rPr lang="zh-CN" altLang="en-US" sz="2400" dirty="0">
                <a:sym typeface="+mn-ea"/>
              </a:rPr>
              <a:t>使用聚酯材料制成，容量小、读写慢、易损坏，几乎已被淘汰。</a:t>
            </a:r>
          </a:p>
          <a:p>
            <a:pPr indent="-457200">
              <a:lnSpc>
                <a:spcPct val="120000"/>
              </a:lnSpc>
              <a:spcBef>
                <a:spcPts val="0"/>
              </a:spcBef>
            </a:pPr>
            <a:r>
              <a:rPr lang="en-US" altLang="zh-CN" sz="3200" b="1" dirty="0" err="1">
                <a:solidFill>
                  <a:schemeClr val="tx1">
                    <a:lumMod val="60000"/>
                    <a:lumOff val="40000"/>
                  </a:schemeClr>
                </a:solidFill>
                <a:sym typeface="+mn-ea"/>
              </a:rPr>
              <a:t>磁带</a:t>
            </a:r>
            <a:r>
              <a:rPr lang="zh-CN" altLang="en-US" sz="3200" b="1" dirty="0">
                <a:solidFill>
                  <a:schemeClr val="tx1">
                    <a:lumMod val="60000"/>
                    <a:lumOff val="40000"/>
                  </a:schemeClr>
                </a:solidFill>
                <a:sym typeface="+mn-ea"/>
              </a:rPr>
              <a:t>：</a:t>
            </a:r>
            <a:r>
              <a:rPr lang="zh-CN" altLang="en-US" sz="2400" dirty="0">
                <a:sym typeface="+mn-ea"/>
              </a:rPr>
              <a:t>存储容量很大,但查找速度很慢， 一般仅用作数据后备存储。</a:t>
            </a:r>
            <a:endParaRPr lang="en-US" altLang="zh-CN" sz="2400" dirty="0">
              <a:sym typeface="+mn-ea"/>
            </a:endParaRPr>
          </a:p>
          <a:p>
            <a:pPr lvl="0" indent="-457200" latinLnBrk="0">
              <a:lnSpc>
                <a:spcPct val="120000"/>
              </a:lnSpc>
              <a:spcBef>
                <a:spcPts val="0"/>
              </a:spcBef>
            </a:pPr>
            <a:r>
              <a:rPr lang="en-US" altLang="zh-CN" sz="3200" b="1" dirty="0" err="1">
                <a:solidFill>
                  <a:schemeClr val="tx1">
                    <a:lumMod val="60000"/>
                    <a:lumOff val="40000"/>
                  </a:schemeClr>
                </a:solidFill>
                <a:sym typeface="+mn-ea"/>
              </a:rPr>
              <a:t>光盘</a:t>
            </a:r>
            <a:r>
              <a:rPr lang="zh-CN" altLang="en-US" sz="3200" b="1" dirty="0">
                <a:solidFill>
                  <a:schemeClr val="tx1">
                    <a:lumMod val="60000"/>
                    <a:lumOff val="40000"/>
                  </a:schemeClr>
                </a:solidFill>
                <a:sym typeface="+mn-ea"/>
              </a:rPr>
              <a:t>：</a:t>
            </a:r>
            <a:r>
              <a:rPr lang="zh-CN" altLang="en-US" sz="2400" dirty="0">
                <a:sym typeface="+mn-ea"/>
              </a:rPr>
              <a:t>光盘是利用光学方式进行信息存储的圆盘。</a:t>
            </a:r>
          </a:p>
          <a:p>
            <a:pPr lvl="1" latinLnBrk="0">
              <a:spcBef>
                <a:spcPts val="0"/>
              </a:spcBef>
            </a:pPr>
            <a:endParaRPr lang="zh-CN" altLang="en-US" sz="2800" dirty="0"/>
          </a:p>
          <a:p>
            <a:pPr marL="0" indent="0" latinLnBrk="0">
              <a:spcBef>
                <a:spcPts val="0"/>
              </a:spcBef>
              <a:buNone/>
            </a:pPr>
            <a:endParaRPr lang="zh-CN" altLang="en-US" sz="2800" dirty="0"/>
          </a:p>
          <a:p>
            <a:endParaRPr lang="zh-CN" altLang="en-US" dirty="0"/>
          </a:p>
        </p:txBody>
      </p:sp>
      <p:pic>
        <p:nvPicPr>
          <p:cNvPr id="2056" name="图片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7413" y="5223816"/>
            <a:ext cx="1593850" cy="11588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图片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472" y="5159165"/>
            <a:ext cx="15176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图片 17" descr="软盘"/>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1088" y="5262976"/>
            <a:ext cx="1589088" cy="10779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9"/>
          <p:cNvSpPr>
            <a:spLocks noChangeArrowheads="1"/>
          </p:cNvSpPr>
          <p:nvPr/>
        </p:nvSpPr>
        <p:spPr bwMode="auto">
          <a:xfrm>
            <a:off x="0" y="22458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0845" y="4882114"/>
            <a:ext cx="2701462" cy="199555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1.2.4 </a:t>
            </a:r>
            <a:r>
              <a:rPr lang="zh-CN" altLang="en-US" dirty="0"/>
              <a:t>输入设备</a:t>
            </a:r>
          </a:p>
        </p:txBody>
      </p:sp>
      <p:sp>
        <p:nvSpPr>
          <p:cNvPr id="3" name="Content Placeholder 2"/>
          <p:cNvSpPr>
            <a:spLocks noGrp="1"/>
          </p:cNvSpPr>
          <p:nvPr>
            <p:ph idx="1"/>
          </p:nvPr>
        </p:nvSpPr>
        <p:spPr/>
        <p:txBody>
          <a:bodyPr/>
          <a:lstStyle/>
          <a:p>
            <a:pPr indent="-457200" latinLnBrk="0">
              <a:spcBef>
                <a:spcPts val="0"/>
              </a:spcBef>
              <a:buFont typeface="Wingdings" panose="05000000000000000000" pitchFamily="2" charset="2"/>
              <a:buChar char="ü"/>
            </a:pPr>
            <a:r>
              <a:rPr lang="zh-CN" altLang="en-US" sz="3200" b="1" dirty="0">
                <a:solidFill>
                  <a:schemeClr val="tx1">
                    <a:lumMod val="60000"/>
                    <a:lumOff val="40000"/>
                  </a:schemeClr>
                </a:solidFill>
              </a:rPr>
              <a:t>作用</a:t>
            </a:r>
            <a:endParaRPr lang="en-US" altLang="zh-CN" sz="3200" b="1" dirty="0">
              <a:solidFill>
                <a:schemeClr val="tx1">
                  <a:lumMod val="60000"/>
                  <a:lumOff val="40000"/>
                </a:schemeClr>
              </a:solidFill>
            </a:endParaRPr>
          </a:p>
          <a:p>
            <a:pPr lvl="1" latinLnBrk="0"/>
            <a:r>
              <a:rPr lang="en-US" altLang="zh-CN" dirty="0" err="1"/>
              <a:t>用于把原始数据和处</a:t>
            </a:r>
            <a:r>
              <a:rPr lang="zh-CN" altLang="en-US" dirty="0" err="1">
                <a:ea typeface="宋体" panose="02010600030101010101" pitchFamily="2" charset="-122"/>
              </a:rPr>
              <a:t>理</a:t>
            </a:r>
            <a:r>
              <a:rPr lang="en-US" altLang="zh-CN" dirty="0" err="1"/>
              <a:t>程序输入计算机</a:t>
            </a:r>
            <a:r>
              <a:rPr lang="zh-CN" altLang="en-US" dirty="0"/>
              <a:t>。</a:t>
            </a:r>
          </a:p>
          <a:p>
            <a:pPr>
              <a:lnSpc>
                <a:spcPct val="100000"/>
              </a:lnSpc>
            </a:pPr>
            <a:r>
              <a:rPr lang="zh-CN" altLang="en-US" sz="3200" b="1" dirty="0">
                <a:solidFill>
                  <a:schemeClr val="accent4">
                    <a:lumMod val="60000"/>
                    <a:lumOff val="40000"/>
                  </a:schemeClr>
                </a:solidFill>
                <a:sym typeface="+mn-ea"/>
              </a:rPr>
              <a:t>键盘</a:t>
            </a:r>
            <a:endParaRPr lang="zh-CN" altLang="en-US" sz="3200" b="1" dirty="0">
              <a:solidFill>
                <a:schemeClr val="accent4">
                  <a:lumMod val="60000"/>
                  <a:lumOff val="40000"/>
                </a:schemeClr>
              </a:solidFill>
            </a:endParaRPr>
          </a:p>
          <a:p>
            <a:pPr lvl="1">
              <a:lnSpc>
                <a:spcPct val="100000"/>
              </a:lnSpc>
            </a:pPr>
            <a:r>
              <a:rPr lang="zh-CN" altLang="en-US" sz="2800" dirty="0">
                <a:sym typeface="+mn-ea"/>
              </a:rPr>
              <a:t>可以将英文字母、数字、标点符号等输入计算机,从而向计算机发出命令、输入数据等。</a:t>
            </a:r>
            <a:endParaRPr lang="zh-CN" altLang="en-US" dirty="0"/>
          </a:p>
          <a:p>
            <a:pPr>
              <a:lnSpc>
                <a:spcPct val="100000"/>
              </a:lnSpc>
            </a:pPr>
            <a:r>
              <a:rPr lang="en-US" altLang="zh-CN" sz="3200" b="1" dirty="0" err="1">
                <a:solidFill>
                  <a:schemeClr val="accent4">
                    <a:lumMod val="60000"/>
                    <a:lumOff val="40000"/>
                  </a:schemeClr>
                </a:solidFill>
                <a:sym typeface="+mn-ea"/>
              </a:rPr>
              <a:t>鼠标</a:t>
            </a:r>
            <a:endParaRPr lang="zh-CN" altLang="en-US" sz="3200" b="1" dirty="0">
              <a:solidFill>
                <a:schemeClr val="accent4">
                  <a:lumMod val="60000"/>
                  <a:lumOff val="40000"/>
                </a:schemeClr>
              </a:solidFill>
              <a:sym typeface="+mn-ea"/>
            </a:endParaRPr>
          </a:p>
          <a:p>
            <a:pPr lvl="1">
              <a:lnSpc>
                <a:spcPct val="100000"/>
              </a:lnSpc>
            </a:pPr>
            <a:r>
              <a:rPr lang="en-US" altLang="zh-CN" sz="2800" dirty="0" err="1">
                <a:sym typeface="+mn-ea"/>
              </a:rPr>
              <a:t>是一种“</a:t>
            </a:r>
            <a:r>
              <a:rPr lang="zh-CN" altLang="en-US" sz="2800" dirty="0" err="1">
                <a:ea typeface="宋体" panose="02010600030101010101" pitchFamily="2" charset="-122"/>
                <a:sym typeface="+mn-ea"/>
              </a:rPr>
              <a:t>指</a:t>
            </a:r>
            <a:r>
              <a:rPr lang="en-US" altLang="zh-CN" sz="2800" dirty="0" err="1">
                <a:sym typeface="+mn-ea"/>
              </a:rPr>
              <a:t>点</a:t>
            </a:r>
            <a:r>
              <a:rPr lang="en-US" altLang="zh-CN" sz="2800" dirty="0">
                <a:sym typeface="+mn-ea"/>
              </a:rPr>
              <a:t>”(Pointing)</a:t>
            </a:r>
            <a:r>
              <a:rPr lang="en-US" altLang="zh-CN" sz="2800" dirty="0" err="1">
                <a:sym typeface="+mn-ea"/>
              </a:rPr>
              <a:t>输入设备</a:t>
            </a:r>
            <a:r>
              <a:rPr lang="en-US" altLang="zh-CN" sz="2800" dirty="0">
                <a:sym typeface="+mn-ea"/>
              </a:rPr>
              <a:t>。</a:t>
            </a:r>
            <a:endParaRPr lang="en-US" altLang="zh-CN" sz="2800" dirty="0"/>
          </a:p>
          <a:p>
            <a:pPr>
              <a:lnSpc>
                <a:spcPct val="100000"/>
              </a:lnSpc>
            </a:pPr>
            <a:r>
              <a:rPr lang="zh-CN" altLang="en-US" sz="3200" b="1" dirty="0">
                <a:solidFill>
                  <a:schemeClr val="accent4">
                    <a:lumMod val="60000"/>
                    <a:lumOff val="40000"/>
                  </a:schemeClr>
                </a:solidFill>
                <a:sym typeface="+mn-ea"/>
              </a:rPr>
              <a:t>扫描仪</a:t>
            </a:r>
            <a:endParaRPr lang="zh-CN" altLang="en-US" b="1" dirty="0">
              <a:solidFill>
                <a:schemeClr val="accent4">
                  <a:lumMod val="60000"/>
                  <a:lumOff val="40000"/>
                </a:schemeClr>
              </a:solidFill>
              <a:sym typeface="+mn-ea"/>
            </a:endParaRPr>
          </a:p>
          <a:p>
            <a:pPr lvl="1">
              <a:lnSpc>
                <a:spcPct val="100000"/>
              </a:lnSpc>
            </a:pPr>
            <a:r>
              <a:rPr lang="zh-CN" altLang="en-US" sz="2800" dirty="0">
                <a:sym typeface="+mn-ea"/>
              </a:rPr>
              <a:t>是一种常用的图形、图像等输入设备,利用它可以快速地将图形、图像、照片、文本等信息从外部环境输入计算机。</a:t>
            </a:r>
          </a:p>
          <a:p>
            <a:pPr lvl="1"/>
            <a:endParaRPr lang="zh-CN" altLang="en-US" dirty="0"/>
          </a:p>
        </p:txBody>
      </p:sp>
      <p:pic>
        <p:nvPicPr>
          <p:cNvPr id="5" name="图片 5" descr="0194795cd8deb8a801208f8bf64981.jpg@2o"/>
          <p:cNvPicPr>
            <a:picLocks noChangeAspect="1"/>
          </p:cNvPicPr>
          <p:nvPr/>
        </p:nvPicPr>
        <p:blipFill>
          <a:blip r:embed="rId2"/>
          <a:stretch>
            <a:fillRect/>
          </a:stretch>
        </p:blipFill>
        <p:spPr>
          <a:xfrm>
            <a:off x="9014954" y="3284984"/>
            <a:ext cx="1904370" cy="1904370"/>
          </a:xfrm>
          <a:prstGeom prst="rect">
            <a:avLst/>
          </a:prstGeom>
        </p:spPr>
      </p:pic>
      <p:pic>
        <p:nvPicPr>
          <p:cNvPr id="6" name="图片 6" descr="2457331_063405071390_2"/>
          <p:cNvPicPr>
            <a:picLocks noChangeAspect="1"/>
          </p:cNvPicPr>
          <p:nvPr/>
        </p:nvPicPr>
        <p:blipFill>
          <a:blip r:embed="rId3"/>
          <a:stretch>
            <a:fillRect/>
          </a:stretch>
        </p:blipFill>
        <p:spPr>
          <a:xfrm>
            <a:off x="8970049" y="962448"/>
            <a:ext cx="2264961" cy="16996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709295" y="1061720"/>
            <a:ext cx="10323830" cy="5906135"/>
          </a:xfrm>
        </p:spPr>
        <p:txBody>
          <a:bodyPr>
            <a:normAutofit/>
          </a:bodyPr>
          <a:lstStyle/>
          <a:p>
            <a:pPr marL="417195" indent="-416560" eaLnBrk="1" hangingPunct="1"/>
            <a:r>
              <a:rPr lang="zh-CN" altLang="en-US" sz="3200" b="1" dirty="0" smtClean="0">
                <a:solidFill>
                  <a:schemeClr val="accent4">
                    <a:lumMod val="75000"/>
                  </a:schemeClr>
                </a:solidFill>
                <a:sym typeface="+mn-ea"/>
              </a:rPr>
              <a:t>考试内容</a:t>
            </a:r>
            <a:endParaRPr lang="zh-CN" altLang="en-US" sz="3200" dirty="0">
              <a:solidFill>
                <a:schemeClr val="accent4">
                  <a:lumMod val="75000"/>
                </a:schemeClr>
              </a:solidFill>
            </a:endParaRPr>
          </a:p>
          <a:p>
            <a:pPr lvl="1" eaLnBrk="1" hangingPunct="1"/>
            <a:r>
              <a:rPr lang="zh-CN" altLang="en-US" dirty="0">
                <a:sym typeface="+mn-ea"/>
              </a:rPr>
              <a:t>第一</a:t>
            </a:r>
            <a:r>
              <a:rPr lang="zh-CN" altLang="en-US" dirty="0" smtClean="0">
                <a:sym typeface="+mn-ea"/>
              </a:rPr>
              <a:t>章 计算机系统</a:t>
            </a:r>
            <a:endParaRPr dirty="0">
              <a:solidFill>
                <a:schemeClr val="tx1"/>
              </a:solidFill>
              <a:sym typeface="+mn-ea"/>
            </a:endParaRPr>
          </a:p>
          <a:p>
            <a:pPr lvl="1" eaLnBrk="1" hangingPunct="1"/>
            <a:r>
              <a:rPr lang="zh-CN" altLang="en-US" dirty="0">
                <a:sym typeface="+mn-ea"/>
              </a:rPr>
              <a:t>第二</a:t>
            </a:r>
            <a:r>
              <a:rPr lang="zh-CN" altLang="en-US" dirty="0" smtClean="0">
                <a:sym typeface="+mn-ea"/>
              </a:rPr>
              <a:t>章  软件系统</a:t>
            </a:r>
            <a:endParaRPr lang="en-US" altLang="zh-CN" dirty="0" smtClean="0">
              <a:sym typeface="+mn-ea"/>
            </a:endParaRPr>
          </a:p>
          <a:p>
            <a:pPr lvl="1" eaLnBrk="1" hangingPunct="1"/>
            <a:r>
              <a:rPr lang="zh-CN" altLang="en-US" dirty="0">
                <a:solidFill>
                  <a:schemeClr val="tx1"/>
                </a:solidFill>
                <a:sym typeface="+mn-ea"/>
              </a:rPr>
              <a:t>第三</a:t>
            </a:r>
            <a:r>
              <a:rPr lang="zh-CN" altLang="en-US" dirty="0" smtClean="0">
                <a:solidFill>
                  <a:schemeClr val="tx1"/>
                </a:solidFill>
                <a:sym typeface="+mn-ea"/>
              </a:rPr>
              <a:t>章  数据的表示与存储</a:t>
            </a:r>
            <a:endParaRPr lang="en-US" altLang="zh-CN" dirty="0" smtClean="0">
              <a:solidFill>
                <a:schemeClr val="tx1"/>
              </a:solidFill>
              <a:sym typeface="+mn-ea"/>
            </a:endParaRPr>
          </a:p>
          <a:p>
            <a:pPr lvl="1" eaLnBrk="1" hangingPunct="1"/>
            <a:r>
              <a:rPr lang="zh-CN" altLang="en-US" dirty="0" smtClean="0">
                <a:sym typeface="+mn-ea"/>
              </a:rPr>
              <a:t>第五章  算法基础</a:t>
            </a:r>
            <a:endParaRPr lang="en-US" altLang="zh-CN" dirty="0" smtClean="0">
              <a:sym typeface="+mn-ea"/>
            </a:endParaRPr>
          </a:p>
          <a:p>
            <a:pPr lvl="1" eaLnBrk="1" hangingPunct="1"/>
            <a:r>
              <a:rPr lang="zh-CN" altLang="en-US" dirty="0" smtClean="0">
                <a:solidFill>
                  <a:schemeClr val="tx1"/>
                </a:solidFill>
                <a:sym typeface="+mn-ea"/>
              </a:rPr>
              <a:t>第</a:t>
            </a:r>
            <a:r>
              <a:rPr lang="zh-CN" altLang="en-US" dirty="0">
                <a:sym typeface="+mn-ea"/>
              </a:rPr>
              <a:t>七</a:t>
            </a:r>
            <a:r>
              <a:rPr lang="zh-CN" altLang="en-US" dirty="0" smtClean="0">
                <a:solidFill>
                  <a:schemeClr val="tx1"/>
                </a:solidFill>
                <a:sym typeface="+mn-ea"/>
              </a:rPr>
              <a:t>章  互联网技术及应用</a:t>
            </a:r>
            <a:endParaRPr lang="en-US" altLang="zh-CN" dirty="0" smtClean="0">
              <a:solidFill>
                <a:schemeClr val="tx1"/>
              </a:solidFill>
              <a:sym typeface="+mn-ea"/>
            </a:endParaRPr>
          </a:p>
          <a:p>
            <a:pPr lvl="1" eaLnBrk="1" hangingPunct="1"/>
            <a:r>
              <a:rPr lang="zh-CN" altLang="en-US" dirty="0" smtClean="0">
                <a:sym typeface="+mn-ea"/>
              </a:rPr>
              <a:t>第八章  信息安全</a:t>
            </a:r>
            <a:endParaRPr lang="en-US" altLang="zh-CN" dirty="0" smtClean="0">
              <a:sym typeface="+mn-ea"/>
            </a:endParaRPr>
          </a:p>
          <a:p>
            <a:pPr marL="417195" lvl="0" indent="-416560">
              <a:buClr>
                <a:srgbClr val="BE6A16">
                  <a:lumMod val="75000"/>
                </a:srgbClr>
              </a:buClr>
            </a:pPr>
            <a:r>
              <a:rPr lang="zh-CN" altLang="en-US" sz="3200" b="1" dirty="0" smtClean="0">
                <a:solidFill>
                  <a:srgbClr val="2A462E">
                    <a:lumMod val="75000"/>
                  </a:srgbClr>
                </a:solidFill>
                <a:sym typeface="+mn-ea"/>
              </a:rPr>
              <a:t>考试时间</a:t>
            </a:r>
            <a:endParaRPr lang="en-US" altLang="zh-CN" sz="3200" b="1" dirty="0" smtClean="0">
              <a:solidFill>
                <a:srgbClr val="2A462E">
                  <a:lumMod val="75000"/>
                </a:srgbClr>
              </a:solidFill>
              <a:sym typeface="+mn-ea"/>
            </a:endParaRPr>
          </a:p>
          <a:p>
            <a:pPr marL="931545" lvl="1" indent="-416560">
              <a:buClr>
                <a:srgbClr val="BE6A16">
                  <a:lumMod val="75000"/>
                </a:srgbClr>
              </a:buClr>
            </a:pPr>
            <a:r>
              <a:rPr lang="zh-CN" altLang="en-US" sz="2400" dirty="0" smtClean="0">
                <a:solidFill>
                  <a:srgbClr val="2A462E">
                    <a:lumMod val="75000"/>
                  </a:srgbClr>
                </a:solidFill>
              </a:rPr>
              <a:t>预计第</a:t>
            </a:r>
            <a:r>
              <a:rPr lang="en-US" altLang="zh-CN" sz="2400" dirty="0" smtClean="0">
                <a:solidFill>
                  <a:srgbClr val="2A462E">
                    <a:lumMod val="75000"/>
                  </a:srgbClr>
                </a:solidFill>
              </a:rPr>
              <a:t>13</a:t>
            </a:r>
            <a:r>
              <a:rPr lang="zh-CN" altLang="en-US" sz="2400" dirty="0" smtClean="0">
                <a:solidFill>
                  <a:srgbClr val="2A462E">
                    <a:lumMod val="75000"/>
                  </a:srgbClr>
                </a:solidFill>
              </a:rPr>
              <a:t>周</a:t>
            </a:r>
            <a:endParaRPr lang="zh-CN" altLang="en-US" sz="2400" dirty="0">
              <a:solidFill>
                <a:srgbClr val="2A462E">
                  <a:lumMod val="75000"/>
                </a:srgbClr>
              </a:solidFill>
            </a:endParaRPr>
          </a:p>
          <a:p>
            <a:endParaRPr lang="zh-CN" altLang="en-US" dirty="0">
              <a:solidFill>
                <a:srgbClr val="00B0F0"/>
              </a:solidFill>
            </a:endParaRPr>
          </a:p>
        </p:txBody>
      </p:sp>
      <p:sp>
        <p:nvSpPr>
          <p:cNvPr id="44036" name="Text Box 4"/>
          <p:cNvSpPr txBox="1">
            <a:spLocks noChangeArrowheads="1"/>
          </p:cNvSpPr>
          <p:nvPr/>
        </p:nvSpPr>
        <p:spPr bwMode="auto">
          <a:xfrm>
            <a:off x="1847404" y="2979638"/>
            <a:ext cx="184716" cy="52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latin typeface="Tahoma" panose="020B0604030504040204" pitchFamily="34" charset="0"/>
            </a:endParaRPr>
          </a:p>
        </p:txBody>
      </p:sp>
      <p:sp>
        <p:nvSpPr>
          <p:cNvPr id="5" name="文本框 4"/>
          <p:cNvSpPr txBox="1"/>
          <p:nvPr/>
        </p:nvSpPr>
        <p:spPr>
          <a:xfrm>
            <a:off x="2140585" y="44624"/>
            <a:ext cx="7550785" cy="645160"/>
          </a:xfrm>
          <a:prstGeom prst="rect">
            <a:avLst/>
          </a:prstGeom>
          <a:noFill/>
        </p:spPr>
        <p:txBody>
          <a:bodyPr wrap="square" rtlCol="0">
            <a:spAutoFit/>
          </a:bodyPr>
          <a:lstStyle/>
          <a:p>
            <a:pPr algn="ctr"/>
            <a:r>
              <a:rPr lang="zh-CN" altLang="en-US" sz="3600" b="1" dirty="0" smtClean="0">
                <a:solidFill>
                  <a:srgbClr val="FFFFFF"/>
                </a:solidFill>
                <a:latin typeface="+mj-lt"/>
                <a:ea typeface="+mj-ea"/>
                <a:cs typeface="+mj-cs"/>
              </a:rPr>
              <a:t>考试相关注意事项</a:t>
            </a:r>
            <a:endParaRPr lang="zh-CN" altLang="en-US" sz="3600" b="1" dirty="0">
              <a:solidFill>
                <a:srgbClr val="FFFFFF"/>
              </a:solidFill>
              <a:latin typeface="+mj-lt"/>
              <a:ea typeface="+mj-ea"/>
              <a:cs typeface="+mj-cs"/>
            </a:endParaRPr>
          </a:p>
        </p:txBody>
      </p:sp>
    </p:spTree>
    <p:extLst>
      <p:ext uri="{BB962C8B-B14F-4D97-AF65-F5344CB8AC3E}">
        <p14:creationId xmlns:p14="http://schemas.microsoft.com/office/powerpoint/2010/main" val="21709280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1.2.5 </a:t>
            </a:r>
            <a:r>
              <a:rPr lang="zh-CN" altLang="en-US"/>
              <a:t>输</a:t>
            </a:r>
            <a:r>
              <a:rPr lang="zh-CN" altLang="en-US" dirty="0"/>
              <a:t>出设备</a:t>
            </a:r>
          </a:p>
        </p:txBody>
      </p:sp>
      <p:sp>
        <p:nvSpPr>
          <p:cNvPr id="3" name="Content Placeholder 2"/>
          <p:cNvSpPr>
            <a:spLocks noGrp="1"/>
          </p:cNvSpPr>
          <p:nvPr>
            <p:ph idx="1"/>
          </p:nvPr>
        </p:nvSpPr>
        <p:spPr>
          <a:xfrm>
            <a:off x="714375" y="1013460"/>
            <a:ext cx="10351135" cy="5561330"/>
          </a:xfrm>
        </p:spPr>
        <p:txBody>
          <a:bodyPr/>
          <a:lstStyle/>
          <a:p>
            <a:pPr>
              <a:buFont typeface="Wingdings" panose="05000000000000000000" pitchFamily="2" charset="2"/>
              <a:buChar char="ü"/>
            </a:pPr>
            <a:r>
              <a:rPr lang="en-US" altLang="zh-CN" sz="3200" b="1" dirty="0" err="1"/>
              <a:t>将计算机处理结果等转换成人们习惯接受的信息形式</a:t>
            </a:r>
            <a:r>
              <a:rPr lang="en-US" altLang="zh-CN" sz="3200" b="1" dirty="0"/>
              <a:t>(</a:t>
            </a:r>
            <a:r>
              <a:rPr lang="en-US" altLang="zh-CN" sz="3200" b="1" dirty="0" err="1"/>
              <a:t>字符、图像、表格、声音等</a:t>
            </a:r>
            <a:r>
              <a:rPr lang="en-US" altLang="zh-CN" sz="3200" b="1" dirty="0"/>
              <a:t>)。</a:t>
            </a:r>
          </a:p>
          <a:p>
            <a:r>
              <a:rPr lang="zh-CN" altLang="en-US" sz="3200" b="1" dirty="0">
                <a:solidFill>
                  <a:schemeClr val="tx1">
                    <a:lumMod val="60000"/>
                    <a:lumOff val="40000"/>
                  </a:schemeClr>
                </a:solidFill>
                <a:sym typeface="+mn-ea"/>
              </a:rPr>
              <a:t>显示器：</a:t>
            </a:r>
            <a:r>
              <a:rPr lang="zh-CN" altLang="en-US" sz="2800" dirty="0">
                <a:sym typeface="+mn-ea"/>
              </a:rPr>
              <a:t>是以可见光的形式传递和处理信息的输出设备。</a:t>
            </a:r>
            <a:endParaRPr lang="zh-CN" altLang="en-US" sz="3200" dirty="0">
              <a:sym typeface="+mn-ea"/>
            </a:endParaRPr>
          </a:p>
          <a:p>
            <a:r>
              <a:rPr lang="zh-CN" altLang="en-US" sz="3200" b="1" dirty="0">
                <a:solidFill>
                  <a:schemeClr val="tx1">
                    <a:lumMod val="60000"/>
                    <a:lumOff val="40000"/>
                  </a:schemeClr>
                </a:solidFill>
                <a:sym typeface="+mn-ea"/>
              </a:rPr>
              <a:t>打印机：</a:t>
            </a:r>
            <a:r>
              <a:rPr lang="zh-CN" altLang="en-US" sz="2800" dirty="0">
                <a:sym typeface="+mn-ea"/>
              </a:rPr>
              <a:t>是计算机中最常用的输出设备之一。</a:t>
            </a:r>
          </a:p>
          <a:p>
            <a:r>
              <a:rPr lang="zh-CN" altLang="en-US" sz="3200" b="1" dirty="0">
                <a:solidFill>
                  <a:schemeClr val="tx1">
                    <a:lumMod val="60000"/>
                    <a:lumOff val="40000"/>
                  </a:schemeClr>
                </a:solidFill>
                <a:sym typeface="+mn-ea"/>
              </a:rPr>
              <a:t>绘图仪：</a:t>
            </a:r>
            <a:r>
              <a:rPr lang="zh-CN" altLang="en-US" sz="2800" dirty="0">
                <a:sym typeface="+mn-ea"/>
              </a:rPr>
              <a:t>在绘图软件的支持下可以绘制出复杂、精确的图形</a:t>
            </a:r>
            <a:r>
              <a:rPr lang="en-US" altLang="zh-CN" sz="2800" dirty="0">
                <a:sym typeface="+mn-ea"/>
              </a:rPr>
              <a:t>,</a:t>
            </a:r>
            <a:r>
              <a:rPr lang="zh-CN" altLang="en-US" sz="2800" dirty="0">
                <a:sym typeface="+mn-ea"/>
              </a:rPr>
              <a:t>是各种计算机辅助设计不可缺少的工具。</a:t>
            </a:r>
          </a:p>
          <a:p>
            <a:r>
              <a:rPr lang="zh-CN" altLang="en-US" sz="3200" b="1" dirty="0">
                <a:solidFill>
                  <a:schemeClr val="tx1">
                    <a:lumMod val="60000"/>
                    <a:lumOff val="40000"/>
                  </a:schemeClr>
                </a:solidFill>
                <a:sym typeface="+mn-ea"/>
              </a:rPr>
              <a:t>音箱：</a:t>
            </a:r>
            <a:r>
              <a:rPr lang="zh-CN" altLang="en-US" sz="2800" dirty="0">
                <a:sym typeface="+mn-ea"/>
              </a:rPr>
              <a:t>作用是把音频电能转换成相应的声能</a:t>
            </a:r>
            <a:r>
              <a:rPr lang="en-US" altLang="zh-CN" sz="2800" dirty="0">
                <a:sym typeface="+mn-ea"/>
              </a:rPr>
              <a:t>,</a:t>
            </a:r>
            <a:r>
              <a:rPr lang="zh-CN" altLang="en-US" sz="2800" dirty="0">
                <a:sym typeface="+mn-ea"/>
              </a:rPr>
              <a:t>并把它辐射到空间。</a:t>
            </a:r>
          </a:p>
          <a:p>
            <a:endParaRPr lang="zh-CN" altLang="en-US" dirty="0"/>
          </a:p>
        </p:txBody>
      </p:sp>
      <p:pic>
        <p:nvPicPr>
          <p:cNvPr id="5" name="图片 2" descr="1-1612101014243Y"/>
          <p:cNvPicPr>
            <a:picLocks noChangeAspect="1"/>
          </p:cNvPicPr>
          <p:nvPr/>
        </p:nvPicPr>
        <p:blipFill>
          <a:blip r:embed="rId2"/>
          <a:srcRect t="15848"/>
          <a:stretch>
            <a:fillRect/>
          </a:stretch>
        </p:blipFill>
        <p:spPr>
          <a:xfrm>
            <a:off x="1877790" y="5377191"/>
            <a:ext cx="1637648" cy="1383473"/>
          </a:xfrm>
          <a:prstGeom prst="rect">
            <a:avLst/>
          </a:prstGeom>
        </p:spPr>
      </p:pic>
      <p:pic>
        <p:nvPicPr>
          <p:cNvPr id="6" name="图片 8" descr="TB2mm0pbByWBuNkSmFPXXXguVXa_!!1835236709"/>
          <p:cNvPicPr>
            <a:picLocks noChangeAspect="1"/>
          </p:cNvPicPr>
          <p:nvPr/>
        </p:nvPicPr>
        <p:blipFill>
          <a:blip r:embed="rId3"/>
          <a:stretch>
            <a:fillRect/>
          </a:stretch>
        </p:blipFill>
        <p:spPr>
          <a:xfrm>
            <a:off x="3896428" y="5340241"/>
            <a:ext cx="1407484" cy="1407484"/>
          </a:xfrm>
          <a:prstGeom prst="rect">
            <a:avLst/>
          </a:prstGeom>
        </p:spPr>
      </p:pic>
      <p:pic>
        <p:nvPicPr>
          <p:cNvPr id="7" name="图片 4" descr="201208300942411528"/>
          <p:cNvPicPr>
            <a:picLocks noChangeAspect="1"/>
          </p:cNvPicPr>
          <p:nvPr/>
        </p:nvPicPr>
        <p:blipFill>
          <a:blip r:embed="rId4"/>
          <a:stretch>
            <a:fillRect/>
          </a:stretch>
        </p:blipFill>
        <p:spPr>
          <a:xfrm>
            <a:off x="5785826" y="5399438"/>
            <a:ext cx="2038366" cy="1289090"/>
          </a:xfrm>
          <a:prstGeom prst="rect">
            <a:avLst/>
          </a:prstGeom>
        </p:spPr>
      </p:pic>
      <p:pic>
        <p:nvPicPr>
          <p:cNvPr id="8" name="图片 7" descr="302670502954270774"/>
          <p:cNvPicPr>
            <a:picLocks noChangeAspect="1"/>
          </p:cNvPicPr>
          <p:nvPr/>
        </p:nvPicPr>
        <p:blipFill rotWithShape="1">
          <a:blip r:embed="rId5"/>
          <a:srcRect l="15279" t="12327" r="4195" b="12810"/>
          <a:stretch>
            <a:fillRect/>
          </a:stretch>
        </p:blipFill>
        <p:spPr>
          <a:xfrm>
            <a:off x="8112224" y="5248495"/>
            <a:ext cx="2448273" cy="151216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a:spLocks noGrp="1"/>
          </p:cNvSpPr>
          <p:nvPr/>
        </p:nvSpPr>
        <p:spPr>
          <a:xfrm>
            <a:off x="688340" y="1005205"/>
            <a:ext cx="10379075" cy="5380355"/>
          </a:xfrm>
          <a:prstGeom prst="rect">
            <a:avLst/>
          </a:prstGeom>
        </p:spPr>
        <p:txBody>
          <a:bodyPr vert="horz" lIns="91440" tIns="45720" rIns="91440" bIns="45720" rtlCol="0">
            <a:noAutofit/>
          </a:bodyPr>
          <a:lstStyle>
            <a:lvl1pPr marL="444500" indent="-444500" algn="l" defTabSz="914400" rtl="0" eaLnBrk="1" latinLnBrk="0" hangingPunct="1">
              <a:lnSpc>
                <a:spcPct val="90000"/>
              </a:lnSpc>
              <a:spcBef>
                <a:spcPts val="1000"/>
              </a:spcBef>
              <a:buClr>
                <a:srgbClr val="41914E"/>
              </a:buClr>
              <a:buFont typeface="Wingdings" panose="05000000000000000000" pitchFamily="2" charset="2"/>
              <a:buChar char="v"/>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C000"/>
              </a:buClr>
              <a:buSzPct val="100000"/>
              <a:buFont typeface="Wingdings" panose="05000000000000000000" pitchFamily="2" charset="2"/>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pPr>
            <a:r>
              <a:rPr lang="zh-CN" altLang="en-US" sz="3200" b="1" dirty="0">
                <a:solidFill>
                  <a:schemeClr val="accent4">
                    <a:lumMod val="60000"/>
                    <a:lumOff val="40000"/>
                  </a:schemeClr>
                </a:solidFill>
                <a:sym typeface="+mn-ea"/>
              </a:rPr>
              <a:t>计算机软件</a:t>
            </a:r>
            <a:endParaRPr lang="en-US" altLang="zh-CN" sz="3200" b="1" dirty="0">
              <a:solidFill>
                <a:schemeClr val="accent4">
                  <a:lumMod val="60000"/>
                  <a:lumOff val="40000"/>
                </a:schemeClr>
              </a:solidFill>
              <a:sym typeface="+mn-ea"/>
            </a:endParaRPr>
          </a:p>
          <a:p>
            <a:pPr lvl="1">
              <a:lnSpc>
                <a:spcPct val="100000"/>
              </a:lnSpc>
            </a:pPr>
            <a:r>
              <a:rPr lang="zh-CN" altLang="en-US" sz="2400" dirty="0">
                <a:sym typeface="+mn-ea"/>
              </a:rPr>
              <a:t>能指挥计算机工作的程序与程序运行时所需要的数据,以及与这些程序和数据有关的文字说明、图表资料的总和。</a:t>
            </a:r>
            <a:endParaRPr lang="en-US" altLang="zh-CN" sz="2400" dirty="0">
              <a:sym typeface="+mn-ea"/>
            </a:endParaRPr>
          </a:p>
          <a:p>
            <a:pPr lvl="1">
              <a:lnSpc>
                <a:spcPct val="100000"/>
              </a:lnSpc>
            </a:pPr>
            <a:r>
              <a:rPr lang="zh-CN" altLang="en-US" sz="2400" dirty="0">
                <a:sym typeface="+mn-ea"/>
              </a:rPr>
              <a:t>是用户与硬件之间的接口界面</a:t>
            </a:r>
            <a:r>
              <a:rPr lang="zh-CN" altLang="en-US" sz="2400" dirty="0" smtClean="0">
                <a:sym typeface="+mn-ea"/>
              </a:rPr>
              <a:t>。</a:t>
            </a:r>
            <a:endParaRPr lang="en-US" altLang="zh-CN" sz="3200" b="1" dirty="0">
              <a:solidFill>
                <a:schemeClr val="accent4">
                  <a:lumMod val="60000"/>
                  <a:lumOff val="40000"/>
                </a:schemeClr>
              </a:solidFill>
              <a:sym typeface="+mn-ea"/>
            </a:endParaRPr>
          </a:p>
          <a:p>
            <a:pPr lvl="0">
              <a:lnSpc>
                <a:spcPct val="100000"/>
              </a:lnSpc>
            </a:pPr>
            <a:r>
              <a:rPr lang="zh-CN" altLang="en-US" sz="3200" b="1" dirty="0" smtClean="0">
                <a:solidFill>
                  <a:schemeClr val="accent4">
                    <a:lumMod val="60000"/>
                    <a:lumOff val="40000"/>
                  </a:schemeClr>
                </a:solidFill>
                <a:sym typeface="+mn-ea"/>
              </a:rPr>
              <a:t>计算机程序</a:t>
            </a:r>
            <a:endParaRPr lang="en-US" altLang="zh-CN" sz="3200" b="1" dirty="0">
              <a:solidFill>
                <a:schemeClr val="accent4">
                  <a:lumMod val="60000"/>
                  <a:lumOff val="40000"/>
                </a:schemeClr>
              </a:solidFill>
              <a:sym typeface="+mn-ea"/>
            </a:endParaRPr>
          </a:p>
          <a:p>
            <a:pPr lvl="1">
              <a:lnSpc>
                <a:spcPct val="100000"/>
              </a:lnSpc>
            </a:pPr>
            <a:r>
              <a:rPr lang="zh-CN" altLang="en-US" sz="2400" dirty="0">
                <a:sym typeface="+mn-ea"/>
              </a:rPr>
              <a:t>指为了得到某种结果可由计算机等具有信息处理能力的装置执行的代码化指令序列，或者可被自动转换成代码化指令序列的符号化指令序列 。</a:t>
            </a:r>
            <a:endParaRPr lang="zh-CN" altLang="en-US" sz="2800" dirty="0">
              <a:sym typeface="+mn-ea"/>
            </a:endParaRPr>
          </a:p>
          <a:p>
            <a:pPr lvl="0">
              <a:lnSpc>
                <a:spcPct val="100000"/>
              </a:lnSpc>
            </a:pPr>
            <a:r>
              <a:rPr lang="zh-CN" altLang="en-US" sz="3200" b="1" dirty="0" smtClean="0">
                <a:solidFill>
                  <a:schemeClr val="accent4">
                    <a:lumMod val="60000"/>
                    <a:lumOff val="40000"/>
                  </a:schemeClr>
                </a:solidFill>
                <a:sym typeface="+mn-ea"/>
              </a:rPr>
              <a:t>软件</a:t>
            </a:r>
            <a:r>
              <a:rPr lang="zh-CN" altLang="en-US" sz="3200" b="1" dirty="0">
                <a:solidFill>
                  <a:schemeClr val="accent4">
                    <a:lumMod val="60000"/>
                    <a:lumOff val="40000"/>
                  </a:schemeClr>
                </a:solidFill>
                <a:sym typeface="+mn-ea"/>
              </a:rPr>
              <a:t>文档</a:t>
            </a:r>
            <a:endParaRPr lang="en-US" altLang="zh-CN" sz="3200" b="1" dirty="0">
              <a:solidFill>
                <a:schemeClr val="accent4">
                  <a:lumMod val="60000"/>
                  <a:lumOff val="40000"/>
                </a:schemeClr>
              </a:solidFill>
              <a:sym typeface="+mn-ea"/>
            </a:endParaRPr>
          </a:p>
          <a:p>
            <a:pPr lvl="1">
              <a:lnSpc>
                <a:spcPct val="100000"/>
              </a:lnSpc>
            </a:pPr>
            <a:r>
              <a:rPr lang="zh-CN" altLang="en-US" sz="2400" dirty="0">
                <a:sym typeface="+mn-ea"/>
              </a:rPr>
              <a:t>指用自然语言或者形式化语言所编写的文字资料和图表,用来描述程序的内容、组成、设计、功能规格、开发情况、测试结果及使用方法等。</a:t>
            </a:r>
          </a:p>
        </p:txBody>
      </p:sp>
      <p:sp>
        <p:nvSpPr>
          <p:cNvPr id="11" name="文本框 10"/>
          <p:cNvSpPr txBox="1"/>
          <p:nvPr/>
        </p:nvSpPr>
        <p:spPr>
          <a:xfrm>
            <a:off x="2468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1.2.6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算机软件系统</a:t>
            </a:r>
          </a:p>
        </p:txBody>
      </p:sp>
    </p:spTree>
    <p:extLst>
      <p:ext uri="{BB962C8B-B14F-4D97-AF65-F5344CB8AC3E}">
        <p14:creationId xmlns:p14="http://schemas.microsoft.com/office/powerpoint/2010/main" val="227808103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19" name="Text Box 31"/>
          <p:cNvSpPr txBox="1">
            <a:spLocks noChangeArrowheads="1"/>
          </p:cNvSpPr>
          <p:nvPr/>
        </p:nvSpPr>
        <p:spPr bwMode="auto">
          <a:xfrm>
            <a:off x="3184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90115" name="Rectangle 3"/>
          <p:cNvSpPr>
            <a:spLocks noGrp="1" noChangeArrowheads="1"/>
          </p:cNvSpPr>
          <p:nvPr>
            <p:ph idx="1"/>
          </p:nvPr>
        </p:nvSpPr>
        <p:spPr>
          <a:xfrm>
            <a:off x="685800" y="1089025"/>
            <a:ext cx="10375900" cy="6891655"/>
          </a:xfrm>
        </p:spPr>
        <p:txBody>
          <a:bodyPr/>
          <a:lstStyle/>
          <a:p>
            <a:pPr marL="444500" indent="-444500">
              <a:spcBef>
                <a:spcPts val="1000"/>
              </a:spcBef>
              <a:buClr>
                <a:srgbClr val="41914E"/>
              </a:buClr>
            </a:pPr>
            <a:r>
              <a:rPr lang="zh-CN" altLang="en-US" sz="3200" b="1" dirty="0">
                <a:solidFill>
                  <a:schemeClr val="accent4">
                    <a:lumMod val="60000"/>
                    <a:lumOff val="40000"/>
                  </a:schemeClr>
                </a:solidFill>
              </a:rPr>
              <a:t>系统软件</a:t>
            </a:r>
            <a:endParaRPr lang="en-US" altLang="zh-CN" sz="3200" b="1" dirty="0">
              <a:solidFill>
                <a:schemeClr val="accent4">
                  <a:lumMod val="60000"/>
                  <a:lumOff val="40000"/>
                </a:schemeClr>
              </a:solidFill>
            </a:endParaRPr>
          </a:p>
          <a:p>
            <a:pPr marL="685800" lvl="1" indent="-228600">
              <a:lnSpc>
                <a:spcPct val="114000"/>
              </a:lnSpc>
              <a:spcBef>
                <a:spcPts val="500"/>
              </a:spcBef>
              <a:buClr>
                <a:srgbClr val="FFC000"/>
              </a:buClr>
              <a:buSzPct val="100000"/>
            </a:pPr>
            <a:r>
              <a:rPr lang="en-US" altLang="zh-CN" sz="2400" dirty="0" err="1">
                <a:latin typeface="+mn-lt"/>
              </a:rPr>
              <a:t>控制和协调计算机及外部设备</a:t>
            </a:r>
            <a:r>
              <a:rPr lang="zh-CN" altLang="en-US" sz="2400" dirty="0">
                <a:latin typeface="+mn-lt"/>
              </a:rPr>
              <a:t>，</a:t>
            </a:r>
            <a:r>
              <a:rPr lang="en-US" altLang="zh-CN" sz="2400" dirty="0" err="1">
                <a:latin typeface="+mn-lt"/>
              </a:rPr>
              <a:t>支持应用软件开发</a:t>
            </a:r>
            <a:r>
              <a:rPr lang="zh-CN" altLang="en-US" sz="2400" dirty="0">
                <a:latin typeface="+mn-lt"/>
              </a:rPr>
              <a:t>、</a:t>
            </a:r>
            <a:r>
              <a:rPr lang="en-US" altLang="zh-CN" sz="2400" dirty="0" err="1">
                <a:latin typeface="+mn-lt"/>
              </a:rPr>
              <a:t>运行的软件</a:t>
            </a:r>
            <a:r>
              <a:rPr lang="zh-CN" altLang="en-US" sz="2400" dirty="0">
                <a:latin typeface="+mn-lt"/>
              </a:rPr>
              <a:t>。</a:t>
            </a:r>
            <a:endParaRPr lang="en-US" altLang="zh-CN" sz="2400" dirty="0">
              <a:latin typeface="+mn-lt"/>
            </a:endParaRPr>
          </a:p>
          <a:p>
            <a:pPr marL="685800" lvl="1" indent="-228600">
              <a:lnSpc>
                <a:spcPct val="114000"/>
              </a:lnSpc>
              <a:spcBef>
                <a:spcPts val="500"/>
              </a:spcBef>
              <a:buClr>
                <a:srgbClr val="FFC000"/>
              </a:buClr>
              <a:buSzPct val="100000"/>
            </a:pPr>
            <a:r>
              <a:rPr lang="zh-CN" altLang="en-US" sz="2400" dirty="0">
                <a:latin typeface="+mn-lt"/>
              </a:rPr>
              <a:t>管理</a:t>
            </a:r>
            <a:r>
              <a:rPr lang="zh-CN" altLang="en-US" sz="2400" dirty="0">
                <a:solidFill>
                  <a:srgbClr val="335338"/>
                </a:solidFill>
                <a:latin typeface="Verdana"/>
              </a:rPr>
              <a:t>、监控和维护计算机硬件资源，提高计算机效率的各种程序。</a:t>
            </a:r>
            <a:endParaRPr lang="zh-CN" altLang="en-US" sz="2400" dirty="0">
              <a:latin typeface="+mn-lt"/>
            </a:endParaRPr>
          </a:p>
          <a:p>
            <a:pPr marL="0" indent="0">
              <a:lnSpc>
                <a:spcPct val="80000"/>
              </a:lnSpc>
              <a:buNone/>
            </a:pPr>
            <a:r>
              <a:rPr lang="en-US" altLang="zh-CN" sz="3200" dirty="0">
                <a:ea typeface="宋体" panose="02010600030101010101" pitchFamily="2" charset="-122"/>
              </a:rPr>
              <a:t>     </a:t>
            </a:r>
          </a:p>
          <a:p>
            <a:pPr marL="0" indent="0">
              <a:lnSpc>
                <a:spcPct val="80000"/>
              </a:lnSpc>
              <a:buNone/>
            </a:pPr>
            <a:endParaRPr lang="zh-CN" altLang="en-US" sz="2400" dirty="0">
              <a:ea typeface="宋体" panose="02010600030101010101" pitchFamily="2" charset="-122"/>
            </a:endParaRPr>
          </a:p>
          <a:p>
            <a:pPr>
              <a:lnSpc>
                <a:spcPct val="80000"/>
              </a:lnSpc>
            </a:pPr>
            <a:endParaRPr lang="zh-CN" altLang="en-US" sz="2400" dirty="0">
              <a:ea typeface="宋体" panose="02010600030101010101" pitchFamily="2" charset="-122"/>
            </a:endParaRPr>
          </a:p>
          <a:p>
            <a:pPr>
              <a:lnSpc>
                <a:spcPct val="80000"/>
              </a:lnSpc>
            </a:pPr>
            <a:endParaRPr lang="zh-CN" altLang="en-US" sz="2400" dirty="0">
              <a:ea typeface="宋体" panose="02010600030101010101" pitchFamily="2" charset="-122"/>
            </a:endParaRPr>
          </a:p>
          <a:p>
            <a:pPr>
              <a:lnSpc>
                <a:spcPct val="80000"/>
              </a:lnSpc>
            </a:pPr>
            <a:endParaRPr lang="zh-CN" altLang="en-US" sz="2400" dirty="0">
              <a:ea typeface="宋体" panose="02010600030101010101" pitchFamily="2" charset="-122"/>
            </a:endParaRPr>
          </a:p>
          <a:p>
            <a:pPr marL="444500" indent="-444500">
              <a:spcBef>
                <a:spcPts val="1000"/>
              </a:spcBef>
              <a:buClr>
                <a:srgbClr val="41914E"/>
              </a:buClr>
            </a:pPr>
            <a:r>
              <a:rPr lang="zh-CN" altLang="en-US" sz="3200" b="1" dirty="0">
                <a:solidFill>
                  <a:schemeClr val="accent4">
                    <a:lumMod val="60000"/>
                    <a:lumOff val="40000"/>
                  </a:schemeClr>
                </a:solidFill>
              </a:rPr>
              <a:t>应用软件</a:t>
            </a:r>
            <a:endParaRPr lang="en-US" altLang="zh-CN" sz="3200" b="1" dirty="0">
              <a:solidFill>
                <a:schemeClr val="accent4">
                  <a:lumMod val="60000"/>
                  <a:lumOff val="40000"/>
                </a:schemeClr>
              </a:solidFill>
            </a:endParaRPr>
          </a:p>
          <a:p>
            <a:pPr marL="685800" lvl="1" indent="-228600">
              <a:lnSpc>
                <a:spcPct val="114000"/>
              </a:lnSpc>
              <a:spcBef>
                <a:spcPts val="500"/>
              </a:spcBef>
              <a:buClr>
                <a:srgbClr val="FFC000"/>
              </a:buClr>
              <a:buSzPct val="100000"/>
            </a:pPr>
            <a:r>
              <a:rPr lang="en-US" altLang="zh-CN" sz="2400" dirty="0" err="1">
                <a:latin typeface="+mn-lt"/>
              </a:rPr>
              <a:t>专门为某个应用目的而编制的软件</a:t>
            </a:r>
            <a:r>
              <a:rPr lang="en-US" altLang="zh-CN" sz="2400" dirty="0">
                <a:latin typeface="+mn-lt"/>
              </a:rPr>
              <a:t>。</a:t>
            </a:r>
            <a:r>
              <a:rPr lang="zh-CN" altLang="en-US" sz="2400" dirty="0">
                <a:latin typeface="+mn-lt"/>
              </a:rPr>
              <a:t>它们一般都运行在操作系统之上</a:t>
            </a:r>
            <a:r>
              <a:rPr lang="en-US" altLang="zh-CN" sz="2400" dirty="0">
                <a:latin typeface="+mn-lt"/>
              </a:rPr>
              <a:t>,</a:t>
            </a:r>
            <a:r>
              <a:rPr lang="zh-CN" altLang="en-US" sz="2400" dirty="0">
                <a:latin typeface="+mn-lt"/>
              </a:rPr>
              <a:t>可分为文字处理软件</a:t>
            </a:r>
            <a:r>
              <a:rPr lang="zh-CN" altLang="en-US" sz="2400" dirty="0"/>
              <a:t>、媒体播放软件、辅助设计软件</a:t>
            </a:r>
            <a:r>
              <a:rPr lang="zh-CN" altLang="en-US" sz="2400" dirty="0">
                <a:solidFill>
                  <a:srgbClr val="335338"/>
                </a:solidFill>
                <a:latin typeface="Verdana"/>
              </a:rPr>
              <a:t>、媒体播放软件</a:t>
            </a:r>
            <a:r>
              <a:rPr lang="zh-CN" altLang="en-US" sz="2400" dirty="0"/>
              <a:t>、系统优化软件、社交软件等。</a:t>
            </a:r>
            <a:endParaRPr lang="en-US" altLang="zh-CN" sz="2400" dirty="0">
              <a:latin typeface="+mn-lt"/>
            </a:endParaRPr>
          </a:p>
          <a:p>
            <a:pPr marL="457200" lvl="1" indent="0">
              <a:lnSpc>
                <a:spcPct val="80000"/>
              </a:lnSpc>
              <a:buNone/>
            </a:pPr>
            <a:endParaRPr lang="en-US" altLang="zh-CN" sz="2400" dirty="0">
              <a:ea typeface="宋体" panose="02010600030101010101" pitchFamily="2" charset="-122"/>
            </a:endParaRPr>
          </a:p>
          <a:p>
            <a:pPr>
              <a:lnSpc>
                <a:spcPct val="80000"/>
              </a:lnSpc>
            </a:pPr>
            <a:endParaRPr lang="zh-CN" altLang="en-US" sz="2400" dirty="0">
              <a:ea typeface="宋体" panose="02010600030101010101" pitchFamily="2" charset="-122"/>
            </a:endParaRPr>
          </a:p>
        </p:txBody>
      </p:sp>
      <p:graphicFrame>
        <p:nvGraphicFramePr>
          <p:cNvPr id="4" name="图示 3"/>
          <p:cNvGraphicFramePr/>
          <p:nvPr>
            <p:extLst>
              <p:ext uri="{D42A27DB-BD31-4B8C-83A1-F6EECF244321}">
                <p14:modId xmlns:p14="http://schemas.microsoft.com/office/powerpoint/2010/main" val="3864306712"/>
              </p:ext>
            </p:extLst>
          </p:nvPr>
        </p:nvGraphicFramePr>
        <p:xfrm>
          <a:off x="1559496" y="2060848"/>
          <a:ext cx="8928992" cy="2965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文本框 10"/>
          <p:cNvSpPr txBox="1"/>
          <p:nvPr/>
        </p:nvSpPr>
        <p:spPr>
          <a:xfrm>
            <a:off x="212598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1.2.6 </a:t>
            </a:r>
            <a:r>
              <a:rPr lang="zh-CN" altLang="en-US" sz="3600" b="1">
                <a:solidFill>
                  <a:srgbClr val="FFFFFF"/>
                </a:solidFill>
                <a:latin typeface="+mj-lt"/>
                <a:ea typeface="+mj-ea"/>
                <a:cs typeface="+mj-cs"/>
              </a:rPr>
              <a:t>软</a:t>
            </a:r>
            <a:r>
              <a:rPr lang="zh-CN" altLang="en-US" sz="3600" b="1" dirty="0">
                <a:solidFill>
                  <a:srgbClr val="FFFFFF"/>
                </a:solidFill>
                <a:latin typeface="+mj-lt"/>
                <a:ea typeface="+mj-ea"/>
                <a:cs typeface="+mj-cs"/>
              </a:rPr>
              <a:t>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1040" y="1026160"/>
            <a:ext cx="10340975" cy="5137785"/>
          </a:xfrm>
        </p:spPr>
        <p:txBody>
          <a:bodyPr/>
          <a:lstStyle/>
          <a:p>
            <a:r>
              <a:rPr lang="zh-CN" altLang="en-US" sz="3200" dirty="0">
                <a:solidFill>
                  <a:schemeClr val="tx1">
                    <a:lumMod val="60000"/>
                    <a:lumOff val="40000"/>
                  </a:schemeClr>
                </a:solidFill>
              </a:rPr>
              <a:t>操作系统</a:t>
            </a:r>
            <a:endParaRPr lang="en-US" altLang="zh-CN" sz="3200" dirty="0">
              <a:solidFill>
                <a:schemeClr val="tx1">
                  <a:lumMod val="60000"/>
                  <a:lumOff val="40000"/>
                </a:schemeClr>
              </a:solidFill>
            </a:endParaRPr>
          </a:p>
          <a:p>
            <a:pPr lvl="1"/>
            <a:r>
              <a:rPr lang="zh-CN" altLang="en-US" sz="2800" dirty="0"/>
              <a:t>是一个管理计算机硬件与软件资源的程序,同时也是计算机系统的内核与基石。</a:t>
            </a:r>
          </a:p>
          <a:p>
            <a:r>
              <a:rPr lang="en-US" altLang="zh-CN" sz="3200" dirty="0">
                <a:solidFill>
                  <a:schemeClr val="tx1">
                    <a:lumMod val="60000"/>
                    <a:lumOff val="40000"/>
                  </a:schemeClr>
                </a:solidFill>
              </a:rPr>
              <a:t>4</a:t>
            </a:r>
            <a:r>
              <a:rPr lang="zh-CN" altLang="en-US" sz="3200" dirty="0">
                <a:solidFill>
                  <a:schemeClr val="tx1">
                    <a:lumMod val="60000"/>
                    <a:lumOff val="40000"/>
                  </a:schemeClr>
                </a:solidFill>
              </a:rPr>
              <a:t>个管理功能</a:t>
            </a:r>
            <a:endParaRPr lang="en-US" altLang="zh-CN" sz="3200" dirty="0">
              <a:solidFill>
                <a:schemeClr val="tx1">
                  <a:lumMod val="60000"/>
                  <a:lumOff val="40000"/>
                </a:schemeClr>
              </a:solidFill>
            </a:endParaRPr>
          </a:p>
          <a:p>
            <a:pPr lvl="1"/>
            <a:r>
              <a:rPr lang="zh-CN" altLang="en-US" sz="2800" b="1" dirty="0">
                <a:solidFill>
                  <a:srgbClr val="FF0000"/>
                </a:solidFill>
              </a:rPr>
              <a:t>程序管理、文件管理、存储管理、设备管理。</a:t>
            </a:r>
          </a:p>
          <a:p>
            <a:r>
              <a:rPr lang="zh-CN" altLang="en-US" sz="3200" dirty="0">
                <a:solidFill>
                  <a:schemeClr val="tx1">
                    <a:lumMod val="60000"/>
                    <a:lumOff val="40000"/>
                  </a:schemeClr>
                </a:solidFill>
              </a:rPr>
              <a:t>常见的操作系统</a:t>
            </a:r>
            <a:endParaRPr lang="en-US" altLang="zh-CN" sz="3200" dirty="0">
              <a:solidFill>
                <a:schemeClr val="tx1">
                  <a:lumMod val="60000"/>
                  <a:lumOff val="40000"/>
                </a:schemeClr>
              </a:solidFill>
            </a:endParaRPr>
          </a:p>
          <a:p>
            <a:pPr lvl="1"/>
            <a:r>
              <a:rPr lang="zh-CN" altLang="en-US" sz="2800" dirty="0"/>
              <a:t>Windows、</a:t>
            </a:r>
            <a:r>
              <a:rPr lang="en-US" altLang="zh-CN" sz="2800" dirty="0"/>
              <a:t>Mac</a:t>
            </a:r>
            <a:r>
              <a:rPr lang="zh-CN" altLang="en-US" sz="2800" dirty="0"/>
              <a:t>、iOS、Linux、Android。</a:t>
            </a:r>
          </a:p>
        </p:txBody>
      </p:sp>
      <p:pic>
        <p:nvPicPr>
          <p:cNvPr id="5" name="图片 4" descr="201505150801.jpg"/>
          <p:cNvPicPr>
            <a:picLocks noChangeAspect="1"/>
          </p:cNvPicPr>
          <p:nvPr/>
        </p:nvPicPr>
        <p:blipFill>
          <a:blip r:embed="rId2"/>
          <a:stretch>
            <a:fillRect/>
          </a:stretch>
        </p:blipFill>
        <p:spPr>
          <a:xfrm>
            <a:off x="5015880" y="4817237"/>
            <a:ext cx="2788920" cy="1860550"/>
          </a:xfrm>
          <a:prstGeom prst="rect">
            <a:avLst/>
          </a:prstGeom>
        </p:spPr>
      </p:pic>
      <p:pic>
        <p:nvPicPr>
          <p:cNvPr id="6" name="图片 5" descr="149e54c6137f3a67f5c4623c1f0380ed"/>
          <p:cNvPicPr>
            <a:picLocks noChangeAspect="1"/>
          </p:cNvPicPr>
          <p:nvPr/>
        </p:nvPicPr>
        <p:blipFill>
          <a:blip r:embed="rId3"/>
          <a:stretch>
            <a:fillRect/>
          </a:stretch>
        </p:blipFill>
        <p:spPr>
          <a:xfrm>
            <a:off x="1487488" y="4808810"/>
            <a:ext cx="2960370" cy="1860550"/>
          </a:xfrm>
          <a:prstGeom prst="rect">
            <a:avLst/>
          </a:prstGeom>
        </p:spPr>
      </p:pic>
      <p:sp>
        <p:nvSpPr>
          <p:cNvPr id="11" name="文本框 10"/>
          <p:cNvSpPr txBox="1"/>
          <p:nvPr/>
        </p:nvSpPr>
        <p:spPr>
          <a:xfrm>
            <a:off x="219773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1.2.7 </a:t>
            </a:r>
            <a:r>
              <a:rPr lang="zh-CN" altLang="en-US" sz="3600" b="1">
                <a:solidFill>
                  <a:srgbClr val="FFFFFF"/>
                </a:solidFill>
                <a:latin typeface="+mj-lt"/>
                <a:ea typeface="+mj-ea"/>
                <a:cs typeface="+mj-cs"/>
              </a:rPr>
              <a:t>操</a:t>
            </a:r>
            <a:r>
              <a:rPr lang="zh-CN" altLang="en-US" sz="3600" b="1" dirty="0">
                <a:solidFill>
                  <a:srgbClr val="FFFFFF"/>
                </a:solidFill>
                <a:latin typeface="+mj-lt"/>
                <a:ea typeface="+mj-ea"/>
                <a:cs typeface="+mj-cs"/>
              </a:rPr>
              <a:t>作系统</a:t>
            </a: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3061" y="4886625"/>
            <a:ext cx="2668495" cy="1759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1951355" y="1096645"/>
            <a:ext cx="8499475" cy="5380990"/>
            <a:chOff x="3073" y="1727"/>
            <a:chExt cx="13385" cy="8474"/>
          </a:xfrm>
        </p:grpSpPr>
        <p:sp>
          <p:nvSpPr>
            <p:cNvPr id="6" name="椭圆 27"/>
            <p:cNvSpPr/>
            <p:nvPr/>
          </p:nvSpPr>
          <p:spPr>
            <a:xfrm>
              <a:off x="3073" y="1833"/>
              <a:ext cx="13218" cy="8368"/>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4"/>
            <p:cNvSpPr txBox="1"/>
            <p:nvPr/>
          </p:nvSpPr>
          <p:spPr>
            <a:xfrm>
              <a:off x="8625" y="1727"/>
              <a:ext cx="2754" cy="725"/>
            </a:xfrm>
            <a:prstGeom prst="rect">
              <a:avLst/>
            </a:prstGeom>
            <a:noFill/>
            <a:ln>
              <a:noFill/>
              <a:prstDash val="dash"/>
            </a:ln>
          </p:spPr>
          <p:txBody>
            <a:bodyPr wrap="square" rtlCol="0">
              <a:spAutoFit/>
            </a:bodyPr>
            <a:lstStyle/>
            <a:p>
              <a:r>
                <a:rPr lang="zh-CN" altLang="en-US" sz="2400" b="1" dirty="0"/>
                <a:t>应用软件</a:t>
              </a:r>
            </a:p>
          </p:txBody>
        </p:sp>
        <p:sp>
          <p:nvSpPr>
            <p:cNvPr id="21" name="文本框 15"/>
            <p:cNvSpPr txBox="1"/>
            <p:nvPr/>
          </p:nvSpPr>
          <p:spPr>
            <a:xfrm>
              <a:off x="5591" y="2916"/>
              <a:ext cx="2155" cy="580"/>
            </a:xfrm>
            <a:prstGeom prst="rect">
              <a:avLst/>
            </a:prstGeom>
            <a:noFill/>
          </p:spPr>
          <p:txBody>
            <a:bodyPr wrap="square" rtlCol="0">
              <a:spAutoFit/>
            </a:bodyPr>
            <a:lstStyle/>
            <a:p>
              <a:r>
                <a:rPr lang="zh-CN" altLang="en-US" dirty="0"/>
                <a:t>公文制作</a:t>
              </a:r>
            </a:p>
          </p:txBody>
        </p:sp>
        <p:sp>
          <p:nvSpPr>
            <p:cNvPr id="22" name="文本框 16"/>
            <p:cNvSpPr txBox="1"/>
            <p:nvPr/>
          </p:nvSpPr>
          <p:spPr>
            <a:xfrm>
              <a:off x="3758" y="4015"/>
              <a:ext cx="2077" cy="1016"/>
            </a:xfrm>
            <a:prstGeom prst="rect">
              <a:avLst/>
            </a:prstGeom>
            <a:noFill/>
          </p:spPr>
          <p:txBody>
            <a:bodyPr wrap="square" rtlCol="0">
              <a:spAutoFit/>
            </a:bodyPr>
            <a:lstStyle/>
            <a:p>
              <a:r>
                <a:rPr lang="zh-CN" altLang="en-US" dirty="0"/>
                <a:t>科学数值计算</a:t>
              </a:r>
            </a:p>
          </p:txBody>
        </p:sp>
        <p:sp>
          <p:nvSpPr>
            <p:cNvPr id="23" name="文本框 17"/>
            <p:cNvSpPr txBox="1"/>
            <p:nvPr/>
          </p:nvSpPr>
          <p:spPr>
            <a:xfrm>
              <a:off x="3555" y="5696"/>
              <a:ext cx="1342" cy="1016"/>
            </a:xfrm>
            <a:prstGeom prst="rect">
              <a:avLst/>
            </a:prstGeom>
            <a:noFill/>
          </p:spPr>
          <p:txBody>
            <a:bodyPr wrap="square" rtlCol="0">
              <a:spAutoFit/>
            </a:bodyPr>
            <a:lstStyle/>
            <a:p>
              <a:r>
                <a:rPr lang="zh-CN" altLang="en-US" dirty="0"/>
                <a:t>财务会计</a:t>
              </a:r>
            </a:p>
          </p:txBody>
        </p:sp>
        <p:sp>
          <p:nvSpPr>
            <p:cNvPr id="24" name="文本框 18"/>
            <p:cNvSpPr txBox="1"/>
            <p:nvPr/>
          </p:nvSpPr>
          <p:spPr>
            <a:xfrm>
              <a:off x="3544" y="7167"/>
              <a:ext cx="2155" cy="580"/>
            </a:xfrm>
            <a:prstGeom prst="rect">
              <a:avLst/>
            </a:prstGeom>
            <a:noFill/>
          </p:spPr>
          <p:txBody>
            <a:bodyPr wrap="square" rtlCol="0">
              <a:spAutoFit/>
            </a:bodyPr>
            <a:lstStyle/>
            <a:p>
              <a:r>
                <a:rPr lang="zh-CN" altLang="en-US" dirty="0"/>
                <a:t>信息检索</a:t>
              </a:r>
            </a:p>
          </p:txBody>
        </p:sp>
        <p:sp>
          <p:nvSpPr>
            <p:cNvPr id="25" name="文本框 19"/>
            <p:cNvSpPr txBox="1"/>
            <p:nvPr/>
          </p:nvSpPr>
          <p:spPr>
            <a:xfrm>
              <a:off x="4980" y="8400"/>
              <a:ext cx="2155" cy="580"/>
            </a:xfrm>
            <a:prstGeom prst="rect">
              <a:avLst/>
            </a:prstGeom>
            <a:noFill/>
          </p:spPr>
          <p:txBody>
            <a:bodyPr wrap="square" rtlCol="0">
              <a:spAutoFit/>
            </a:bodyPr>
            <a:lstStyle/>
            <a:p>
              <a:r>
                <a:rPr lang="zh-CN" altLang="en-US" dirty="0"/>
                <a:t>数据管理</a:t>
              </a:r>
            </a:p>
          </p:txBody>
        </p:sp>
        <p:sp>
          <p:nvSpPr>
            <p:cNvPr id="26" name="文本框 20"/>
            <p:cNvSpPr txBox="1"/>
            <p:nvPr/>
          </p:nvSpPr>
          <p:spPr>
            <a:xfrm>
              <a:off x="7135" y="9350"/>
              <a:ext cx="3501" cy="580"/>
            </a:xfrm>
            <a:prstGeom prst="rect">
              <a:avLst/>
            </a:prstGeom>
            <a:noFill/>
          </p:spPr>
          <p:txBody>
            <a:bodyPr wrap="square" rtlCol="0">
              <a:spAutoFit/>
            </a:bodyPr>
            <a:lstStyle/>
            <a:p>
              <a:r>
                <a:rPr lang="zh-CN" altLang="en-US" dirty="0"/>
                <a:t>文件压缩和解压</a:t>
              </a:r>
            </a:p>
          </p:txBody>
        </p:sp>
        <p:sp>
          <p:nvSpPr>
            <p:cNvPr id="27" name="文本框 21"/>
            <p:cNvSpPr txBox="1"/>
            <p:nvPr/>
          </p:nvSpPr>
          <p:spPr>
            <a:xfrm>
              <a:off x="10902" y="9035"/>
              <a:ext cx="2155" cy="580"/>
            </a:xfrm>
            <a:prstGeom prst="rect">
              <a:avLst/>
            </a:prstGeom>
            <a:noFill/>
          </p:spPr>
          <p:txBody>
            <a:bodyPr wrap="square" rtlCol="0">
              <a:spAutoFit/>
            </a:bodyPr>
            <a:lstStyle/>
            <a:p>
              <a:r>
                <a:rPr lang="zh-CN" altLang="en-US" dirty="0"/>
                <a:t>互联软件</a:t>
              </a:r>
            </a:p>
          </p:txBody>
        </p:sp>
        <p:sp>
          <p:nvSpPr>
            <p:cNvPr id="28" name="文本框 22"/>
            <p:cNvSpPr txBox="1"/>
            <p:nvPr/>
          </p:nvSpPr>
          <p:spPr>
            <a:xfrm>
              <a:off x="12960" y="8067"/>
              <a:ext cx="2155" cy="580"/>
            </a:xfrm>
            <a:prstGeom prst="rect">
              <a:avLst/>
            </a:prstGeom>
            <a:noFill/>
          </p:spPr>
          <p:txBody>
            <a:bodyPr wrap="square" rtlCol="0">
              <a:spAutoFit/>
            </a:bodyPr>
            <a:lstStyle/>
            <a:p>
              <a:r>
                <a:rPr lang="zh-CN" altLang="en-US" dirty="0"/>
                <a:t>网页制作</a:t>
              </a:r>
            </a:p>
          </p:txBody>
        </p:sp>
        <p:sp>
          <p:nvSpPr>
            <p:cNvPr id="29" name="文本框 23"/>
            <p:cNvSpPr txBox="1"/>
            <p:nvPr/>
          </p:nvSpPr>
          <p:spPr>
            <a:xfrm>
              <a:off x="14079" y="6656"/>
              <a:ext cx="2155" cy="580"/>
            </a:xfrm>
            <a:prstGeom prst="rect">
              <a:avLst/>
            </a:prstGeom>
            <a:noFill/>
          </p:spPr>
          <p:txBody>
            <a:bodyPr wrap="square" rtlCol="0">
              <a:spAutoFit/>
            </a:bodyPr>
            <a:lstStyle/>
            <a:p>
              <a:r>
                <a:rPr lang="zh-CN" altLang="en-US" dirty="0"/>
                <a:t>游戏软件</a:t>
              </a:r>
            </a:p>
          </p:txBody>
        </p:sp>
        <p:sp>
          <p:nvSpPr>
            <p:cNvPr id="30" name="文本框 24"/>
            <p:cNvSpPr txBox="1"/>
            <p:nvPr/>
          </p:nvSpPr>
          <p:spPr>
            <a:xfrm>
              <a:off x="14304" y="5265"/>
              <a:ext cx="2155" cy="580"/>
            </a:xfrm>
            <a:prstGeom prst="rect">
              <a:avLst/>
            </a:prstGeom>
            <a:noFill/>
          </p:spPr>
          <p:txBody>
            <a:bodyPr wrap="square" rtlCol="0">
              <a:spAutoFit/>
            </a:bodyPr>
            <a:lstStyle/>
            <a:p>
              <a:r>
                <a:rPr lang="zh-CN" altLang="en-US" dirty="0"/>
                <a:t>绘图软件</a:t>
              </a:r>
            </a:p>
          </p:txBody>
        </p:sp>
        <p:sp>
          <p:nvSpPr>
            <p:cNvPr id="31" name="文本框 25"/>
            <p:cNvSpPr txBox="1"/>
            <p:nvPr/>
          </p:nvSpPr>
          <p:spPr>
            <a:xfrm>
              <a:off x="11882" y="2916"/>
              <a:ext cx="2155" cy="580"/>
            </a:xfrm>
            <a:prstGeom prst="rect">
              <a:avLst/>
            </a:prstGeom>
            <a:noFill/>
          </p:spPr>
          <p:txBody>
            <a:bodyPr wrap="square" rtlCol="0">
              <a:spAutoFit/>
            </a:bodyPr>
            <a:lstStyle/>
            <a:p>
              <a:r>
                <a:rPr lang="zh-CN" altLang="en-US" dirty="0"/>
                <a:t>幻灯演示</a:t>
              </a:r>
            </a:p>
          </p:txBody>
        </p:sp>
        <p:sp>
          <p:nvSpPr>
            <p:cNvPr id="32" name="文本框 24"/>
            <p:cNvSpPr txBox="1"/>
            <p:nvPr/>
          </p:nvSpPr>
          <p:spPr>
            <a:xfrm>
              <a:off x="13556" y="3930"/>
              <a:ext cx="2155" cy="580"/>
            </a:xfrm>
            <a:prstGeom prst="rect">
              <a:avLst/>
            </a:prstGeom>
            <a:noFill/>
          </p:spPr>
          <p:txBody>
            <a:bodyPr wrap="square" rtlCol="0">
              <a:spAutoFit/>
            </a:bodyPr>
            <a:lstStyle/>
            <a:p>
              <a:r>
                <a:rPr lang="zh-CN" altLang="en-US" dirty="0"/>
                <a:t>影音播放</a:t>
              </a:r>
            </a:p>
          </p:txBody>
        </p:sp>
      </p:grpSp>
      <p:grpSp>
        <p:nvGrpSpPr>
          <p:cNvPr id="34" name="组合 33"/>
          <p:cNvGrpSpPr/>
          <p:nvPr/>
        </p:nvGrpSpPr>
        <p:grpSpPr>
          <a:xfrm>
            <a:off x="3253740" y="2181225"/>
            <a:ext cx="5984240" cy="3549015"/>
            <a:chOff x="5124" y="3435"/>
            <a:chExt cx="9424" cy="5589"/>
          </a:xfrm>
        </p:grpSpPr>
        <p:sp>
          <p:nvSpPr>
            <p:cNvPr id="7" name="椭圆 26"/>
            <p:cNvSpPr/>
            <p:nvPr/>
          </p:nvSpPr>
          <p:spPr>
            <a:xfrm>
              <a:off x="5124" y="3435"/>
              <a:ext cx="9203" cy="5589"/>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8"/>
            <p:cNvSpPr txBox="1"/>
            <p:nvPr/>
          </p:nvSpPr>
          <p:spPr>
            <a:xfrm>
              <a:off x="7860" y="3461"/>
              <a:ext cx="3951" cy="725"/>
            </a:xfrm>
            <a:prstGeom prst="rect">
              <a:avLst/>
            </a:prstGeom>
            <a:noFill/>
            <a:ln>
              <a:noFill/>
              <a:prstDash val="dash"/>
            </a:ln>
          </p:spPr>
          <p:txBody>
            <a:bodyPr wrap="square" rtlCol="0">
              <a:spAutoFit/>
            </a:bodyPr>
            <a:lstStyle/>
            <a:p>
              <a:r>
                <a:rPr lang="zh-CN" altLang="en-US" sz="2400" b="1" dirty="0"/>
                <a:t>其他系统软件</a:t>
              </a:r>
            </a:p>
          </p:txBody>
        </p:sp>
        <p:sp>
          <p:nvSpPr>
            <p:cNvPr id="15" name="文本框 9"/>
            <p:cNvSpPr txBox="1"/>
            <p:nvPr/>
          </p:nvSpPr>
          <p:spPr>
            <a:xfrm>
              <a:off x="5466" y="5062"/>
              <a:ext cx="1324" cy="1452"/>
            </a:xfrm>
            <a:prstGeom prst="rect">
              <a:avLst/>
            </a:prstGeom>
            <a:noFill/>
          </p:spPr>
          <p:txBody>
            <a:bodyPr wrap="square" rtlCol="0">
              <a:spAutoFit/>
            </a:bodyPr>
            <a:lstStyle/>
            <a:p>
              <a:r>
                <a:rPr lang="zh-CN" altLang="en-US" dirty="0"/>
                <a:t>设备驱动程序</a:t>
              </a:r>
            </a:p>
          </p:txBody>
        </p:sp>
        <p:sp>
          <p:nvSpPr>
            <p:cNvPr id="16" name="文本框 10"/>
            <p:cNvSpPr txBox="1"/>
            <p:nvPr/>
          </p:nvSpPr>
          <p:spPr>
            <a:xfrm>
              <a:off x="6099" y="7185"/>
              <a:ext cx="1706" cy="580"/>
            </a:xfrm>
            <a:prstGeom prst="rect">
              <a:avLst/>
            </a:prstGeom>
            <a:noFill/>
          </p:spPr>
          <p:txBody>
            <a:bodyPr wrap="square" rtlCol="0">
              <a:spAutoFit/>
            </a:bodyPr>
            <a:lstStyle/>
            <a:p>
              <a:r>
                <a:rPr lang="zh-CN" altLang="en-US" dirty="0"/>
                <a:t>图形包</a:t>
              </a:r>
            </a:p>
          </p:txBody>
        </p:sp>
        <p:sp>
          <p:nvSpPr>
            <p:cNvPr id="17" name="文本框 11"/>
            <p:cNvSpPr txBox="1"/>
            <p:nvPr/>
          </p:nvSpPr>
          <p:spPr>
            <a:xfrm>
              <a:off x="7434" y="7955"/>
              <a:ext cx="4399" cy="580"/>
            </a:xfrm>
            <a:prstGeom prst="rect">
              <a:avLst/>
            </a:prstGeom>
            <a:noFill/>
          </p:spPr>
          <p:txBody>
            <a:bodyPr wrap="square" rtlCol="0">
              <a:spAutoFit/>
            </a:bodyPr>
            <a:lstStyle/>
            <a:p>
              <a:r>
                <a:rPr lang="zh-CN" altLang="en-US" dirty="0"/>
                <a:t>程序语言和开发环境</a:t>
              </a:r>
            </a:p>
          </p:txBody>
        </p:sp>
        <p:sp>
          <p:nvSpPr>
            <p:cNvPr id="18" name="文本框 12"/>
            <p:cNvSpPr txBox="1"/>
            <p:nvPr/>
          </p:nvSpPr>
          <p:spPr>
            <a:xfrm>
              <a:off x="12174" y="7031"/>
              <a:ext cx="1706" cy="1452"/>
            </a:xfrm>
            <a:prstGeom prst="rect">
              <a:avLst/>
            </a:prstGeom>
            <a:noFill/>
          </p:spPr>
          <p:txBody>
            <a:bodyPr wrap="square" rtlCol="0">
              <a:spAutoFit/>
            </a:bodyPr>
            <a:lstStyle/>
            <a:p>
              <a:r>
                <a:rPr lang="zh-CN" altLang="en-US" dirty="0"/>
                <a:t>数据库管理系统</a:t>
              </a:r>
            </a:p>
          </p:txBody>
        </p:sp>
        <p:sp>
          <p:nvSpPr>
            <p:cNvPr id="19" name="文本框 13"/>
            <p:cNvSpPr txBox="1"/>
            <p:nvPr/>
          </p:nvSpPr>
          <p:spPr>
            <a:xfrm>
              <a:off x="12842" y="5329"/>
              <a:ext cx="1706" cy="1016"/>
            </a:xfrm>
            <a:prstGeom prst="rect">
              <a:avLst/>
            </a:prstGeom>
            <a:noFill/>
          </p:spPr>
          <p:txBody>
            <a:bodyPr wrap="square" rtlCol="0">
              <a:spAutoFit/>
            </a:bodyPr>
            <a:lstStyle/>
            <a:p>
              <a:r>
                <a:rPr lang="zh-CN" altLang="en-US" dirty="0"/>
                <a:t>数学</a:t>
              </a:r>
              <a:endParaRPr lang="en-US" altLang="zh-CN" dirty="0"/>
            </a:p>
            <a:p>
              <a:r>
                <a:rPr lang="zh-CN" altLang="en-US" dirty="0"/>
                <a:t>软件包</a:t>
              </a:r>
            </a:p>
          </p:txBody>
        </p:sp>
      </p:grpSp>
      <p:grpSp>
        <p:nvGrpSpPr>
          <p:cNvPr id="33" name="组合 32"/>
          <p:cNvGrpSpPr/>
          <p:nvPr/>
        </p:nvGrpSpPr>
        <p:grpSpPr>
          <a:xfrm>
            <a:off x="4287520" y="2862580"/>
            <a:ext cx="3775710" cy="1978660"/>
            <a:chOff x="6752" y="4508"/>
            <a:chExt cx="5946" cy="3116"/>
          </a:xfrm>
        </p:grpSpPr>
        <p:sp>
          <p:nvSpPr>
            <p:cNvPr id="8" name="椭圆 3"/>
            <p:cNvSpPr/>
            <p:nvPr/>
          </p:nvSpPr>
          <p:spPr>
            <a:xfrm>
              <a:off x="6752" y="4544"/>
              <a:ext cx="5946" cy="308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4"/>
            <p:cNvSpPr txBox="1"/>
            <p:nvPr/>
          </p:nvSpPr>
          <p:spPr>
            <a:xfrm>
              <a:off x="8445" y="4508"/>
              <a:ext cx="2754" cy="725"/>
            </a:xfrm>
            <a:prstGeom prst="rect">
              <a:avLst/>
            </a:prstGeom>
            <a:noFill/>
            <a:ln>
              <a:noFill/>
              <a:prstDash val="dash"/>
            </a:ln>
          </p:spPr>
          <p:txBody>
            <a:bodyPr wrap="square" rtlCol="0">
              <a:spAutoFit/>
            </a:bodyPr>
            <a:lstStyle/>
            <a:p>
              <a:r>
                <a:rPr lang="zh-CN" altLang="en-US" sz="2400" b="1" dirty="0"/>
                <a:t>操作系统</a:t>
              </a:r>
            </a:p>
          </p:txBody>
        </p:sp>
        <p:sp>
          <p:nvSpPr>
            <p:cNvPr id="11" name="文本框 5"/>
            <p:cNvSpPr txBox="1"/>
            <p:nvPr/>
          </p:nvSpPr>
          <p:spPr>
            <a:xfrm>
              <a:off x="7310" y="5546"/>
              <a:ext cx="1357" cy="580"/>
            </a:xfrm>
            <a:prstGeom prst="rect">
              <a:avLst/>
            </a:prstGeom>
            <a:noFill/>
          </p:spPr>
          <p:txBody>
            <a:bodyPr wrap="square" rtlCol="0">
              <a:spAutoFit/>
            </a:bodyPr>
            <a:lstStyle/>
            <a:p>
              <a:r>
                <a:rPr lang="en-US" altLang="zh-CN" dirty="0"/>
                <a:t>Linux</a:t>
              </a:r>
              <a:endParaRPr lang="zh-CN" altLang="en-US" dirty="0"/>
            </a:p>
          </p:txBody>
        </p:sp>
        <p:sp>
          <p:nvSpPr>
            <p:cNvPr id="12" name="文本框 6"/>
            <p:cNvSpPr txBox="1"/>
            <p:nvPr/>
          </p:nvSpPr>
          <p:spPr>
            <a:xfrm>
              <a:off x="8616" y="6660"/>
              <a:ext cx="2133" cy="580"/>
            </a:xfrm>
            <a:prstGeom prst="rect">
              <a:avLst/>
            </a:prstGeom>
            <a:noFill/>
          </p:spPr>
          <p:txBody>
            <a:bodyPr wrap="square" rtlCol="0">
              <a:spAutoFit/>
            </a:bodyPr>
            <a:lstStyle/>
            <a:p>
              <a:r>
                <a:rPr lang="en-US" altLang="zh-CN" dirty="0"/>
                <a:t>Windows</a:t>
              </a:r>
              <a:endParaRPr lang="zh-CN" altLang="en-US" dirty="0"/>
            </a:p>
          </p:txBody>
        </p:sp>
        <p:sp>
          <p:nvSpPr>
            <p:cNvPr id="13" name="文本框 7"/>
            <p:cNvSpPr txBox="1"/>
            <p:nvPr/>
          </p:nvSpPr>
          <p:spPr>
            <a:xfrm>
              <a:off x="10697" y="5585"/>
              <a:ext cx="1922" cy="580"/>
            </a:xfrm>
            <a:prstGeom prst="rect">
              <a:avLst/>
            </a:prstGeom>
            <a:noFill/>
          </p:spPr>
          <p:txBody>
            <a:bodyPr wrap="square" rtlCol="0">
              <a:spAutoFit/>
            </a:bodyPr>
            <a:lstStyle/>
            <a:p>
              <a:r>
                <a:rPr lang="en-US" altLang="zh-CN" dirty="0"/>
                <a:t>Android</a:t>
              </a:r>
              <a:endParaRPr lang="zh-CN" altLang="en-US" dirty="0"/>
            </a:p>
          </p:txBody>
        </p:sp>
      </p:grpSp>
      <p:sp>
        <p:nvSpPr>
          <p:cNvPr id="9" name="椭圆 1"/>
          <p:cNvSpPr/>
          <p:nvPr/>
        </p:nvSpPr>
        <p:spPr>
          <a:xfrm>
            <a:off x="5573395" y="3418205"/>
            <a:ext cx="1149350" cy="8108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dirty="0">
                <a:solidFill>
                  <a:srgbClr val="D7E4BE"/>
                </a:solidFill>
              </a:rPr>
              <a:t>硬件系统</a:t>
            </a:r>
          </a:p>
        </p:txBody>
      </p:sp>
      <p:sp>
        <p:nvSpPr>
          <p:cNvPr id="3" name="文本框 2"/>
          <p:cNvSpPr txBox="1"/>
          <p:nvPr/>
        </p:nvSpPr>
        <p:spPr>
          <a:xfrm>
            <a:off x="226949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1.2.8 </a:t>
            </a:r>
            <a:r>
              <a:rPr lang="zh-CN" altLang="en-US" sz="3600" b="1">
                <a:solidFill>
                  <a:srgbClr val="FFFFFF"/>
                </a:solidFill>
                <a:latin typeface="+mj-lt"/>
                <a:ea typeface="+mj-ea"/>
                <a:cs typeface="+mj-cs"/>
              </a:rPr>
              <a:t>各</a:t>
            </a:r>
            <a:r>
              <a:rPr lang="zh-CN" altLang="en-US" sz="3600" b="1" dirty="0">
                <a:solidFill>
                  <a:srgbClr val="FFFFFF"/>
                </a:solidFill>
                <a:latin typeface="+mj-lt"/>
                <a:ea typeface="+mj-ea"/>
                <a:cs typeface="+mj-cs"/>
              </a:rPr>
              <a:t>类软件之间的关系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strips(down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strips(down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strips(downLeft)">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9947" y="3212975"/>
            <a:ext cx="5475432" cy="2963669"/>
          </a:xfrm>
          <a:prstGeom prst="rect">
            <a:avLst/>
          </a:prstGeom>
        </p:spPr>
      </p:pic>
      <p:sp>
        <p:nvSpPr>
          <p:cNvPr id="3" name="内容占位符 2"/>
          <p:cNvSpPr>
            <a:spLocks noGrp="1"/>
          </p:cNvSpPr>
          <p:nvPr>
            <p:ph idx="1"/>
          </p:nvPr>
        </p:nvSpPr>
        <p:spPr>
          <a:xfrm>
            <a:off x="680720" y="1053465"/>
            <a:ext cx="10328910" cy="5123180"/>
          </a:xfrm>
        </p:spPr>
        <p:txBody>
          <a:bodyPr/>
          <a:lstStyle/>
          <a:p>
            <a:r>
              <a:rPr lang="zh-CN" altLang="en-US" sz="3200" b="1" dirty="0">
                <a:solidFill>
                  <a:schemeClr val="tx1">
                    <a:lumMod val="60000"/>
                    <a:lumOff val="40000"/>
                  </a:schemeClr>
                </a:solidFill>
                <a:sym typeface="+mn-ea"/>
              </a:rPr>
              <a:t>图灵机：</a:t>
            </a:r>
            <a:endParaRPr lang="zh-CN" altLang="en-US" sz="3200" b="1" dirty="0">
              <a:solidFill>
                <a:srgbClr val="00B0F0"/>
              </a:solidFill>
            </a:endParaRPr>
          </a:p>
          <a:p>
            <a:pPr lvl="1"/>
            <a:r>
              <a:rPr lang="zh-CN" altLang="en-US" sz="2800" dirty="0">
                <a:sym typeface="+mn-ea"/>
              </a:rPr>
              <a:t>又称图灵计算、图灵计算机,是由数学家艾伦·麦席森·图灵(1912—1954) 提出的一种</a:t>
            </a:r>
            <a:r>
              <a:rPr lang="zh-CN" altLang="en-US" sz="2800" b="1" dirty="0">
                <a:solidFill>
                  <a:srgbClr val="FF0000"/>
                </a:solidFill>
                <a:sym typeface="+mn-ea"/>
              </a:rPr>
              <a:t>抽象计算模型</a:t>
            </a:r>
            <a:r>
              <a:rPr lang="zh-CN" altLang="en-US" sz="2800" dirty="0">
                <a:sym typeface="+mn-ea"/>
              </a:rPr>
              <a:t>,即将人们使用纸笔进行数学运算的过程进行抽象,由一个虚拟的机器替代人们进行数学运算。</a:t>
            </a:r>
          </a:p>
        </p:txBody>
      </p:sp>
      <p:graphicFrame>
        <p:nvGraphicFramePr>
          <p:cNvPr id="2" name="图示 1"/>
          <p:cNvGraphicFramePr/>
          <p:nvPr>
            <p:extLst>
              <p:ext uri="{D42A27DB-BD31-4B8C-83A1-F6EECF244321}">
                <p14:modId xmlns:p14="http://schemas.microsoft.com/office/powerpoint/2010/main" val="2559239196"/>
              </p:ext>
            </p:extLst>
          </p:nvPr>
        </p:nvGraphicFramePr>
        <p:xfrm>
          <a:off x="1055440" y="3573016"/>
          <a:ext cx="4881245" cy="2818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p:cNvSpPr txBox="1"/>
          <p:nvPr/>
        </p:nvSpPr>
        <p:spPr>
          <a:xfrm>
            <a:off x="226949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算机的工作原理</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83895" y="1024255"/>
            <a:ext cx="10348595" cy="5521325"/>
          </a:xfrm>
        </p:spPr>
        <p:txBody>
          <a:bodyPr>
            <a:normAutofit/>
          </a:bodyPr>
          <a:lstStyle/>
          <a:p>
            <a:pPr>
              <a:lnSpc>
                <a:spcPct val="125000"/>
              </a:lnSpc>
            </a:pPr>
            <a:r>
              <a:rPr lang="zh-CN" altLang="en-US" sz="3200" dirty="0">
                <a:sym typeface="+mn-ea"/>
              </a:rPr>
              <a:t>该理论要点包括以下三点：</a:t>
            </a:r>
            <a:endParaRPr lang="zh-CN" altLang="en-US" sz="3200" dirty="0"/>
          </a:p>
          <a:p>
            <a:pPr lvl="1">
              <a:lnSpc>
                <a:spcPct val="125000"/>
              </a:lnSpc>
            </a:pPr>
            <a:r>
              <a:rPr lang="en-US" altLang="zh-CN" sz="2800" b="1" dirty="0" err="1">
                <a:solidFill>
                  <a:schemeClr val="tx1">
                    <a:lumMod val="60000"/>
                    <a:lumOff val="40000"/>
                  </a:schemeClr>
                </a:solidFill>
                <a:sym typeface="+mn-ea"/>
              </a:rPr>
              <a:t>二进制</a:t>
            </a:r>
            <a:r>
              <a:rPr lang="zh-CN" altLang="en-US" sz="2800" b="1" dirty="0">
                <a:solidFill>
                  <a:schemeClr val="tx1">
                    <a:lumMod val="60000"/>
                    <a:lumOff val="40000"/>
                  </a:schemeClr>
                </a:solidFill>
                <a:sym typeface="+mn-ea"/>
              </a:rPr>
              <a:t>：</a:t>
            </a:r>
            <a:r>
              <a:rPr lang="en-US" altLang="zh-CN" sz="2800" dirty="0" err="1">
                <a:sym typeface="+mn-ea"/>
              </a:rPr>
              <a:t>采用二进制形式表示数据和指令</a:t>
            </a:r>
            <a:r>
              <a:rPr lang="en-US" altLang="zh-CN" sz="2800" dirty="0">
                <a:sym typeface="+mn-ea"/>
              </a:rPr>
              <a:t>。</a:t>
            </a:r>
            <a:endParaRPr lang="en-US" altLang="zh-CN" sz="2800" dirty="0"/>
          </a:p>
          <a:p>
            <a:pPr lvl="1">
              <a:lnSpc>
                <a:spcPct val="125000"/>
              </a:lnSpc>
            </a:pPr>
            <a:r>
              <a:rPr lang="en-US" altLang="zh-CN" sz="2800" b="1" dirty="0" err="1">
                <a:solidFill>
                  <a:schemeClr val="tx1">
                    <a:lumMod val="60000"/>
                    <a:lumOff val="40000"/>
                  </a:schemeClr>
                </a:solidFill>
                <a:sym typeface="+mn-ea"/>
              </a:rPr>
              <a:t>顺序执行</a:t>
            </a:r>
            <a:r>
              <a:rPr lang="zh-CN" altLang="en-US" sz="2800" b="1" dirty="0">
                <a:solidFill>
                  <a:schemeClr val="tx1">
                    <a:lumMod val="60000"/>
                    <a:lumOff val="40000"/>
                  </a:schemeClr>
                </a:solidFill>
                <a:sym typeface="+mn-ea"/>
              </a:rPr>
              <a:t>：</a:t>
            </a:r>
            <a:endParaRPr lang="en-US" altLang="zh-CN" sz="2800" b="1" dirty="0">
              <a:solidFill>
                <a:schemeClr val="tx1">
                  <a:lumMod val="60000"/>
                  <a:lumOff val="40000"/>
                </a:schemeClr>
              </a:solidFill>
              <a:sym typeface="+mn-ea"/>
            </a:endParaRPr>
          </a:p>
          <a:p>
            <a:pPr marL="1371600" lvl="2" indent="-514350">
              <a:lnSpc>
                <a:spcPct val="125000"/>
              </a:lnSpc>
              <a:buFont typeface="+mj-lt"/>
              <a:buAutoNum type="arabicPeriod"/>
            </a:pPr>
            <a:r>
              <a:rPr lang="en-US" altLang="zh-CN" dirty="0" err="1">
                <a:sym typeface="+mn-ea"/>
              </a:rPr>
              <a:t>将程序预先存放在主存储器中</a:t>
            </a:r>
            <a:r>
              <a:rPr lang="en-US" altLang="zh-CN" dirty="0">
                <a:sym typeface="+mn-ea"/>
              </a:rPr>
              <a:t>(</a:t>
            </a:r>
            <a:r>
              <a:rPr lang="en-US" altLang="zh-CN" dirty="0" err="1">
                <a:sym typeface="+mn-ea"/>
              </a:rPr>
              <a:t>程序存储</a:t>
            </a:r>
            <a:r>
              <a:rPr lang="en-US" altLang="zh-CN" dirty="0">
                <a:sym typeface="+mn-ea"/>
              </a:rPr>
              <a:t>);</a:t>
            </a:r>
          </a:p>
          <a:p>
            <a:pPr marL="1371600" lvl="2" indent="-514350">
              <a:lnSpc>
                <a:spcPct val="125000"/>
              </a:lnSpc>
              <a:buFont typeface="+mj-lt"/>
              <a:buAutoNum type="arabicPeriod"/>
            </a:pPr>
            <a:r>
              <a:rPr lang="en-US" altLang="zh-CN" dirty="0" err="1">
                <a:sym typeface="+mn-ea"/>
              </a:rPr>
              <a:t>使计算机在工作时能够自动高速地从存储器中取出指令</a:t>
            </a:r>
            <a:r>
              <a:rPr lang="en-US" altLang="zh-CN" dirty="0">
                <a:sym typeface="+mn-ea"/>
              </a:rPr>
              <a:t>;</a:t>
            </a:r>
          </a:p>
          <a:p>
            <a:pPr marL="1371600" lvl="2" indent="-514350">
              <a:lnSpc>
                <a:spcPct val="125000"/>
              </a:lnSpc>
              <a:buFont typeface="+mj-lt"/>
              <a:buAutoNum type="arabicPeriod"/>
            </a:pPr>
            <a:r>
              <a:rPr lang="en-US" altLang="zh-CN" dirty="0" err="1">
                <a:sym typeface="+mn-ea"/>
              </a:rPr>
              <a:t>执行</a:t>
            </a:r>
            <a:r>
              <a:rPr lang="zh-CN" altLang="en-US" dirty="0">
                <a:sym typeface="+mn-ea"/>
              </a:rPr>
              <a:t>程序</a:t>
            </a:r>
            <a:r>
              <a:rPr lang="en-US" altLang="zh-CN" dirty="0">
                <a:sym typeface="+mn-ea"/>
              </a:rPr>
              <a:t>(</a:t>
            </a:r>
            <a:r>
              <a:rPr lang="en-US" altLang="zh-CN" dirty="0" err="1">
                <a:sym typeface="+mn-ea"/>
              </a:rPr>
              <a:t>程序控制</a:t>
            </a:r>
            <a:r>
              <a:rPr lang="en-US" altLang="zh-CN" dirty="0">
                <a:sym typeface="+mn-ea"/>
              </a:rPr>
              <a:t>)。</a:t>
            </a:r>
            <a:endParaRPr lang="en-US" altLang="zh-CN" dirty="0"/>
          </a:p>
          <a:p>
            <a:pPr lvl="1">
              <a:lnSpc>
                <a:spcPct val="125000"/>
              </a:lnSpc>
            </a:pPr>
            <a:r>
              <a:rPr lang="en-US" altLang="zh-CN" sz="2800" b="1" dirty="0" err="1">
                <a:solidFill>
                  <a:schemeClr val="tx1">
                    <a:lumMod val="60000"/>
                    <a:lumOff val="40000"/>
                  </a:schemeClr>
                </a:solidFill>
                <a:sym typeface="+mn-ea"/>
              </a:rPr>
              <a:t>五大模块</a:t>
            </a:r>
            <a:r>
              <a:rPr lang="zh-CN" altLang="en-US" sz="2800" b="1" dirty="0">
                <a:solidFill>
                  <a:schemeClr val="tx1">
                    <a:lumMod val="60000"/>
                    <a:lumOff val="40000"/>
                  </a:schemeClr>
                </a:solidFill>
                <a:sym typeface="+mn-ea"/>
              </a:rPr>
              <a:t>：</a:t>
            </a:r>
            <a:endParaRPr lang="en-US" altLang="zh-CN" sz="2800" b="1" dirty="0">
              <a:solidFill>
                <a:schemeClr val="tx1">
                  <a:lumMod val="60000"/>
                  <a:lumOff val="40000"/>
                </a:schemeClr>
              </a:solidFill>
              <a:sym typeface="+mn-ea"/>
            </a:endParaRPr>
          </a:p>
          <a:p>
            <a:pPr lvl="2">
              <a:lnSpc>
                <a:spcPct val="125000"/>
              </a:lnSpc>
            </a:pPr>
            <a:r>
              <a:rPr lang="en-US" altLang="zh-CN" dirty="0" err="1">
                <a:sym typeface="+mn-ea"/>
              </a:rPr>
              <a:t>运算器、存储器、控制器、输入设备</a:t>
            </a:r>
            <a:r>
              <a:rPr lang="zh-CN" altLang="en-US" dirty="0">
                <a:sym typeface="+mn-ea"/>
              </a:rPr>
              <a:t>和</a:t>
            </a:r>
            <a:r>
              <a:rPr lang="en-US" altLang="zh-CN" dirty="0" err="1">
                <a:sym typeface="+mn-ea"/>
              </a:rPr>
              <a:t>输出设备</a:t>
            </a:r>
            <a:r>
              <a:rPr lang="en-US" altLang="zh-CN" dirty="0">
                <a:sym typeface="+mn-ea"/>
              </a:rPr>
              <a:t>。</a:t>
            </a:r>
            <a:endParaRPr lang="en-US" altLang="zh-CN" dirty="0"/>
          </a:p>
          <a:p>
            <a:pPr marL="457200" indent="-457200">
              <a:buFont typeface="Arial" panose="020B0604020202020204" pitchFamily="34" charset="0"/>
              <a:buChar char="•"/>
            </a:pPr>
            <a:endParaRPr lang="en-US" altLang="zh-CN" sz="2800" dirty="0"/>
          </a:p>
        </p:txBody>
      </p:sp>
      <p:sp>
        <p:nvSpPr>
          <p:cNvPr id="11" name="文本框 10"/>
          <p:cNvSpPr txBox="1"/>
          <p:nvPr/>
        </p:nvSpPr>
        <p:spPr>
          <a:xfrm>
            <a:off x="2269490"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1.3.2 </a:t>
            </a:r>
            <a:r>
              <a:rPr lang="zh-CN" altLang="en-US" sz="3600" b="1">
                <a:solidFill>
                  <a:srgbClr val="FFFFFF"/>
                </a:solidFill>
                <a:latin typeface="+mj-lt"/>
                <a:ea typeface="+mj-ea"/>
                <a:cs typeface="+mj-cs"/>
              </a:rPr>
              <a:t>冯</a:t>
            </a:r>
            <a:r>
              <a:rPr lang="en-US" altLang="zh-CN" sz="3600" b="1" dirty="0">
                <a:solidFill>
                  <a:srgbClr val="FFFFFF"/>
                </a:solidFill>
                <a:latin typeface="+mj-lt"/>
                <a:ea typeface="+mj-ea"/>
                <a:cs typeface="+mj-cs"/>
              </a:rPr>
              <a:t>·</a:t>
            </a:r>
            <a:r>
              <a:rPr lang="zh-CN" altLang="en-US" sz="3600" b="1" dirty="0">
                <a:solidFill>
                  <a:srgbClr val="FFFFFF"/>
                </a:solidFill>
                <a:latin typeface="+mj-lt"/>
                <a:ea typeface="+mj-ea"/>
                <a:cs typeface="+mj-cs"/>
              </a:rPr>
              <a:t>诺伊曼原理</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631504" y="44624"/>
            <a:ext cx="9505056"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1.3.3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算机五大模块（冯</a:t>
            </a:r>
            <a:r>
              <a:rPr lang="en-US" altLang="zh-CN" sz="3600" b="1" dirty="0">
                <a:solidFill>
                  <a:srgbClr val="FFFFFF"/>
                </a:solidFill>
                <a:latin typeface="+mj-lt"/>
                <a:ea typeface="+mj-ea"/>
                <a:cs typeface="+mj-cs"/>
              </a:rPr>
              <a:t>·</a:t>
            </a:r>
            <a:r>
              <a:rPr lang="zh-CN" altLang="en-US" sz="3600" b="1" dirty="0">
                <a:solidFill>
                  <a:srgbClr val="FFFFFF"/>
                </a:solidFill>
                <a:latin typeface="+mj-lt"/>
                <a:ea typeface="+mj-ea"/>
                <a:cs typeface="+mj-cs"/>
              </a:rPr>
              <a:t>诺依曼结构图）</a:t>
            </a:r>
          </a:p>
        </p:txBody>
      </p:sp>
      <p:sp>
        <p:nvSpPr>
          <p:cNvPr id="27" name="Rectangle 3"/>
          <p:cNvSpPr>
            <a:spLocks noChangeArrowheads="1"/>
          </p:cNvSpPr>
          <p:nvPr/>
        </p:nvSpPr>
        <p:spPr bwMode="auto">
          <a:xfrm>
            <a:off x="7814716" y="2207184"/>
            <a:ext cx="3537867" cy="2880910"/>
          </a:xfrm>
          <a:prstGeom prst="rect">
            <a:avLst/>
          </a:prstGeom>
          <a:solidFill>
            <a:schemeClr val="bg2">
              <a:lumMod val="20000"/>
              <a:lumOff val="80000"/>
            </a:schemeClr>
          </a:solidFill>
          <a:ln>
            <a:noFill/>
          </a:ln>
          <a:effectLst>
            <a:outerShdw dist="107763" dir="2700000" algn="ctr" rotWithShape="0">
              <a:schemeClr val="bg1">
                <a:lumMod val="90000"/>
              </a:schemeClr>
            </a:outerShdw>
          </a:effectLst>
        </p:spPr>
        <p:txBody>
          <a:bodyPr wrap="square" lIns="79368" tIns="39684" rIns="79368" bIns="39684">
            <a:spAutoFit/>
          </a:bodyPr>
          <a:lstStyle>
            <a:lvl1pPr marL="457200" indent="-457200" defTabSz="786130" eaLnBrk="0" hangingPunct="0">
              <a:defRPr>
                <a:solidFill>
                  <a:schemeClr val="tx1"/>
                </a:solidFill>
                <a:latin typeface="Arial" panose="020B0604020202020204" pitchFamily="34" charset="0"/>
                <a:ea typeface="楷体_GB2312" pitchFamily="49" charset="-122"/>
              </a:defRPr>
            </a:lvl1pPr>
            <a:lvl2pPr marL="742950" indent="-285750" defTabSz="786130" eaLnBrk="0" hangingPunct="0">
              <a:defRPr>
                <a:solidFill>
                  <a:schemeClr val="tx1"/>
                </a:solidFill>
                <a:latin typeface="Arial" panose="020B0604020202020204" pitchFamily="34" charset="0"/>
                <a:ea typeface="楷体_GB2312" pitchFamily="49" charset="-122"/>
              </a:defRPr>
            </a:lvl2pPr>
            <a:lvl3pPr marL="1143000" indent="-228600" defTabSz="786130" eaLnBrk="0" hangingPunct="0">
              <a:defRPr>
                <a:solidFill>
                  <a:schemeClr val="tx1"/>
                </a:solidFill>
                <a:latin typeface="Arial" panose="020B0604020202020204" pitchFamily="34" charset="0"/>
                <a:ea typeface="楷体_GB2312" pitchFamily="49" charset="-122"/>
              </a:defRPr>
            </a:lvl3pPr>
            <a:lvl4pPr marL="1600200" indent="-228600" defTabSz="786130" eaLnBrk="0" hangingPunct="0">
              <a:defRPr>
                <a:solidFill>
                  <a:schemeClr val="tx1"/>
                </a:solidFill>
                <a:latin typeface="Arial" panose="020B0604020202020204" pitchFamily="34" charset="0"/>
                <a:ea typeface="楷体_GB2312" pitchFamily="49" charset="-122"/>
              </a:defRPr>
            </a:lvl4pPr>
            <a:lvl5pPr marL="2057400" indent="-228600" defTabSz="786130" eaLnBrk="0" hangingPunct="0">
              <a:defRPr>
                <a:solidFill>
                  <a:schemeClr val="tx1"/>
                </a:solidFill>
                <a:latin typeface="Arial" panose="020B0604020202020204" pitchFamily="34" charset="0"/>
                <a:ea typeface="楷体_GB2312" pitchFamily="49" charset="-122"/>
              </a:defRPr>
            </a:lvl5pPr>
            <a:lvl6pPr marL="2514600" indent="-228600" defTabSz="78613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defTabSz="78613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defTabSz="78613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defTabSz="78613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spcBef>
                <a:spcPct val="50000"/>
              </a:spcBef>
            </a:pPr>
            <a:r>
              <a:rPr kumimoji="1" lang="zh-CN" altLang="en-US" sz="2800" b="1" dirty="0">
                <a:solidFill>
                  <a:schemeClr val="bg1">
                    <a:lumMod val="10000"/>
                  </a:schemeClr>
                </a:solidFill>
                <a:latin typeface="Times New Roman" panose="02020603050405020304" pitchFamily="18" charset="0"/>
                <a:ea typeface="宋体" panose="02010600030101010101" pitchFamily="2" charset="-122"/>
              </a:rPr>
              <a:t>冯</a:t>
            </a:r>
            <a:r>
              <a:rPr kumimoji="1" lang="en-US" altLang="zh-CN" sz="2800" b="1" dirty="0">
                <a:solidFill>
                  <a:schemeClr val="bg1">
                    <a:lumMod val="10000"/>
                  </a:schemeClr>
                </a:solidFill>
                <a:latin typeface="Times New Roman" panose="02020603050405020304" pitchFamily="18" charset="0"/>
                <a:ea typeface="宋体" panose="02010600030101010101" pitchFamily="2" charset="-122"/>
              </a:rPr>
              <a:t>.</a:t>
            </a:r>
            <a:r>
              <a:rPr kumimoji="1" lang="zh-CN" altLang="en-US" sz="2800" b="1" dirty="0">
                <a:solidFill>
                  <a:schemeClr val="bg1">
                    <a:lumMod val="10000"/>
                  </a:schemeClr>
                </a:solidFill>
                <a:latin typeface="Times New Roman" panose="02020603050405020304" pitchFamily="18" charset="0"/>
                <a:ea typeface="宋体" panose="02010600030101010101" pitchFamily="2" charset="-122"/>
              </a:rPr>
              <a:t>诺依曼思想</a:t>
            </a:r>
            <a:r>
              <a:rPr kumimoji="1" lang="zh-CN" altLang="en-US" sz="2800" dirty="0">
                <a:solidFill>
                  <a:schemeClr val="bg1">
                    <a:lumMod val="10000"/>
                  </a:schemeClr>
                </a:solidFill>
                <a:latin typeface="Times New Roman" panose="02020603050405020304" pitchFamily="18" charset="0"/>
                <a:ea typeface="宋体" panose="02010600030101010101" pitchFamily="2" charset="-122"/>
              </a:rPr>
              <a:t>：</a:t>
            </a:r>
          </a:p>
          <a:p>
            <a:pPr>
              <a:spcBef>
                <a:spcPct val="50000"/>
              </a:spcBef>
              <a:buFontTx/>
              <a:buAutoNum type="arabicPeriod"/>
            </a:pPr>
            <a:r>
              <a:rPr kumimoji="1" lang="zh-CN" altLang="en-US" sz="2800" b="1" dirty="0">
                <a:solidFill>
                  <a:schemeClr val="bg1">
                    <a:lumMod val="10000"/>
                  </a:schemeClr>
                </a:solidFill>
                <a:latin typeface="Times New Roman" panose="02020603050405020304" pitchFamily="18" charset="0"/>
                <a:ea typeface="宋体" panose="02010600030101010101" pitchFamily="2" charset="-122"/>
              </a:rPr>
              <a:t>二进制</a:t>
            </a:r>
          </a:p>
          <a:p>
            <a:pPr>
              <a:spcBef>
                <a:spcPct val="50000"/>
              </a:spcBef>
              <a:buFontTx/>
              <a:buAutoNum type="arabicPeriod"/>
            </a:pPr>
            <a:r>
              <a:rPr kumimoji="1" lang="zh-CN" altLang="en-US" sz="2800" b="1" dirty="0">
                <a:solidFill>
                  <a:schemeClr val="bg1">
                    <a:lumMod val="10000"/>
                  </a:schemeClr>
                </a:solidFill>
                <a:latin typeface="Times New Roman" panose="02020603050405020304" pitchFamily="18" charset="0"/>
                <a:ea typeface="宋体" panose="02010600030101010101" pitchFamily="2" charset="-122"/>
              </a:rPr>
              <a:t>程序与数据一样存放在内存</a:t>
            </a:r>
          </a:p>
          <a:p>
            <a:pPr>
              <a:spcBef>
                <a:spcPct val="50000"/>
              </a:spcBef>
              <a:buFontTx/>
              <a:buAutoNum type="arabicPeriod"/>
            </a:pPr>
            <a:r>
              <a:rPr kumimoji="1" lang="zh-CN" altLang="en-US" sz="2800" b="1" dirty="0">
                <a:solidFill>
                  <a:schemeClr val="bg1">
                    <a:lumMod val="10000"/>
                  </a:schemeClr>
                </a:solidFill>
                <a:latin typeface="Times New Roman" panose="02020603050405020304" pitchFamily="18" charset="0"/>
                <a:ea typeface="宋体" panose="02010600030101010101" pitchFamily="2" charset="-122"/>
              </a:rPr>
              <a:t>五大模块</a:t>
            </a:r>
            <a:endParaRPr kumimoji="1" lang="zh-CN" altLang="en-US" sz="2400" dirty="0">
              <a:solidFill>
                <a:schemeClr val="bg1">
                  <a:lumMod val="10000"/>
                </a:schemeClr>
              </a:solidFill>
              <a:latin typeface="Times New Roman" panose="02020603050405020304" pitchFamily="18" charset="0"/>
              <a:ea typeface="宋体" panose="02010600030101010101" pitchFamily="2" charset="-122"/>
            </a:endParaRPr>
          </a:p>
        </p:txBody>
      </p:sp>
      <p:pic>
        <p:nvPicPr>
          <p:cNvPr id="25" name="图片 24">
            <a:extLst>
              <a:ext uri="{FF2B5EF4-FFF2-40B4-BE49-F238E27FC236}">
                <a16:creationId xmlns:a16="http://schemas.microsoft.com/office/drawing/2014/main" xmlns="" id="{B546384A-2356-49C2-9CE7-F2DBA300E9E0}"/>
              </a:ext>
            </a:extLst>
          </p:cNvPr>
          <p:cNvPicPr>
            <a:picLocks noChangeAspect="1"/>
          </p:cNvPicPr>
          <p:nvPr/>
        </p:nvPicPr>
        <p:blipFill rotWithShape="1">
          <a:blip r:embed="rId2"/>
          <a:srcRect l="22831" t="36350" r="42913" b="8000"/>
          <a:stretch/>
        </p:blipFill>
        <p:spPr>
          <a:xfrm>
            <a:off x="1487488" y="1628800"/>
            <a:ext cx="4968552" cy="454022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16200000">
            <a:off x="5008140" y="863499"/>
            <a:ext cx="2022057" cy="7425690"/>
            <a:chOff x="4497" y="1839"/>
            <a:chExt cx="9300" cy="8304"/>
          </a:xfrm>
          <a:solidFill>
            <a:schemeClr val="accent3"/>
          </a:solidFill>
        </p:grpSpPr>
        <p:sp>
          <p:nvSpPr>
            <p:cNvPr id="15" name="矩形 14"/>
            <p:cNvSpPr/>
            <p:nvPr/>
          </p:nvSpPr>
          <p:spPr>
            <a:xfrm>
              <a:off x="4497" y="1839"/>
              <a:ext cx="9299" cy="1248"/>
            </a:xfrm>
            <a:prstGeom prst="rect">
              <a:avLst/>
            </a:prstGeom>
            <a:grpFill/>
          </p:spPr>
          <p:style>
            <a:lnRef idx="2">
              <a:schemeClr val="dk1"/>
            </a:lnRef>
            <a:fillRef idx="1">
              <a:schemeClr val="lt1"/>
            </a:fillRef>
            <a:effectRef idx="0">
              <a:schemeClr val="dk1"/>
            </a:effectRef>
            <a:fontRef idx="minor">
              <a:schemeClr val="dk1"/>
            </a:fontRef>
          </p:style>
          <p:txBody>
            <a:bodyPr vert="vert" rtlCol="0" anchor="ctr"/>
            <a:lstStyle/>
            <a:p>
              <a:pPr algn="ctr"/>
              <a:r>
                <a:rPr lang="zh-CN" altLang="en-US" sz="2400" dirty="0">
                  <a:solidFill>
                    <a:schemeClr val="tx1"/>
                  </a:solidFill>
                </a:rPr>
                <a:t>加电</a:t>
              </a:r>
            </a:p>
          </p:txBody>
        </p:sp>
        <p:sp>
          <p:nvSpPr>
            <p:cNvPr id="16" name="矩形 15"/>
            <p:cNvSpPr/>
            <p:nvPr/>
          </p:nvSpPr>
          <p:spPr>
            <a:xfrm>
              <a:off x="4497" y="3603"/>
              <a:ext cx="9299" cy="1248"/>
            </a:xfrm>
            <a:prstGeom prst="rect">
              <a:avLst/>
            </a:prstGeom>
            <a:grpFill/>
          </p:spPr>
          <p:style>
            <a:lnRef idx="2">
              <a:schemeClr val="dk1"/>
            </a:lnRef>
            <a:fillRef idx="1">
              <a:schemeClr val="lt1"/>
            </a:fillRef>
            <a:effectRef idx="0">
              <a:schemeClr val="dk1"/>
            </a:effectRef>
            <a:fontRef idx="minor">
              <a:schemeClr val="dk1"/>
            </a:fontRef>
          </p:style>
          <p:txBody>
            <a:bodyPr vert="vert" rtlCol="0" anchor="ctr"/>
            <a:lstStyle/>
            <a:p>
              <a:pPr algn="ctr"/>
              <a:r>
                <a:rPr lang="en-US" altLang="zh-CN" sz="2400">
                  <a:solidFill>
                    <a:schemeClr val="tx1"/>
                  </a:solidFill>
                </a:rPr>
                <a:t>BIOS</a:t>
              </a:r>
              <a:r>
                <a:rPr lang="zh-CN" altLang="en-US" sz="2400">
                  <a:solidFill>
                    <a:schemeClr val="tx1"/>
                  </a:solidFill>
                </a:rPr>
                <a:t>自检</a:t>
              </a:r>
            </a:p>
          </p:txBody>
        </p:sp>
        <p:sp>
          <p:nvSpPr>
            <p:cNvPr id="17" name="矩形 16"/>
            <p:cNvSpPr/>
            <p:nvPr/>
          </p:nvSpPr>
          <p:spPr>
            <a:xfrm>
              <a:off x="4498" y="5367"/>
              <a:ext cx="9299" cy="1248"/>
            </a:xfrm>
            <a:prstGeom prst="rect">
              <a:avLst/>
            </a:prstGeom>
            <a:grpFill/>
          </p:spPr>
          <p:style>
            <a:lnRef idx="2">
              <a:schemeClr val="dk1"/>
            </a:lnRef>
            <a:fillRef idx="1">
              <a:schemeClr val="lt1"/>
            </a:fillRef>
            <a:effectRef idx="0">
              <a:schemeClr val="dk1"/>
            </a:effectRef>
            <a:fontRef idx="minor">
              <a:schemeClr val="dk1"/>
            </a:fontRef>
          </p:style>
          <p:txBody>
            <a:bodyPr vert="vert" rtlCol="0" anchor="ctr"/>
            <a:lstStyle/>
            <a:p>
              <a:pPr algn="ctr"/>
              <a:r>
                <a:rPr lang="zh-CN" altLang="en-US" sz="2400">
                  <a:solidFill>
                    <a:schemeClr val="tx1"/>
                  </a:solidFill>
                </a:rPr>
                <a:t>执行系统引导</a:t>
              </a:r>
            </a:p>
          </p:txBody>
        </p:sp>
        <p:sp>
          <p:nvSpPr>
            <p:cNvPr id="18" name="矩形 17"/>
            <p:cNvSpPr/>
            <p:nvPr/>
          </p:nvSpPr>
          <p:spPr>
            <a:xfrm>
              <a:off x="4497" y="7131"/>
              <a:ext cx="9299" cy="1248"/>
            </a:xfrm>
            <a:prstGeom prst="rect">
              <a:avLst/>
            </a:prstGeom>
            <a:grpFill/>
          </p:spPr>
          <p:style>
            <a:lnRef idx="2">
              <a:schemeClr val="dk1"/>
            </a:lnRef>
            <a:fillRef idx="1">
              <a:schemeClr val="lt1"/>
            </a:fillRef>
            <a:effectRef idx="0">
              <a:schemeClr val="dk1"/>
            </a:effectRef>
            <a:fontRef idx="minor">
              <a:schemeClr val="dk1"/>
            </a:fontRef>
          </p:style>
          <p:txBody>
            <a:bodyPr vert="vert" rtlCol="0" anchor="ctr"/>
            <a:lstStyle/>
            <a:p>
              <a:pPr algn="ctr"/>
              <a:r>
                <a:rPr lang="zh-CN" altLang="en-US" sz="2400">
                  <a:solidFill>
                    <a:schemeClr val="tx1"/>
                  </a:solidFill>
                </a:rPr>
                <a:t>加载     内</a:t>
              </a:r>
              <a:r>
                <a:rPr lang="zh-CN" altLang="en-US" sz="2400" dirty="0">
                  <a:solidFill>
                    <a:schemeClr val="tx1"/>
                  </a:solidFill>
                </a:rPr>
                <a:t>核</a:t>
              </a:r>
            </a:p>
            <a:p>
              <a:pPr algn="ctr"/>
              <a:r>
                <a:rPr lang="zh-CN" altLang="en-US" sz="2400" dirty="0">
                  <a:solidFill>
                    <a:schemeClr val="tx1"/>
                  </a:solidFill>
                </a:rPr>
                <a:t>启动系统服务</a:t>
              </a:r>
            </a:p>
          </p:txBody>
        </p:sp>
        <p:sp>
          <p:nvSpPr>
            <p:cNvPr id="19" name="矩形 18"/>
            <p:cNvSpPr/>
            <p:nvPr/>
          </p:nvSpPr>
          <p:spPr>
            <a:xfrm>
              <a:off x="4497" y="8895"/>
              <a:ext cx="9299" cy="1248"/>
            </a:xfrm>
            <a:prstGeom prst="rect">
              <a:avLst/>
            </a:prstGeom>
            <a:grpFill/>
          </p:spPr>
          <p:style>
            <a:lnRef idx="2">
              <a:schemeClr val="dk1"/>
            </a:lnRef>
            <a:fillRef idx="1">
              <a:schemeClr val="lt1"/>
            </a:fillRef>
            <a:effectRef idx="0">
              <a:schemeClr val="dk1"/>
            </a:effectRef>
            <a:fontRef idx="minor">
              <a:schemeClr val="dk1"/>
            </a:fontRef>
          </p:style>
          <p:txBody>
            <a:bodyPr vert="vert" rtlCol="0" anchor="ctr"/>
            <a:lstStyle/>
            <a:p>
              <a:pPr algn="ctr"/>
              <a:r>
                <a:rPr lang="zh-CN" altLang="en-US" sz="2400">
                  <a:solidFill>
                    <a:schemeClr val="tx1"/>
                  </a:solidFill>
                </a:rPr>
                <a:t>登陆系统界面</a:t>
              </a:r>
            </a:p>
          </p:txBody>
        </p:sp>
        <p:cxnSp>
          <p:nvCxnSpPr>
            <p:cNvPr id="20" name="直接箭头连接符 19"/>
            <p:cNvCxnSpPr>
              <a:stCxn id="15" idx="2"/>
              <a:endCxn id="16" idx="0"/>
            </p:cNvCxnSpPr>
            <p:nvPr/>
          </p:nvCxnSpPr>
          <p:spPr>
            <a:xfrm rot="5400000">
              <a:off x="8888" y="3345"/>
              <a:ext cx="516" cy="0"/>
            </a:xfrm>
            <a:prstGeom prst="straightConnector1">
              <a:avLst/>
            </a:prstGeom>
            <a:grpFill/>
            <a:ln>
              <a:tailEnd type="arrow" w="med" len="med"/>
            </a:ln>
          </p:spPr>
          <p:style>
            <a:lnRef idx="2">
              <a:schemeClr val="dk1"/>
            </a:lnRef>
            <a:fillRef idx="1">
              <a:schemeClr val="lt1"/>
            </a:fillRef>
            <a:effectRef idx="0">
              <a:schemeClr val="dk1"/>
            </a:effectRef>
            <a:fontRef idx="minor">
              <a:schemeClr val="dk1"/>
            </a:fontRef>
          </p:style>
        </p:cxnSp>
        <p:cxnSp>
          <p:nvCxnSpPr>
            <p:cNvPr id="21" name="直接箭头连接符 20"/>
            <p:cNvCxnSpPr/>
            <p:nvPr/>
          </p:nvCxnSpPr>
          <p:spPr>
            <a:xfrm>
              <a:off x="9147" y="4851"/>
              <a:ext cx="0" cy="516"/>
            </a:xfrm>
            <a:prstGeom prst="straightConnector1">
              <a:avLst/>
            </a:prstGeom>
            <a:grpFill/>
            <a:ln>
              <a:tailEnd type="arrow" w="med" len="med"/>
            </a:ln>
          </p:spPr>
          <p:style>
            <a:lnRef idx="2">
              <a:schemeClr val="dk1"/>
            </a:lnRef>
            <a:fillRef idx="1">
              <a:schemeClr val="lt1"/>
            </a:fillRef>
            <a:effectRef idx="0">
              <a:schemeClr val="dk1"/>
            </a:effectRef>
            <a:fontRef idx="minor">
              <a:schemeClr val="dk1"/>
            </a:fontRef>
          </p:style>
        </p:cxnSp>
        <p:cxnSp>
          <p:nvCxnSpPr>
            <p:cNvPr id="22" name="直接箭头连接符 21"/>
            <p:cNvCxnSpPr/>
            <p:nvPr/>
          </p:nvCxnSpPr>
          <p:spPr>
            <a:xfrm>
              <a:off x="9148" y="6615"/>
              <a:ext cx="0" cy="516"/>
            </a:xfrm>
            <a:prstGeom prst="straightConnector1">
              <a:avLst/>
            </a:prstGeom>
            <a:grpFill/>
            <a:ln>
              <a:tailEnd type="arrow" w="med" len="med"/>
            </a:ln>
          </p:spPr>
          <p:style>
            <a:lnRef idx="2">
              <a:schemeClr val="dk1"/>
            </a:lnRef>
            <a:fillRef idx="1">
              <a:schemeClr val="lt1"/>
            </a:fillRef>
            <a:effectRef idx="0">
              <a:schemeClr val="dk1"/>
            </a:effectRef>
            <a:fontRef idx="minor">
              <a:schemeClr val="dk1"/>
            </a:fontRef>
          </p:style>
        </p:cxnSp>
        <p:cxnSp>
          <p:nvCxnSpPr>
            <p:cNvPr id="23" name="直接箭头连接符 22"/>
            <p:cNvCxnSpPr/>
            <p:nvPr/>
          </p:nvCxnSpPr>
          <p:spPr>
            <a:xfrm>
              <a:off x="9148" y="8379"/>
              <a:ext cx="0" cy="516"/>
            </a:xfrm>
            <a:prstGeom prst="straightConnector1">
              <a:avLst/>
            </a:prstGeom>
            <a:grpFill/>
            <a:ln>
              <a:tailEnd type="arrow" w="med" len="med"/>
            </a:ln>
          </p:spPr>
          <p:style>
            <a:lnRef idx="2">
              <a:schemeClr val="dk1"/>
            </a:lnRef>
            <a:fillRef idx="1">
              <a:schemeClr val="lt1"/>
            </a:fillRef>
            <a:effectRef idx="0">
              <a:schemeClr val="dk1"/>
            </a:effectRef>
            <a:fontRef idx="minor">
              <a:schemeClr val="dk1"/>
            </a:fontRef>
          </p:style>
        </p:cxnSp>
      </p:grpSp>
      <p:sp>
        <p:nvSpPr>
          <p:cNvPr id="11" name="文本框 10"/>
          <p:cNvSpPr txBox="1"/>
          <p:nvPr/>
        </p:nvSpPr>
        <p:spPr>
          <a:xfrm>
            <a:off x="234124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1.3.4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算机的启动</a:t>
            </a:r>
          </a:p>
        </p:txBody>
      </p:sp>
      <p:sp>
        <p:nvSpPr>
          <p:cNvPr id="7" name="内容占位符 2"/>
          <p:cNvSpPr>
            <a:spLocks noGrp="1"/>
          </p:cNvSpPr>
          <p:nvPr/>
        </p:nvSpPr>
        <p:spPr>
          <a:xfrm>
            <a:off x="708660" y="987425"/>
            <a:ext cx="10323195" cy="4599940"/>
          </a:xfrm>
          <a:prstGeom prst="rect">
            <a:avLst/>
          </a:prstGeom>
        </p:spPr>
        <p:txBody>
          <a:bodyPr vert="horz" lIns="91440" tIns="45720" rIns="91440" bIns="45720" rtlCol="0">
            <a:normAutofit/>
          </a:bodyPr>
          <a:lstStyle>
            <a:lvl1pPr marL="444500" indent="-444500" algn="l" defTabSz="914400" rtl="0" eaLnBrk="1" latinLnBrk="0" hangingPunct="1">
              <a:lnSpc>
                <a:spcPct val="90000"/>
              </a:lnSpc>
              <a:spcBef>
                <a:spcPts val="1000"/>
              </a:spcBef>
              <a:buClr>
                <a:srgbClr val="41914E"/>
              </a:buClr>
              <a:buFont typeface="Wingdings" panose="05000000000000000000" pitchFamily="2" charset="2"/>
              <a:buChar char="v"/>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FC000"/>
              </a:buClr>
              <a:buSzPct val="100000"/>
              <a:buFont typeface="Wingdings" panose="05000000000000000000" pitchFamily="2" charset="2"/>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alibri" panose="020F050202020403020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3200" dirty="0">
                <a:sym typeface="+mn-ea"/>
              </a:rPr>
              <a:t>1.</a:t>
            </a:r>
            <a:r>
              <a:rPr lang="zh-CN" altLang="en-US" sz="3200" dirty="0">
                <a:sym typeface="+mn-ea"/>
              </a:rPr>
              <a:t>加电启动</a:t>
            </a:r>
            <a:r>
              <a:rPr lang="en-US" altLang="zh-CN" sz="3200" dirty="0">
                <a:sym typeface="+mn-ea"/>
              </a:rPr>
              <a:t>BIOS</a:t>
            </a:r>
          </a:p>
          <a:p>
            <a:pPr>
              <a:lnSpc>
                <a:spcPct val="100000"/>
              </a:lnSpc>
            </a:pPr>
            <a:r>
              <a:rPr lang="en-US" altLang="zh-CN" sz="3200" dirty="0">
                <a:sym typeface="+mn-ea"/>
              </a:rPr>
              <a:t>2.</a:t>
            </a:r>
            <a:r>
              <a:rPr lang="zh-CN" altLang="en-US" sz="3200" dirty="0">
                <a:sym typeface="+mn-ea"/>
              </a:rPr>
              <a:t>系统引导</a:t>
            </a:r>
          </a:p>
          <a:p>
            <a:pPr>
              <a:lnSpc>
                <a:spcPct val="100000"/>
              </a:lnSpc>
            </a:pPr>
            <a:r>
              <a:rPr lang="en-US" altLang="zh-CN" sz="3200" dirty="0">
                <a:sym typeface="+mn-ea"/>
              </a:rPr>
              <a:t>3.</a:t>
            </a:r>
            <a:r>
              <a:rPr lang="zh-CN" altLang="en-US" sz="3200" dirty="0">
                <a:sym typeface="+mn-ea"/>
              </a:rPr>
              <a:t>操作系统启动</a:t>
            </a:r>
            <a:endParaRPr lang="zh-CN" sz="3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009614" y="6379536"/>
            <a:ext cx="2844800" cy="277852"/>
          </a:xfrm>
          <a:prstGeom prst="rect">
            <a:avLst/>
          </a:prstGeom>
        </p:spPr>
        <p:txBody>
          <a:bodyPr/>
          <a:lstStyle/>
          <a:p>
            <a:fld id="{DF18D2C5-9FFD-4EB4-A11D-FACEC3CB54F4}" type="slidenum">
              <a:rPr lang="en-US" altLang="zh-CN" smtClean="0"/>
              <a:t>29</a:t>
            </a:fld>
            <a:endParaRPr lang="en-US" altLang="zh-CN"/>
          </a:p>
        </p:txBody>
      </p:sp>
      <p:sp>
        <p:nvSpPr>
          <p:cNvPr id="2050" name="Rectangle 2"/>
          <p:cNvSpPr>
            <a:spLocks noGrp="1" noChangeArrowheads="1"/>
          </p:cNvSpPr>
          <p:nvPr>
            <p:ph type="ctrTitle" sz="quarter"/>
          </p:nvPr>
        </p:nvSpPr>
        <p:spPr>
          <a:xfrm>
            <a:off x="983432" y="3284984"/>
            <a:ext cx="6019800" cy="1012825"/>
          </a:xfrm>
        </p:spPr>
        <p:txBody>
          <a:bodyPr>
            <a:normAutofit/>
          </a:bodyPr>
          <a:lstStyle/>
          <a:p>
            <a:r>
              <a:rPr lang="zh-CN" altLang="zh-CN" sz="6000" dirty="0"/>
              <a:t>第</a:t>
            </a:r>
            <a:r>
              <a:rPr lang="en-US" altLang="zh-CN" sz="6000" dirty="0"/>
              <a:t>2</a:t>
            </a:r>
            <a:r>
              <a:rPr lang="zh-CN" altLang="zh-CN" sz="6000" dirty="0"/>
              <a:t>章</a:t>
            </a:r>
            <a:r>
              <a:rPr lang="en-US" altLang="zh-CN" sz="6000" dirty="0"/>
              <a:t>  </a:t>
            </a:r>
            <a:r>
              <a:rPr lang="zh-CN" altLang="en-US" sz="6000" dirty="0"/>
              <a:t>软件系统</a:t>
            </a:r>
          </a:p>
        </p:txBody>
      </p:sp>
      <p:sp>
        <p:nvSpPr>
          <p:cNvPr id="3" name="Subtitle 2"/>
          <p:cNvSpPr>
            <a:spLocks noGrp="1"/>
          </p:cNvSpPr>
          <p:nvPr>
            <p:ph type="subTitle" idx="1"/>
          </p:nvPr>
        </p:nvSpPr>
        <p:spPr/>
        <p:txBody>
          <a:bodyPr/>
          <a:lstStyle/>
          <a:p>
            <a:r>
              <a:rPr lang="en-US" altLang="zh-CN" dirty="0"/>
              <a:t> </a:t>
            </a:r>
            <a:endParaRPr lang="zh-CN" alt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696" y="-99392"/>
            <a:ext cx="1964116" cy="17281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709295" y="1061720"/>
            <a:ext cx="10323830" cy="5906135"/>
          </a:xfrm>
        </p:spPr>
        <p:txBody>
          <a:bodyPr>
            <a:normAutofit/>
          </a:bodyPr>
          <a:lstStyle/>
          <a:p>
            <a:pPr marL="417195" indent="-416560" eaLnBrk="1" hangingPunct="1"/>
            <a:r>
              <a:rPr lang="zh-CN" altLang="en-US" sz="3200" b="1" dirty="0" smtClean="0">
                <a:solidFill>
                  <a:schemeClr val="accent4">
                    <a:lumMod val="75000"/>
                  </a:schemeClr>
                </a:solidFill>
                <a:sym typeface="+mn-ea"/>
              </a:rPr>
              <a:t>题目类型</a:t>
            </a:r>
            <a:endParaRPr lang="zh-CN" altLang="en-US" sz="3200" dirty="0">
              <a:solidFill>
                <a:schemeClr val="accent4">
                  <a:lumMod val="75000"/>
                </a:schemeClr>
              </a:solidFill>
            </a:endParaRPr>
          </a:p>
          <a:p>
            <a:pPr lvl="1" eaLnBrk="1" hangingPunct="1"/>
            <a:r>
              <a:rPr lang="zh-CN" altLang="en-US" dirty="0">
                <a:sym typeface="+mn-ea"/>
              </a:rPr>
              <a:t>判断</a:t>
            </a:r>
            <a:r>
              <a:rPr lang="zh-CN" altLang="en-US" dirty="0" smtClean="0">
                <a:sym typeface="+mn-ea"/>
              </a:rPr>
              <a:t>题（每题</a:t>
            </a:r>
            <a:r>
              <a:rPr lang="en-US" altLang="zh-CN" dirty="0" smtClean="0">
                <a:sym typeface="+mn-ea"/>
              </a:rPr>
              <a:t>1</a:t>
            </a:r>
            <a:r>
              <a:rPr lang="zh-CN" altLang="en-US" dirty="0" smtClean="0">
                <a:sym typeface="+mn-ea"/>
              </a:rPr>
              <a:t>分，共</a:t>
            </a:r>
            <a:r>
              <a:rPr lang="en-US" altLang="zh-CN" dirty="0" smtClean="0">
                <a:sym typeface="+mn-ea"/>
              </a:rPr>
              <a:t>10</a:t>
            </a:r>
            <a:r>
              <a:rPr lang="zh-CN" altLang="en-US" dirty="0" smtClean="0">
                <a:sym typeface="+mn-ea"/>
              </a:rPr>
              <a:t>题，总共</a:t>
            </a:r>
            <a:r>
              <a:rPr lang="en-US" altLang="zh-CN" dirty="0" smtClean="0">
                <a:sym typeface="+mn-ea"/>
              </a:rPr>
              <a:t>10</a:t>
            </a:r>
            <a:r>
              <a:rPr lang="zh-CN" altLang="en-US" dirty="0" smtClean="0">
                <a:sym typeface="+mn-ea"/>
              </a:rPr>
              <a:t>分）</a:t>
            </a:r>
            <a:endParaRPr dirty="0">
              <a:solidFill>
                <a:schemeClr val="tx1"/>
              </a:solidFill>
              <a:sym typeface="+mn-ea"/>
            </a:endParaRPr>
          </a:p>
          <a:p>
            <a:pPr lvl="1"/>
            <a:r>
              <a:rPr lang="zh-CN" altLang="en-US" dirty="0">
                <a:sym typeface="+mn-ea"/>
              </a:rPr>
              <a:t>单选题</a:t>
            </a:r>
            <a:r>
              <a:rPr lang="zh-CN" altLang="en-US" dirty="0" smtClean="0">
                <a:sym typeface="+mn-ea"/>
              </a:rPr>
              <a:t>（</a:t>
            </a:r>
            <a:r>
              <a:rPr lang="zh-CN" altLang="en-US" dirty="0">
                <a:sym typeface="+mn-ea"/>
              </a:rPr>
              <a:t>每题</a:t>
            </a:r>
            <a:r>
              <a:rPr lang="en-US" altLang="zh-CN" dirty="0">
                <a:sym typeface="+mn-ea"/>
              </a:rPr>
              <a:t>1</a:t>
            </a:r>
            <a:r>
              <a:rPr lang="zh-CN" altLang="en-US" dirty="0">
                <a:sym typeface="+mn-ea"/>
              </a:rPr>
              <a:t>分</a:t>
            </a:r>
            <a:r>
              <a:rPr lang="zh-CN" altLang="en-US" dirty="0" smtClean="0">
                <a:sym typeface="+mn-ea"/>
              </a:rPr>
              <a:t>，共</a:t>
            </a:r>
            <a:r>
              <a:rPr lang="en-US" altLang="zh-CN" dirty="0" smtClean="0">
                <a:sym typeface="+mn-ea"/>
              </a:rPr>
              <a:t>30</a:t>
            </a:r>
            <a:r>
              <a:rPr lang="zh-CN" altLang="en-US" dirty="0" smtClean="0">
                <a:sym typeface="+mn-ea"/>
              </a:rPr>
              <a:t>题，总共</a:t>
            </a:r>
            <a:r>
              <a:rPr lang="en-US" altLang="zh-CN" dirty="0" smtClean="0">
                <a:sym typeface="+mn-ea"/>
              </a:rPr>
              <a:t>30</a:t>
            </a:r>
            <a:r>
              <a:rPr lang="zh-CN" altLang="en-US" dirty="0" smtClean="0">
                <a:sym typeface="+mn-ea"/>
              </a:rPr>
              <a:t>分）</a:t>
            </a:r>
            <a:endParaRPr lang="en-US" altLang="zh-CN" dirty="0" smtClean="0">
              <a:sym typeface="+mn-ea"/>
            </a:endParaRPr>
          </a:p>
          <a:p>
            <a:pPr lvl="1"/>
            <a:r>
              <a:rPr lang="zh-CN" altLang="en-US" dirty="0" smtClean="0">
                <a:sym typeface="+mn-ea"/>
              </a:rPr>
              <a:t>简答题</a:t>
            </a:r>
            <a:r>
              <a:rPr lang="zh-CN" altLang="en-US" dirty="0">
                <a:sym typeface="+mn-ea"/>
              </a:rPr>
              <a:t>（每</a:t>
            </a:r>
            <a:r>
              <a:rPr lang="zh-CN" altLang="en-US" dirty="0" smtClean="0">
                <a:sym typeface="+mn-ea"/>
              </a:rPr>
              <a:t>题</a:t>
            </a:r>
            <a:r>
              <a:rPr lang="en-US" altLang="zh-CN" dirty="0" smtClean="0">
                <a:sym typeface="+mn-ea"/>
              </a:rPr>
              <a:t>5</a:t>
            </a:r>
            <a:r>
              <a:rPr lang="zh-CN" altLang="en-US" dirty="0" smtClean="0">
                <a:sym typeface="+mn-ea"/>
              </a:rPr>
              <a:t>分，共</a:t>
            </a:r>
            <a:r>
              <a:rPr lang="en-US" altLang="zh-CN" dirty="0" smtClean="0">
                <a:sym typeface="+mn-ea"/>
              </a:rPr>
              <a:t>8</a:t>
            </a:r>
            <a:r>
              <a:rPr lang="zh-CN" altLang="en-US" dirty="0" smtClean="0">
                <a:sym typeface="+mn-ea"/>
              </a:rPr>
              <a:t>题，总共</a:t>
            </a:r>
            <a:r>
              <a:rPr lang="en-US" altLang="zh-CN" dirty="0" smtClean="0">
                <a:sym typeface="+mn-ea"/>
              </a:rPr>
              <a:t>40</a:t>
            </a:r>
            <a:r>
              <a:rPr lang="zh-CN" altLang="en-US" dirty="0">
                <a:sym typeface="+mn-ea"/>
              </a:rPr>
              <a:t>分</a:t>
            </a:r>
            <a:r>
              <a:rPr lang="zh-CN" altLang="en-US" dirty="0" smtClean="0">
                <a:sym typeface="+mn-ea"/>
              </a:rPr>
              <a:t>）</a:t>
            </a:r>
            <a:endParaRPr lang="en-US" altLang="zh-CN" dirty="0" smtClean="0">
              <a:sym typeface="+mn-ea"/>
            </a:endParaRPr>
          </a:p>
          <a:p>
            <a:pPr lvl="1"/>
            <a:r>
              <a:rPr lang="zh-CN" altLang="en-US" dirty="0" smtClean="0">
                <a:sym typeface="+mn-ea"/>
              </a:rPr>
              <a:t>材料分析题（每题</a:t>
            </a:r>
            <a:r>
              <a:rPr lang="en-US" altLang="zh-CN" dirty="0" smtClean="0">
                <a:sym typeface="+mn-ea"/>
              </a:rPr>
              <a:t>10</a:t>
            </a:r>
            <a:r>
              <a:rPr lang="zh-CN" altLang="en-US" dirty="0" smtClean="0">
                <a:sym typeface="+mn-ea"/>
              </a:rPr>
              <a:t>分，共</a:t>
            </a:r>
            <a:r>
              <a:rPr lang="en-US" altLang="zh-CN" dirty="0" smtClean="0">
                <a:sym typeface="+mn-ea"/>
              </a:rPr>
              <a:t>2</a:t>
            </a:r>
            <a:r>
              <a:rPr lang="zh-CN" altLang="en-US" dirty="0" smtClean="0">
                <a:sym typeface="+mn-ea"/>
              </a:rPr>
              <a:t>题，总共</a:t>
            </a:r>
            <a:r>
              <a:rPr lang="en-US" altLang="zh-CN" dirty="0" smtClean="0">
                <a:sym typeface="+mn-ea"/>
              </a:rPr>
              <a:t>20</a:t>
            </a:r>
            <a:r>
              <a:rPr lang="zh-CN" altLang="en-US" dirty="0" smtClean="0">
                <a:sym typeface="+mn-ea"/>
              </a:rPr>
              <a:t>分）</a:t>
            </a:r>
            <a:endParaRPr lang="en-US" altLang="zh-CN" dirty="0">
              <a:sym typeface="+mn-ea"/>
            </a:endParaRPr>
          </a:p>
          <a:p>
            <a:pPr lvl="1"/>
            <a:endParaRPr lang="zh-CN" altLang="en-US" dirty="0">
              <a:sym typeface="+mn-ea"/>
            </a:endParaRPr>
          </a:p>
          <a:p>
            <a:pPr lvl="1" eaLnBrk="1" hangingPunct="1"/>
            <a:endParaRPr lang="en-US" altLang="zh-CN" dirty="0" smtClean="0">
              <a:sym typeface="+mn-ea"/>
            </a:endParaRPr>
          </a:p>
          <a:p>
            <a:endParaRPr lang="zh-CN" altLang="en-US" dirty="0">
              <a:solidFill>
                <a:srgbClr val="00B0F0"/>
              </a:solidFill>
            </a:endParaRPr>
          </a:p>
        </p:txBody>
      </p:sp>
      <p:sp>
        <p:nvSpPr>
          <p:cNvPr id="44036" name="Text Box 4"/>
          <p:cNvSpPr txBox="1">
            <a:spLocks noChangeArrowheads="1"/>
          </p:cNvSpPr>
          <p:nvPr/>
        </p:nvSpPr>
        <p:spPr bwMode="auto">
          <a:xfrm>
            <a:off x="1847404" y="2979638"/>
            <a:ext cx="184716" cy="52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latin typeface="Tahoma" panose="020B0604030504040204" pitchFamily="34" charset="0"/>
            </a:endParaRPr>
          </a:p>
        </p:txBody>
      </p:sp>
      <p:sp>
        <p:nvSpPr>
          <p:cNvPr id="5" name="文本框 4"/>
          <p:cNvSpPr txBox="1"/>
          <p:nvPr/>
        </p:nvSpPr>
        <p:spPr>
          <a:xfrm>
            <a:off x="2140585" y="44624"/>
            <a:ext cx="7550785" cy="645160"/>
          </a:xfrm>
          <a:prstGeom prst="rect">
            <a:avLst/>
          </a:prstGeom>
          <a:noFill/>
        </p:spPr>
        <p:txBody>
          <a:bodyPr wrap="square" rtlCol="0">
            <a:spAutoFit/>
          </a:bodyPr>
          <a:lstStyle/>
          <a:p>
            <a:pPr algn="ctr"/>
            <a:r>
              <a:rPr lang="zh-CN" altLang="en-US" sz="3600" b="1" dirty="0" smtClean="0">
                <a:solidFill>
                  <a:srgbClr val="FFFFFF"/>
                </a:solidFill>
                <a:latin typeface="+mj-lt"/>
                <a:ea typeface="+mj-ea"/>
                <a:cs typeface="+mj-cs"/>
              </a:rPr>
              <a:t>考试相关注意事项</a:t>
            </a:r>
            <a:endParaRPr lang="zh-CN" altLang="en-US" sz="3600" b="1" dirty="0">
              <a:solidFill>
                <a:srgbClr val="FFFFFF"/>
              </a:solidFill>
              <a:latin typeface="+mj-lt"/>
              <a:ea typeface="+mj-ea"/>
              <a:cs typeface="+mj-cs"/>
            </a:endParaRPr>
          </a:p>
        </p:txBody>
      </p:sp>
    </p:spTree>
    <p:extLst>
      <p:ext uri="{BB962C8B-B14F-4D97-AF65-F5344CB8AC3E}">
        <p14:creationId xmlns:p14="http://schemas.microsoft.com/office/powerpoint/2010/main" val="8945609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713532" y="202331"/>
            <a:ext cx="10868869" cy="563563"/>
          </a:xfrm>
        </p:spPr>
        <p:txBody>
          <a:bodyPr/>
          <a:lstStyle/>
          <a:p>
            <a:pPr>
              <a:lnSpc>
                <a:spcPct val="80000"/>
              </a:lnSpc>
              <a:spcAft>
                <a:spcPts val="1200"/>
              </a:spcAft>
            </a:pPr>
            <a:r>
              <a:rPr lang="en-US" altLang="zh-CN" sz="3600" dirty="0"/>
              <a:t>2.1.1 </a:t>
            </a:r>
            <a:r>
              <a:rPr lang="zh-CN" altLang="zh-CN" sz="3600" dirty="0"/>
              <a:t>操作系统概述</a:t>
            </a:r>
            <a:endParaRPr lang="en-US" altLang="zh-CN" sz="3600" dirty="0">
              <a:solidFill>
                <a:schemeClr val="tx2"/>
              </a:solidFill>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30</a:t>
            </a:fld>
            <a:endParaRPr lang="en-US" altLang="zh-CN"/>
          </a:p>
        </p:txBody>
      </p:sp>
      <p:grpSp>
        <p:nvGrpSpPr>
          <p:cNvPr id="99449" name="Group 121"/>
          <p:cNvGrpSpPr/>
          <p:nvPr/>
        </p:nvGrpSpPr>
        <p:grpSpPr bwMode="auto">
          <a:xfrm>
            <a:off x="555625" y="2638573"/>
            <a:ext cx="11026778" cy="3937000"/>
            <a:chOff x="-774" y="1104"/>
            <a:chExt cx="6946" cy="2480"/>
          </a:xfrm>
        </p:grpSpPr>
        <p:sp>
          <p:nvSpPr>
            <p:cNvPr id="99419" name="AutoShape 91"/>
            <p:cNvSpPr>
              <a:spLocks noChangeArrowheads="1"/>
            </p:cNvSpPr>
            <p:nvPr/>
          </p:nvSpPr>
          <p:spPr bwMode="gray">
            <a:xfrm rot="39573186">
              <a:off x="2899" y="1551"/>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p>
          </p:txBody>
        </p:sp>
        <p:sp>
          <p:nvSpPr>
            <p:cNvPr id="99420" name="AutoShape 92"/>
            <p:cNvSpPr>
              <a:spLocks noChangeArrowheads="1"/>
            </p:cNvSpPr>
            <p:nvPr/>
          </p:nvSpPr>
          <p:spPr bwMode="gray">
            <a:xfrm rot="3465783">
              <a:off x="2931" y="2880"/>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p>
          </p:txBody>
        </p:sp>
        <p:sp>
          <p:nvSpPr>
            <p:cNvPr id="99421" name="AutoShape 93"/>
            <p:cNvSpPr>
              <a:spLocks noChangeArrowheads="1"/>
            </p:cNvSpPr>
            <p:nvPr/>
          </p:nvSpPr>
          <p:spPr bwMode="gray">
            <a:xfrm rot="35969022">
              <a:off x="2163" y="1565"/>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p>
          </p:txBody>
        </p:sp>
        <p:sp>
          <p:nvSpPr>
            <p:cNvPr id="99422" name="AutoShape 94"/>
            <p:cNvSpPr>
              <a:spLocks noChangeArrowheads="1"/>
            </p:cNvSpPr>
            <p:nvPr/>
          </p:nvSpPr>
          <p:spPr bwMode="gray">
            <a:xfrm rot="7535209">
              <a:off x="2139" y="2859"/>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p>
          </p:txBody>
        </p:sp>
        <p:sp>
          <p:nvSpPr>
            <p:cNvPr id="99423" name="AutoShape 95"/>
            <p:cNvSpPr>
              <a:spLocks noChangeArrowheads="1"/>
            </p:cNvSpPr>
            <p:nvPr/>
          </p:nvSpPr>
          <p:spPr bwMode="gray">
            <a:xfrm>
              <a:off x="3296" y="2227"/>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p>
          </p:txBody>
        </p:sp>
        <p:sp>
          <p:nvSpPr>
            <p:cNvPr id="99424" name="AutoShape 96"/>
            <p:cNvSpPr>
              <a:spLocks noChangeArrowheads="1"/>
            </p:cNvSpPr>
            <p:nvPr/>
          </p:nvSpPr>
          <p:spPr bwMode="gray">
            <a:xfrm rot="-10800000">
              <a:off x="1778" y="2223"/>
              <a:ext cx="544" cy="182"/>
            </a:xfrm>
            <a:prstGeom prst="rightArrow">
              <a:avLst>
                <a:gd name="adj1" fmla="val 35167"/>
                <a:gd name="adj2" fmla="val 121041"/>
              </a:avLst>
            </a:prstGeom>
            <a:solidFill>
              <a:schemeClr val="tx2"/>
            </a:soli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p>
          </p:txBody>
        </p:sp>
        <p:sp>
          <p:nvSpPr>
            <p:cNvPr id="99425" name="Oval 97"/>
            <p:cNvSpPr>
              <a:spLocks noChangeArrowheads="1"/>
            </p:cNvSpPr>
            <p:nvPr/>
          </p:nvSpPr>
          <p:spPr bwMode="auto">
            <a:xfrm>
              <a:off x="1602" y="2095"/>
              <a:ext cx="2358" cy="409"/>
            </a:xfrm>
            <a:prstGeom prst="ellipse">
              <a:avLst/>
            </a:prstGeom>
            <a:noFill/>
            <a:ln w="38100" algn="ctr">
              <a:solidFill>
                <a:schemeClr val="bg2"/>
              </a:solidFill>
              <a:rou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sz="2400"/>
            </a:p>
          </p:txBody>
        </p:sp>
        <p:sp>
          <p:nvSpPr>
            <p:cNvPr id="99426" name="Text Box 98"/>
            <p:cNvSpPr txBox="1">
              <a:spLocks noChangeArrowheads="1"/>
            </p:cNvSpPr>
            <p:nvPr/>
          </p:nvSpPr>
          <p:spPr bwMode="auto">
            <a:xfrm>
              <a:off x="3522" y="1104"/>
              <a:ext cx="265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dirty="0">
                  <a:ea typeface="宋体" panose="02010600030101010101" pitchFamily="2" charset="-122"/>
                </a:rPr>
                <a:t>对计算机硬件功能第一次扩充</a:t>
              </a:r>
              <a:endParaRPr lang="en-US" altLang="zh-CN" sz="2400" b="1" dirty="0">
                <a:ea typeface="宋体" panose="02010600030101010101" pitchFamily="2" charset="-122"/>
              </a:endParaRPr>
            </a:p>
          </p:txBody>
        </p:sp>
        <p:sp>
          <p:nvSpPr>
            <p:cNvPr id="99427" name="Text Box 99"/>
            <p:cNvSpPr txBox="1">
              <a:spLocks noChangeArrowheads="1"/>
            </p:cNvSpPr>
            <p:nvPr/>
          </p:nvSpPr>
          <p:spPr bwMode="auto">
            <a:xfrm>
              <a:off x="192" y="1104"/>
              <a:ext cx="187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400" b="1" dirty="0">
                  <a:ea typeface="宋体" panose="02010600030101010101" pitchFamily="2" charset="-122"/>
                </a:rPr>
                <a:t>直接运行在硬件之上</a:t>
              </a:r>
              <a:endParaRPr lang="en-US" altLang="zh-CN" sz="2400" b="1" dirty="0">
                <a:ea typeface="宋体" panose="02010600030101010101" pitchFamily="2" charset="-122"/>
              </a:endParaRPr>
            </a:p>
          </p:txBody>
        </p:sp>
        <p:sp>
          <p:nvSpPr>
            <p:cNvPr id="99428" name="Text Box 100"/>
            <p:cNvSpPr txBox="1">
              <a:spLocks noChangeArrowheads="1"/>
            </p:cNvSpPr>
            <p:nvPr/>
          </p:nvSpPr>
          <p:spPr bwMode="auto">
            <a:xfrm>
              <a:off x="4098" y="2208"/>
              <a:ext cx="16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dirty="0">
                  <a:ea typeface="宋体" panose="02010600030101010101" pitchFamily="2" charset="-122"/>
                </a:rPr>
                <a:t>计算机软硬件接口</a:t>
              </a:r>
              <a:endParaRPr lang="en-US" altLang="zh-CN" sz="2400" b="1" dirty="0">
                <a:ea typeface="宋体" panose="02010600030101010101" pitchFamily="2" charset="-122"/>
              </a:endParaRPr>
            </a:p>
          </p:txBody>
        </p:sp>
        <p:sp>
          <p:nvSpPr>
            <p:cNvPr id="99429" name="Text Box 101"/>
            <p:cNvSpPr txBox="1">
              <a:spLocks noChangeArrowheads="1"/>
            </p:cNvSpPr>
            <p:nvPr/>
          </p:nvSpPr>
          <p:spPr bwMode="auto">
            <a:xfrm>
              <a:off x="3567" y="3061"/>
              <a:ext cx="1675"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1" dirty="0">
                  <a:ea typeface="宋体" panose="02010600030101010101" pitchFamily="2" charset="-122"/>
                </a:rPr>
                <a:t>是软件系统的核心</a:t>
              </a:r>
              <a:endParaRPr lang="en-US" altLang="zh-CN" sz="2400" b="1" dirty="0">
                <a:ea typeface="宋体" panose="02010600030101010101" pitchFamily="2" charset="-122"/>
              </a:endParaRPr>
            </a:p>
            <a:p>
              <a:pPr eaLnBrk="0" hangingPunct="0"/>
              <a:r>
                <a:rPr lang="zh-CN" altLang="en-US" sz="2400" b="1" dirty="0">
                  <a:ea typeface="宋体" panose="02010600030101010101" pitchFamily="2" charset="-122"/>
                </a:rPr>
                <a:t>计算机系统的大脑</a:t>
              </a:r>
              <a:endParaRPr lang="en-US" altLang="zh-CN" sz="2400" b="1" dirty="0">
                <a:ea typeface="宋体" panose="02010600030101010101" pitchFamily="2" charset="-122"/>
              </a:endParaRPr>
            </a:p>
          </p:txBody>
        </p:sp>
        <p:sp>
          <p:nvSpPr>
            <p:cNvPr id="99430" name="Text Box 102"/>
            <p:cNvSpPr txBox="1">
              <a:spLocks noChangeArrowheads="1"/>
            </p:cNvSpPr>
            <p:nvPr/>
          </p:nvSpPr>
          <p:spPr bwMode="auto">
            <a:xfrm>
              <a:off x="-774" y="2208"/>
              <a:ext cx="22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400" b="1" dirty="0">
                  <a:ea typeface="宋体" panose="02010600030101010101" pitchFamily="2" charset="-122"/>
                </a:rPr>
                <a:t>所有软件在它支持下运行</a:t>
              </a:r>
              <a:endParaRPr lang="en-US" altLang="zh-CN" sz="2400" b="1" dirty="0">
                <a:ea typeface="宋体" panose="02010600030101010101" pitchFamily="2" charset="-122"/>
              </a:endParaRPr>
            </a:p>
          </p:txBody>
        </p:sp>
        <p:sp>
          <p:nvSpPr>
            <p:cNvPr id="99431" name="Text Box 103"/>
            <p:cNvSpPr txBox="1">
              <a:spLocks noChangeArrowheads="1"/>
            </p:cNvSpPr>
            <p:nvPr/>
          </p:nvSpPr>
          <p:spPr bwMode="auto">
            <a:xfrm>
              <a:off x="-246" y="3177"/>
              <a:ext cx="22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400" b="1" dirty="0">
                  <a:ea typeface="宋体" panose="02010600030101010101" pitchFamily="2" charset="-122"/>
                </a:rPr>
                <a:t>用户和计算机之间的接口</a:t>
              </a:r>
              <a:endParaRPr lang="en-US" altLang="zh-CN" sz="2400" b="1" dirty="0">
                <a:ea typeface="宋体" panose="02010600030101010101" pitchFamily="2" charset="-122"/>
              </a:endParaRPr>
            </a:p>
          </p:txBody>
        </p:sp>
        <p:sp>
          <p:nvSpPr>
            <p:cNvPr id="99432" name="Oval 104"/>
            <p:cNvSpPr>
              <a:spLocks noChangeArrowheads="1"/>
            </p:cNvSpPr>
            <p:nvPr/>
          </p:nvSpPr>
          <p:spPr bwMode="gray">
            <a:xfrm>
              <a:off x="1512" y="2240"/>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99433" name="Oval 105"/>
            <p:cNvSpPr>
              <a:spLocks noChangeArrowheads="1"/>
            </p:cNvSpPr>
            <p:nvPr/>
          </p:nvSpPr>
          <p:spPr bwMode="gray">
            <a:xfrm>
              <a:off x="2088" y="1200"/>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99434" name="Oval 106"/>
            <p:cNvSpPr>
              <a:spLocks noChangeArrowheads="1"/>
            </p:cNvSpPr>
            <p:nvPr/>
          </p:nvSpPr>
          <p:spPr bwMode="gray">
            <a:xfrm>
              <a:off x="3288" y="1200"/>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99435" name="Oval 107"/>
            <p:cNvSpPr>
              <a:spLocks noChangeArrowheads="1"/>
            </p:cNvSpPr>
            <p:nvPr/>
          </p:nvSpPr>
          <p:spPr bwMode="gray">
            <a:xfrm>
              <a:off x="2040" y="3216"/>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99436" name="Oval 108"/>
            <p:cNvSpPr>
              <a:spLocks noChangeArrowheads="1"/>
            </p:cNvSpPr>
            <p:nvPr/>
          </p:nvSpPr>
          <p:spPr bwMode="gray">
            <a:xfrm>
              <a:off x="3288" y="3216"/>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99437" name="Oval 109"/>
            <p:cNvSpPr>
              <a:spLocks noChangeArrowheads="1"/>
            </p:cNvSpPr>
            <p:nvPr/>
          </p:nvSpPr>
          <p:spPr bwMode="gray">
            <a:xfrm>
              <a:off x="3864" y="2232"/>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99438" name="Oval 110"/>
            <p:cNvSpPr>
              <a:spLocks noChangeArrowheads="1"/>
            </p:cNvSpPr>
            <p:nvPr/>
          </p:nvSpPr>
          <p:spPr bwMode="gray">
            <a:xfrm>
              <a:off x="2257" y="2096"/>
              <a:ext cx="164" cy="409"/>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sz="2400"/>
            </a:p>
          </p:txBody>
        </p:sp>
        <p:sp>
          <p:nvSpPr>
            <p:cNvPr id="99439" name="Oval 111"/>
            <p:cNvSpPr>
              <a:spLocks noChangeArrowheads="1"/>
            </p:cNvSpPr>
            <p:nvPr/>
          </p:nvSpPr>
          <p:spPr bwMode="gray">
            <a:xfrm>
              <a:off x="2257" y="2096"/>
              <a:ext cx="164" cy="409"/>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sz="2400"/>
            </a:p>
          </p:txBody>
        </p:sp>
        <p:sp>
          <p:nvSpPr>
            <p:cNvPr id="99440" name="Oval 112"/>
            <p:cNvSpPr>
              <a:spLocks noChangeArrowheads="1"/>
            </p:cNvSpPr>
            <p:nvPr/>
          </p:nvSpPr>
          <p:spPr bwMode="gray">
            <a:xfrm>
              <a:off x="2327" y="2095"/>
              <a:ext cx="933" cy="409"/>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sz="2400"/>
            </a:p>
          </p:txBody>
        </p:sp>
        <p:sp>
          <p:nvSpPr>
            <p:cNvPr id="99441" name="Oval 113"/>
            <p:cNvSpPr>
              <a:spLocks noChangeArrowheads="1"/>
            </p:cNvSpPr>
            <p:nvPr/>
          </p:nvSpPr>
          <p:spPr bwMode="gray">
            <a:xfrm>
              <a:off x="2328" y="2097"/>
              <a:ext cx="933" cy="409"/>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sz="2400"/>
            </a:p>
          </p:txBody>
        </p:sp>
        <p:sp>
          <p:nvSpPr>
            <p:cNvPr id="99442" name="Oval 114"/>
            <p:cNvSpPr>
              <a:spLocks noChangeArrowheads="1"/>
            </p:cNvSpPr>
            <p:nvPr/>
          </p:nvSpPr>
          <p:spPr bwMode="gray">
            <a:xfrm>
              <a:off x="2374" y="2096"/>
              <a:ext cx="840" cy="409"/>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sz="2400"/>
            </a:p>
          </p:txBody>
        </p:sp>
        <p:grpSp>
          <p:nvGrpSpPr>
            <p:cNvPr id="99443" name="Group 115"/>
            <p:cNvGrpSpPr/>
            <p:nvPr/>
          </p:nvGrpSpPr>
          <p:grpSpPr bwMode="auto">
            <a:xfrm>
              <a:off x="2387" y="1897"/>
              <a:ext cx="813" cy="805"/>
              <a:chOff x="4166" y="1706"/>
              <a:chExt cx="1252" cy="1252"/>
            </a:xfrm>
          </p:grpSpPr>
          <p:sp>
            <p:nvSpPr>
              <p:cNvPr id="99444" name="Oval 11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2400"/>
              </a:p>
            </p:txBody>
          </p:sp>
          <p:sp>
            <p:nvSpPr>
              <p:cNvPr id="99445" name="Oval 11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2400"/>
              </a:p>
            </p:txBody>
          </p:sp>
          <p:sp>
            <p:nvSpPr>
              <p:cNvPr id="99446" name="Oval 11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2400"/>
              </a:p>
            </p:txBody>
          </p:sp>
          <p:sp>
            <p:nvSpPr>
              <p:cNvPr id="99447" name="Oval 119"/>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2400"/>
              </a:p>
            </p:txBody>
          </p:sp>
        </p:grpSp>
        <p:sp>
          <p:nvSpPr>
            <p:cNvPr id="99448" name="Text Box 120"/>
            <p:cNvSpPr txBox="1">
              <a:spLocks noChangeArrowheads="1"/>
            </p:cNvSpPr>
            <p:nvPr/>
          </p:nvSpPr>
          <p:spPr bwMode="gray">
            <a:xfrm>
              <a:off x="2350" y="2195"/>
              <a:ext cx="8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400" dirty="0">
                  <a:solidFill>
                    <a:srgbClr val="000000"/>
                  </a:solidFill>
                  <a:ea typeface="宋体" panose="02010600030101010101" pitchFamily="2" charset="-122"/>
                </a:rPr>
                <a:t>操作系统</a:t>
              </a:r>
              <a:endParaRPr lang="en-US" altLang="zh-CN" sz="2400" dirty="0">
                <a:solidFill>
                  <a:srgbClr val="000000"/>
                </a:solidFill>
                <a:ea typeface="宋体" panose="02010600030101010101" pitchFamily="2" charset="-122"/>
              </a:endParaRPr>
            </a:p>
          </p:txBody>
        </p:sp>
      </p:grpSp>
      <p:sp>
        <p:nvSpPr>
          <p:cNvPr id="3" name="Rectangle 2"/>
          <p:cNvSpPr/>
          <p:nvPr/>
        </p:nvSpPr>
        <p:spPr>
          <a:xfrm>
            <a:off x="737394" y="1133217"/>
            <a:ext cx="10975230" cy="954107"/>
          </a:xfrm>
          <a:prstGeom prst="rect">
            <a:avLst/>
          </a:prstGeom>
        </p:spPr>
        <p:txBody>
          <a:bodyPr wrap="square">
            <a:spAutoFit/>
          </a:bodyPr>
          <a:lstStyle/>
          <a:p>
            <a:pPr marL="457200" indent="-457200">
              <a:buFont typeface="Arial" panose="020B0604020202020204" pitchFamily="34" charset="0"/>
              <a:buChar char="•"/>
            </a:pPr>
            <a:r>
              <a:rPr lang="zh-CN" altLang="zh-CN" sz="2800" dirty="0">
                <a:solidFill>
                  <a:srgbClr val="00B050"/>
                </a:solidFill>
              </a:rPr>
              <a:t>操作系统</a:t>
            </a:r>
            <a:r>
              <a:rPr lang="zh-CN" altLang="zh-CN" sz="2800" dirty="0"/>
              <a:t>是控制和管理计算机系统中所有软、硬件资源，为用户提供良好地使用计算机环境的一组程序。</a:t>
            </a:r>
            <a:endParaRPr lang="zh-CN" alt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2.1  </a:t>
            </a:r>
            <a:r>
              <a:rPr lang="zh-CN" altLang="zh-CN" dirty="0"/>
              <a:t>操作系统基础</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623392" y="1628800"/>
            <a:ext cx="6750411" cy="4248472"/>
          </a:xfrm>
        </p:spPr>
        <p:txBody>
          <a:bodyPr>
            <a:normAutofit fontScale="82500" lnSpcReduction="20000"/>
          </a:bodyPr>
          <a:lstStyle/>
          <a:p>
            <a:pPr indent="-457200" latinLnBrk="0">
              <a:lnSpc>
                <a:spcPct val="200000"/>
              </a:lnSpc>
              <a:spcBef>
                <a:spcPts val="0"/>
              </a:spcBef>
            </a:pPr>
            <a:r>
              <a:rPr lang="zh-CN" altLang="zh-CN" sz="3200" dirty="0"/>
              <a:t>这种结构最早源于著名的</a:t>
            </a:r>
            <a:r>
              <a:rPr lang="en-US" altLang="zh-CN" sz="3200" dirty="0"/>
              <a:t>UNIX</a:t>
            </a:r>
            <a:r>
              <a:rPr lang="zh-CN" altLang="zh-CN" sz="3200" dirty="0"/>
              <a:t>操作系统，直到现在仍然是操作系统设计的完美结构</a:t>
            </a:r>
            <a:r>
              <a:rPr lang="zh-CN" altLang="en-US" sz="3200" dirty="0"/>
              <a:t>。</a:t>
            </a:r>
            <a:endParaRPr lang="en-US" altLang="zh-CN" sz="3200" dirty="0"/>
          </a:p>
          <a:p>
            <a:pPr lvl="1" indent="-457200">
              <a:lnSpc>
                <a:spcPct val="200000"/>
              </a:lnSpc>
              <a:spcBef>
                <a:spcPts val="0"/>
              </a:spcBef>
            </a:pPr>
            <a:r>
              <a:rPr lang="zh-CN" altLang="en-US" sz="2800" dirty="0"/>
              <a:t>核心层：</a:t>
            </a:r>
            <a:r>
              <a:rPr lang="en-US" altLang="zh-CN" sz="2800" dirty="0"/>
              <a:t>UNIX</a:t>
            </a:r>
            <a:r>
              <a:rPr lang="zh-CN" altLang="en-US" sz="2800" dirty="0"/>
              <a:t>内核，是</a:t>
            </a:r>
            <a:r>
              <a:rPr lang="en-US" altLang="zh-CN" sz="2800" dirty="0"/>
              <a:t>OS</a:t>
            </a:r>
            <a:r>
              <a:rPr lang="zh-CN" altLang="en-US" sz="2800" dirty="0"/>
              <a:t>管理和控制中心，常驻内存，实现了操作系统的重要功能，如进程管理</a:t>
            </a:r>
            <a:r>
              <a:rPr lang="zh-CN" altLang="en-US" sz="2800" dirty="0">
                <a:latin typeface="宋体"/>
                <a:ea typeface="宋体"/>
              </a:rPr>
              <a:t>、存储管理、设备管理、文件管理、网络管理等</a:t>
            </a:r>
            <a:r>
              <a:rPr lang="zh-CN" altLang="en-US" sz="2800" dirty="0"/>
              <a:t>。</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31</a:t>
            </a:fld>
            <a:endParaRPr lang="en-US" altLang="zh-CN"/>
          </a:p>
        </p:txBody>
      </p:sp>
      <p:graphicFrame>
        <p:nvGraphicFramePr>
          <p:cNvPr id="3" name="Table 2"/>
          <p:cNvGraphicFramePr>
            <a:graphicFrameLocks noGrp="1"/>
          </p:cNvGraphicFramePr>
          <p:nvPr/>
        </p:nvGraphicFramePr>
        <p:xfrm>
          <a:off x="7608167" y="1628800"/>
          <a:ext cx="3974233" cy="4320479"/>
        </p:xfrm>
        <a:graphic>
          <a:graphicData uri="http://schemas.openxmlformats.org/drawingml/2006/table">
            <a:tbl>
              <a:tblPr firstRow="1" firstCol="1" bandRow="1">
                <a:tableStyleId>{5C22544A-7EE6-4342-B048-85BDC9FD1C3A}</a:tableStyleId>
              </a:tblPr>
              <a:tblGrid>
                <a:gridCol w="3974233">
                  <a:extLst>
                    <a:ext uri="{9D8B030D-6E8A-4147-A177-3AD203B41FA5}">
                      <a16:colId xmlns:a16="http://schemas.microsoft.com/office/drawing/2014/main" xmlns="" val="20000"/>
                    </a:ext>
                  </a:extLst>
                </a:gridCol>
              </a:tblGrid>
              <a:tr h="472807">
                <a:tc>
                  <a:txBody>
                    <a:bodyPr/>
                    <a:lstStyle/>
                    <a:p>
                      <a:pPr marL="0" indent="0" algn="ctr">
                        <a:spcAft>
                          <a:spcPts val="0"/>
                        </a:spcAft>
                        <a:buFont typeface="Arial" panose="020B0604020202020204" pitchFamily="34" charset="0"/>
                        <a:buNone/>
                      </a:pPr>
                      <a:r>
                        <a:rPr lang="en-US" sz="2400" kern="0" dirty="0">
                          <a:solidFill>
                            <a:srgbClr val="FFFFFF"/>
                          </a:solidFill>
                          <a:effectLst/>
                        </a:rPr>
                        <a:t>Shell </a:t>
                      </a:r>
                      <a:r>
                        <a:rPr lang="zh-CN" sz="2400" kern="0" dirty="0">
                          <a:solidFill>
                            <a:srgbClr val="FFFFFF"/>
                          </a:solidFill>
                          <a:effectLst/>
                        </a:rPr>
                        <a:t>解释程序</a:t>
                      </a:r>
                      <a:endParaRPr lang="zh-CN" sz="32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xmlns="" val="10000"/>
                  </a:ext>
                </a:extLst>
              </a:tr>
              <a:tr h="864096">
                <a:tc>
                  <a:txBody>
                    <a:bodyPr/>
                    <a:lstStyle/>
                    <a:p>
                      <a:pPr marL="0" indent="0" algn="ctr">
                        <a:spcAft>
                          <a:spcPts val="0"/>
                        </a:spcAft>
                        <a:buFont typeface="Arial" panose="020B0604020202020204" pitchFamily="34" charset="0"/>
                        <a:buNone/>
                      </a:pPr>
                      <a:r>
                        <a:rPr lang="zh-CN" sz="2400" kern="0" dirty="0">
                          <a:solidFill>
                            <a:schemeClr val="tx1"/>
                          </a:solidFill>
                          <a:effectLst/>
                        </a:rPr>
                        <a:t>用户程序</a:t>
                      </a:r>
                      <a:r>
                        <a:rPr lang="en-US" sz="2400" kern="0" dirty="0">
                          <a:solidFill>
                            <a:schemeClr val="tx1"/>
                          </a:solidFill>
                          <a:effectLst/>
                        </a:rPr>
                        <a:t>  </a:t>
                      </a:r>
                      <a:r>
                        <a:rPr lang="zh-CN" sz="2400" kern="0" dirty="0">
                          <a:solidFill>
                            <a:schemeClr val="tx1"/>
                          </a:solidFill>
                          <a:effectLst/>
                        </a:rPr>
                        <a:t>各种应用程序包</a:t>
                      </a:r>
                      <a:r>
                        <a:rPr lang="en-US" sz="2400" kern="0" dirty="0">
                          <a:solidFill>
                            <a:schemeClr val="tx1"/>
                          </a:solidFill>
                          <a:effectLst/>
                        </a:rPr>
                        <a:t/>
                      </a:r>
                      <a:br>
                        <a:rPr lang="en-US" sz="2400" kern="0" dirty="0">
                          <a:solidFill>
                            <a:schemeClr val="tx1"/>
                          </a:solidFill>
                          <a:effectLst/>
                        </a:rPr>
                      </a:br>
                      <a:r>
                        <a:rPr lang="zh-CN" sz="2400" kern="0" dirty="0">
                          <a:solidFill>
                            <a:schemeClr val="tx1"/>
                          </a:solidFill>
                          <a:effectLst/>
                        </a:rPr>
                        <a:t>系统命令</a:t>
                      </a:r>
                      <a:r>
                        <a:rPr lang="en-US" sz="2400" kern="0" dirty="0">
                          <a:solidFill>
                            <a:schemeClr val="tx1"/>
                          </a:solidFill>
                          <a:effectLst/>
                        </a:rPr>
                        <a:t>  </a:t>
                      </a:r>
                      <a:r>
                        <a:rPr lang="zh-CN" sz="2400" kern="0" dirty="0">
                          <a:solidFill>
                            <a:schemeClr val="tx1"/>
                          </a:solidFill>
                          <a:effectLst/>
                        </a:rPr>
                        <a:t>窗口</a:t>
                      </a:r>
                      <a:endParaRPr lang="zh-CN" sz="3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FFFFFF"/>
                    </a:solidFill>
                  </a:tcPr>
                </a:tc>
                <a:extLst>
                  <a:ext uri="{0D108BD9-81ED-4DB2-BD59-A6C34878D82A}">
                    <a16:rowId xmlns:a16="http://schemas.microsoft.com/office/drawing/2014/main" xmlns="" val="10001"/>
                  </a:ext>
                </a:extLst>
              </a:tr>
              <a:tr h="472807">
                <a:tc>
                  <a:txBody>
                    <a:bodyPr/>
                    <a:lstStyle/>
                    <a:p>
                      <a:pPr marL="0" indent="0" algn="ctr" defTabSz="914400" rtl="0" eaLnBrk="1" latinLnBrk="0" hangingPunct="1">
                        <a:spcAft>
                          <a:spcPts val="0"/>
                        </a:spcAft>
                        <a:buFont typeface="Arial" panose="020B0604020202020204" pitchFamily="34" charset="0"/>
                        <a:buNone/>
                      </a:pPr>
                      <a:r>
                        <a:rPr lang="zh-CN" sz="2400" b="1" kern="0" dirty="0">
                          <a:solidFill>
                            <a:srgbClr val="FFFFFF"/>
                          </a:solidFill>
                          <a:effectLst/>
                          <a:latin typeface="+mn-lt"/>
                          <a:ea typeface="+mn-ea"/>
                          <a:cs typeface="+mn-cs"/>
                        </a:rPr>
                        <a:t>应用层</a:t>
                      </a:r>
                    </a:p>
                  </a:txBody>
                  <a:tcPr marL="68580" marR="68580" marT="0" marB="0" anchor="ctr">
                    <a:solidFill>
                      <a:schemeClr val="accent4">
                        <a:lumMod val="60000"/>
                        <a:lumOff val="40000"/>
                      </a:schemeClr>
                    </a:solidFill>
                  </a:tcPr>
                </a:tc>
                <a:extLst>
                  <a:ext uri="{0D108BD9-81ED-4DB2-BD59-A6C34878D82A}">
                    <a16:rowId xmlns:a16="http://schemas.microsoft.com/office/drawing/2014/main" xmlns="" val="10002"/>
                  </a:ext>
                </a:extLst>
              </a:tr>
              <a:tr h="472807">
                <a:tc>
                  <a:txBody>
                    <a:bodyPr/>
                    <a:lstStyle/>
                    <a:p>
                      <a:pPr marL="0" indent="0" algn="ctr" defTabSz="914400" rtl="0" eaLnBrk="1" latinLnBrk="0" hangingPunct="1">
                        <a:spcAft>
                          <a:spcPts val="0"/>
                        </a:spcAft>
                        <a:buFont typeface="Arial" panose="020B0604020202020204" pitchFamily="34" charset="0"/>
                        <a:buNone/>
                      </a:pPr>
                      <a:r>
                        <a:rPr lang="zh-CN" sz="2400" b="1" kern="0" dirty="0">
                          <a:solidFill>
                            <a:srgbClr val="FFFFFF"/>
                          </a:solidFill>
                          <a:effectLst/>
                          <a:latin typeface="+mn-lt"/>
                          <a:ea typeface="+mn-ea"/>
                          <a:cs typeface="+mn-cs"/>
                        </a:rPr>
                        <a:t>系统调用</a:t>
                      </a:r>
                    </a:p>
                  </a:txBody>
                  <a:tcPr marL="68580" marR="68580" marT="0" marB="0" anchor="ctr">
                    <a:solidFill>
                      <a:schemeClr val="accent4">
                        <a:lumMod val="60000"/>
                        <a:lumOff val="40000"/>
                      </a:schemeClr>
                    </a:solidFill>
                  </a:tcPr>
                </a:tc>
                <a:extLst>
                  <a:ext uri="{0D108BD9-81ED-4DB2-BD59-A6C34878D82A}">
                    <a16:rowId xmlns:a16="http://schemas.microsoft.com/office/drawing/2014/main" xmlns="" val="10003"/>
                  </a:ext>
                </a:extLst>
              </a:tr>
              <a:tr h="472807">
                <a:tc>
                  <a:txBody>
                    <a:bodyPr/>
                    <a:lstStyle/>
                    <a:p>
                      <a:pPr marL="0" indent="0" algn="ctr" defTabSz="914400" rtl="0" eaLnBrk="1" latinLnBrk="0" hangingPunct="1">
                        <a:spcAft>
                          <a:spcPts val="0"/>
                        </a:spcAft>
                        <a:buFont typeface="Arial" panose="020B0604020202020204" pitchFamily="34" charset="0"/>
                        <a:buNone/>
                      </a:pPr>
                      <a:r>
                        <a:rPr lang="zh-CN" sz="2400" b="1" kern="0" dirty="0">
                          <a:solidFill>
                            <a:srgbClr val="FFFFFF"/>
                          </a:solidFill>
                          <a:effectLst/>
                          <a:latin typeface="+mn-lt"/>
                          <a:ea typeface="+mn-ea"/>
                          <a:cs typeface="+mn-cs"/>
                        </a:rPr>
                        <a:t>核心层</a:t>
                      </a:r>
                    </a:p>
                  </a:txBody>
                  <a:tcPr marL="68580" marR="68580" marT="0" marB="0" anchor="ctr">
                    <a:solidFill>
                      <a:schemeClr val="accent4">
                        <a:lumMod val="60000"/>
                        <a:lumOff val="40000"/>
                      </a:schemeClr>
                    </a:solidFill>
                  </a:tcPr>
                </a:tc>
                <a:extLst>
                  <a:ext uri="{0D108BD9-81ED-4DB2-BD59-A6C34878D82A}">
                    <a16:rowId xmlns:a16="http://schemas.microsoft.com/office/drawing/2014/main" xmlns="" val="10004"/>
                  </a:ext>
                </a:extLst>
              </a:tr>
              <a:tr h="1092348">
                <a:tc>
                  <a:txBody>
                    <a:bodyPr/>
                    <a:lstStyle/>
                    <a:p>
                      <a:pPr marL="0" indent="0" algn="ctr">
                        <a:spcAft>
                          <a:spcPts val="0"/>
                        </a:spcAft>
                        <a:buFont typeface="Arial" panose="020B0604020202020204" pitchFamily="34" charset="0"/>
                        <a:buNone/>
                      </a:pPr>
                      <a:r>
                        <a:rPr lang="zh-CN" sz="2400" kern="0" dirty="0">
                          <a:solidFill>
                            <a:schemeClr val="tx1"/>
                          </a:solidFill>
                          <a:effectLst/>
                        </a:rPr>
                        <a:t>存储管理</a:t>
                      </a:r>
                      <a:r>
                        <a:rPr lang="en-US" sz="2400" kern="0" dirty="0">
                          <a:solidFill>
                            <a:schemeClr val="tx1"/>
                          </a:solidFill>
                          <a:effectLst/>
                        </a:rPr>
                        <a:t>  </a:t>
                      </a:r>
                      <a:r>
                        <a:rPr lang="zh-CN" sz="2400" kern="0" dirty="0">
                          <a:solidFill>
                            <a:schemeClr val="tx1"/>
                          </a:solidFill>
                          <a:effectLst/>
                        </a:rPr>
                        <a:t>进程管理</a:t>
                      </a:r>
                      <a:r>
                        <a:rPr lang="en-US" sz="2400" kern="0" dirty="0">
                          <a:solidFill>
                            <a:schemeClr val="tx1"/>
                          </a:solidFill>
                          <a:effectLst/>
                        </a:rPr>
                        <a:t/>
                      </a:r>
                      <a:br>
                        <a:rPr lang="en-US" sz="2400" kern="0" dirty="0">
                          <a:solidFill>
                            <a:schemeClr val="tx1"/>
                          </a:solidFill>
                          <a:effectLst/>
                        </a:rPr>
                      </a:br>
                      <a:r>
                        <a:rPr lang="zh-CN" sz="2400" kern="0" dirty="0">
                          <a:solidFill>
                            <a:schemeClr val="tx1"/>
                          </a:solidFill>
                          <a:effectLst/>
                        </a:rPr>
                        <a:t>设备管理</a:t>
                      </a:r>
                      <a:r>
                        <a:rPr lang="en-US" sz="2400" kern="0" dirty="0">
                          <a:solidFill>
                            <a:schemeClr val="tx1"/>
                          </a:solidFill>
                          <a:effectLst/>
                        </a:rPr>
                        <a:t>  </a:t>
                      </a:r>
                      <a:r>
                        <a:rPr lang="zh-CN" sz="2400" kern="0" dirty="0">
                          <a:solidFill>
                            <a:schemeClr val="tx1"/>
                          </a:solidFill>
                          <a:effectLst/>
                        </a:rPr>
                        <a:t>文件管理</a:t>
                      </a:r>
                      <a:endParaRPr lang="zh-CN" sz="3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FFFFFF"/>
                    </a:solidFill>
                  </a:tcPr>
                </a:tc>
                <a:extLst>
                  <a:ext uri="{0D108BD9-81ED-4DB2-BD59-A6C34878D82A}">
                    <a16:rowId xmlns:a16="http://schemas.microsoft.com/office/drawing/2014/main" xmlns="" val="10005"/>
                  </a:ext>
                </a:extLst>
              </a:tr>
              <a:tr h="472807">
                <a:tc>
                  <a:txBody>
                    <a:bodyPr/>
                    <a:lstStyle/>
                    <a:p>
                      <a:pPr marL="0" indent="0" algn="ctr" defTabSz="914400" rtl="0" eaLnBrk="1" latinLnBrk="0" hangingPunct="1">
                        <a:spcAft>
                          <a:spcPts val="0"/>
                        </a:spcAft>
                        <a:buFont typeface="Arial" panose="020B0604020202020204" pitchFamily="34" charset="0"/>
                        <a:buNone/>
                      </a:pPr>
                      <a:r>
                        <a:rPr lang="zh-CN" sz="2400" b="1" kern="0" dirty="0">
                          <a:solidFill>
                            <a:srgbClr val="FFFFFF"/>
                          </a:solidFill>
                          <a:effectLst/>
                          <a:latin typeface="+mn-lt"/>
                          <a:ea typeface="+mn-ea"/>
                          <a:cs typeface="+mn-cs"/>
                        </a:rPr>
                        <a:t>硬件层（裸机）</a:t>
                      </a:r>
                    </a:p>
                  </a:txBody>
                  <a:tcPr marL="68580" marR="68580" marT="0" marB="0" anchor="ctr">
                    <a:solidFill>
                      <a:schemeClr val="accent4">
                        <a:lumMod val="20000"/>
                        <a:lumOff val="80000"/>
                      </a:schemeClr>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557931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2.1  </a:t>
            </a:r>
            <a:r>
              <a:rPr lang="zh-CN" altLang="zh-CN" dirty="0"/>
              <a:t>操作系统基础</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479376" y="1268760"/>
            <a:ext cx="6984776" cy="5832649"/>
          </a:xfrm>
        </p:spPr>
        <p:txBody>
          <a:bodyPr>
            <a:normAutofit fontScale="90000"/>
          </a:bodyPr>
          <a:lstStyle/>
          <a:p>
            <a:pPr lvl="1" indent="-457200">
              <a:lnSpc>
                <a:spcPct val="150000"/>
              </a:lnSpc>
              <a:spcBef>
                <a:spcPts val="0"/>
              </a:spcBef>
            </a:pPr>
            <a:r>
              <a:rPr lang="zh-CN" altLang="en-US" sz="2800" dirty="0"/>
              <a:t>系统调用层：界于核心层和应用层（外层）之间，供程序员设计、开发应用程序时调用。</a:t>
            </a:r>
          </a:p>
          <a:p>
            <a:pPr lvl="1" indent="-457200">
              <a:lnSpc>
                <a:spcPct val="150000"/>
              </a:lnSpc>
              <a:spcBef>
                <a:spcPts val="0"/>
              </a:spcBef>
            </a:pPr>
            <a:r>
              <a:rPr lang="zh-CN" altLang="en-US" sz="2800" dirty="0"/>
              <a:t>应用层：包括各种系统命令程序、通信软件包、窗口图形软件包</a:t>
            </a:r>
            <a:r>
              <a:rPr lang="zh-CN" altLang="en-US" sz="2800" dirty="0">
                <a:solidFill>
                  <a:srgbClr val="335338"/>
                </a:solidFill>
                <a:latin typeface="Verdana"/>
              </a:rPr>
              <a:t>、</a:t>
            </a:r>
            <a:r>
              <a:rPr lang="zh-CN" altLang="en-US" sz="2800" dirty="0"/>
              <a:t>开发工具、库函数、高级语言编译器、用户自编程序等。</a:t>
            </a:r>
            <a:endParaRPr lang="en-US" altLang="zh-CN" sz="2800" dirty="0"/>
          </a:p>
          <a:p>
            <a:pPr lvl="1" indent="-457200">
              <a:lnSpc>
                <a:spcPct val="150000"/>
              </a:lnSpc>
              <a:spcBef>
                <a:spcPts val="0"/>
              </a:spcBef>
            </a:pPr>
            <a:r>
              <a:rPr lang="en-US" altLang="zh-CN" sz="2800" dirty="0"/>
              <a:t>Shell</a:t>
            </a:r>
            <a:r>
              <a:rPr lang="zh-CN" altLang="en-US" sz="2800" dirty="0"/>
              <a:t>解释程序：作为用户与操作系统交互的接口，所有应用层程序都是在</a:t>
            </a:r>
            <a:r>
              <a:rPr lang="en-US" altLang="zh-CN" sz="2800" dirty="0"/>
              <a:t>shell</a:t>
            </a:r>
            <a:r>
              <a:rPr lang="zh-CN" altLang="en-US" sz="2800" dirty="0"/>
              <a:t>（命令语言解释程序）的管理和控制下为用户服务的，是面向用户操作的界面。</a:t>
            </a:r>
          </a:p>
          <a:p>
            <a:pPr lvl="1" indent="-457200">
              <a:lnSpc>
                <a:spcPct val="150000"/>
              </a:lnSpc>
              <a:spcBef>
                <a:spcPts val="0"/>
              </a:spcBef>
            </a:pP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32</a:t>
            </a:fld>
            <a:endParaRPr lang="en-US" altLang="zh-CN"/>
          </a:p>
        </p:txBody>
      </p:sp>
      <p:graphicFrame>
        <p:nvGraphicFramePr>
          <p:cNvPr id="3" name="Table 2"/>
          <p:cNvGraphicFramePr>
            <a:graphicFrameLocks noGrp="1"/>
          </p:cNvGraphicFramePr>
          <p:nvPr/>
        </p:nvGraphicFramePr>
        <p:xfrm>
          <a:off x="7608167" y="1628800"/>
          <a:ext cx="3974233" cy="4320479"/>
        </p:xfrm>
        <a:graphic>
          <a:graphicData uri="http://schemas.openxmlformats.org/drawingml/2006/table">
            <a:tbl>
              <a:tblPr firstRow="1" firstCol="1" bandRow="1">
                <a:tableStyleId>{5C22544A-7EE6-4342-B048-85BDC9FD1C3A}</a:tableStyleId>
              </a:tblPr>
              <a:tblGrid>
                <a:gridCol w="3974233">
                  <a:extLst>
                    <a:ext uri="{9D8B030D-6E8A-4147-A177-3AD203B41FA5}">
                      <a16:colId xmlns:a16="http://schemas.microsoft.com/office/drawing/2014/main" xmlns="" val="20000"/>
                    </a:ext>
                  </a:extLst>
                </a:gridCol>
              </a:tblGrid>
              <a:tr h="472807">
                <a:tc>
                  <a:txBody>
                    <a:bodyPr/>
                    <a:lstStyle/>
                    <a:p>
                      <a:pPr marL="0" indent="0" algn="ctr">
                        <a:spcAft>
                          <a:spcPts val="0"/>
                        </a:spcAft>
                        <a:buFont typeface="Arial" panose="020B0604020202020204" pitchFamily="34" charset="0"/>
                        <a:buNone/>
                      </a:pPr>
                      <a:r>
                        <a:rPr lang="en-US" sz="2400" kern="0" dirty="0">
                          <a:solidFill>
                            <a:srgbClr val="FFFFFF"/>
                          </a:solidFill>
                          <a:effectLst/>
                        </a:rPr>
                        <a:t>Shell </a:t>
                      </a:r>
                      <a:r>
                        <a:rPr lang="zh-CN" sz="2400" kern="0" dirty="0">
                          <a:solidFill>
                            <a:srgbClr val="FFFFFF"/>
                          </a:solidFill>
                          <a:effectLst/>
                        </a:rPr>
                        <a:t>解释程序</a:t>
                      </a:r>
                      <a:endParaRPr lang="zh-CN" sz="32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xmlns="" val="10000"/>
                  </a:ext>
                </a:extLst>
              </a:tr>
              <a:tr h="864096">
                <a:tc>
                  <a:txBody>
                    <a:bodyPr/>
                    <a:lstStyle/>
                    <a:p>
                      <a:pPr marL="0" indent="0" algn="ctr">
                        <a:spcAft>
                          <a:spcPts val="0"/>
                        </a:spcAft>
                        <a:buFont typeface="Arial" panose="020B0604020202020204" pitchFamily="34" charset="0"/>
                        <a:buNone/>
                      </a:pPr>
                      <a:r>
                        <a:rPr lang="zh-CN" sz="2400" kern="0" dirty="0">
                          <a:solidFill>
                            <a:schemeClr val="tx1"/>
                          </a:solidFill>
                          <a:effectLst/>
                        </a:rPr>
                        <a:t>用户程序</a:t>
                      </a:r>
                      <a:r>
                        <a:rPr lang="en-US" sz="2400" kern="0" dirty="0">
                          <a:solidFill>
                            <a:schemeClr val="tx1"/>
                          </a:solidFill>
                          <a:effectLst/>
                        </a:rPr>
                        <a:t>  </a:t>
                      </a:r>
                      <a:r>
                        <a:rPr lang="zh-CN" sz="2400" kern="0" dirty="0">
                          <a:solidFill>
                            <a:schemeClr val="tx1"/>
                          </a:solidFill>
                          <a:effectLst/>
                        </a:rPr>
                        <a:t>各种应用程序包</a:t>
                      </a:r>
                      <a:r>
                        <a:rPr lang="en-US" sz="2400" kern="0" dirty="0">
                          <a:solidFill>
                            <a:schemeClr val="tx1"/>
                          </a:solidFill>
                          <a:effectLst/>
                        </a:rPr>
                        <a:t/>
                      </a:r>
                      <a:br>
                        <a:rPr lang="en-US" sz="2400" kern="0" dirty="0">
                          <a:solidFill>
                            <a:schemeClr val="tx1"/>
                          </a:solidFill>
                          <a:effectLst/>
                        </a:rPr>
                      </a:br>
                      <a:r>
                        <a:rPr lang="zh-CN" sz="2400" kern="0" dirty="0">
                          <a:solidFill>
                            <a:schemeClr val="tx1"/>
                          </a:solidFill>
                          <a:effectLst/>
                        </a:rPr>
                        <a:t>系统命令</a:t>
                      </a:r>
                      <a:r>
                        <a:rPr lang="en-US" sz="2400" kern="0" dirty="0">
                          <a:solidFill>
                            <a:schemeClr val="tx1"/>
                          </a:solidFill>
                          <a:effectLst/>
                        </a:rPr>
                        <a:t>  </a:t>
                      </a:r>
                      <a:r>
                        <a:rPr lang="zh-CN" sz="2400" kern="0" dirty="0">
                          <a:solidFill>
                            <a:schemeClr val="tx1"/>
                          </a:solidFill>
                          <a:effectLst/>
                        </a:rPr>
                        <a:t>窗口</a:t>
                      </a:r>
                      <a:endParaRPr lang="zh-CN" sz="3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FFFFFF"/>
                    </a:solidFill>
                  </a:tcPr>
                </a:tc>
                <a:extLst>
                  <a:ext uri="{0D108BD9-81ED-4DB2-BD59-A6C34878D82A}">
                    <a16:rowId xmlns:a16="http://schemas.microsoft.com/office/drawing/2014/main" xmlns="" val="10001"/>
                  </a:ext>
                </a:extLst>
              </a:tr>
              <a:tr h="472807">
                <a:tc>
                  <a:txBody>
                    <a:bodyPr/>
                    <a:lstStyle/>
                    <a:p>
                      <a:pPr marL="0" indent="0" algn="ctr" defTabSz="914400" rtl="0" eaLnBrk="1" latinLnBrk="0" hangingPunct="1">
                        <a:spcAft>
                          <a:spcPts val="0"/>
                        </a:spcAft>
                        <a:buFont typeface="Arial" panose="020B0604020202020204" pitchFamily="34" charset="0"/>
                        <a:buNone/>
                      </a:pPr>
                      <a:r>
                        <a:rPr lang="zh-CN" sz="2400" b="1" kern="0" dirty="0">
                          <a:solidFill>
                            <a:srgbClr val="FFFFFF"/>
                          </a:solidFill>
                          <a:effectLst/>
                          <a:latin typeface="+mn-lt"/>
                          <a:ea typeface="+mn-ea"/>
                          <a:cs typeface="+mn-cs"/>
                        </a:rPr>
                        <a:t>应用层</a:t>
                      </a:r>
                    </a:p>
                  </a:txBody>
                  <a:tcPr marL="68580" marR="68580" marT="0" marB="0" anchor="ctr">
                    <a:solidFill>
                      <a:schemeClr val="accent4">
                        <a:lumMod val="60000"/>
                        <a:lumOff val="40000"/>
                      </a:schemeClr>
                    </a:solidFill>
                  </a:tcPr>
                </a:tc>
                <a:extLst>
                  <a:ext uri="{0D108BD9-81ED-4DB2-BD59-A6C34878D82A}">
                    <a16:rowId xmlns:a16="http://schemas.microsoft.com/office/drawing/2014/main" xmlns="" val="10002"/>
                  </a:ext>
                </a:extLst>
              </a:tr>
              <a:tr h="472807">
                <a:tc>
                  <a:txBody>
                    <a:bodyPr/>
                    <a:lstStyle/>
                    <a:p>
                      <a:pPr marL="0" indent="0" algn="ctr" defTabSz="914400" rtl="0" eaLnBrk="1" latinLnBrk="0" hangingPunct="1">
                        <a:spcAft>
                          <a:spcPts val="0"/>
                        </a:spcAft>
                        <a:buFont typeface="Arial" panose="020B0604020202020204" pitchFamily="34" charset="0"/>
                        <a:buNone/>
                      </a:pPr>
                      <a:r>
                        <a:rPr lang="zh-CN" sz="2400" b="1" kern="0" dirty="0">
                          <a:solidFill>
                            <a:srgbClr val="FFFFFF"/>
                          </a:solidFill>
                          <a:effectLst/>
                          <a:latin typeface="+mn-lt"/>
                          <a:ea typeface="+mn-ea"/>
                          <a:cs typeface="+mn-cs"/>
                        </a:rPr>
                        <a:t>系统调用</a:t>
                      </a:r>
                    </a:p>
                  </a:txBody>
                  <a:tcPr marL="68580" marR="68580" marT="0" marB="0" anchor="ctr">
                    <a:solidFill>
                      <a:schemeClr val="accent4">
                        <a:lumMod val="60000"/>
                        <a:lumOff val="40000"/>
                      </a:schemeClr>
                    </a:solidFill>
                  </a:tcPr>
                </a:tc>
                <a:extLst>
                  <a:ext uri="{0D108BD9-81ED-4DB2-BD59-A6C34878D82A}">
                    <a16:rowId xmlns:a16="http://schemas.microsoft.com/office/drawing/2014/main" xmlns="" val="10003"/>
                  </a:ext>
                </a:extLst>
              </a:tr>
              <a:tr h="472807">
                <a:tc>
                  <a:txBody>
                    <a:bodyPr/>
                    <a:lstStyle/>
                    <a:p>
                      <a:pPr marL="0" indent="0" algn="ctr" defTabSz="914400" rtl="0" eaLnBrk="1" latinLnBrk="0" hangingPunct="1">
                        <a:spcAft>
                          <a:spcPts val="0"/>
                        </a:spcAft>
                        <a:buFont typeface="Arial" panose="020B0604020202020204" pitchFamily="34" charset="0"/>
                        <a:buNone/>
                      </a:pPr>
                      <a:r>
                        <a:rPr lang="zh-CN" sz="2400" b="1" kern="0" dirty="0">
                          <a:solidFill>
                            <a:srgbClr val="FFFFFF"/>
                          </a:solidFill>
                          <a:effectLst/>
                          <a:latin typeface="+mn-lt"/>
                          <a:ea typeface="+mn-ea"/>
                          <a:cs typeface="+mn-cs"/>
                        </a:rPr>
                        <a:t>核心层</a:t>
                      </a:r>
                    </a:p>
                  </a:txBody>
                  <a:tcPr marL="68580" marR="68580" marT="0" marB="0" anchor="ctr">
                    <a:solidFill>
                      <a:schemeClr val="accent4">
                        <a:lumMod val="60000"/>
                        <a:lumOff val="40000"/>
                      </a:schemeClr>
                    </a:solidFill>
                  </a:tcPr>
                </a:tc>
                <a:extLst>
                  <a:ext uri="{0D108BD9-81ED-4DB2-BD59-A6C34878D82A}">
                    <a16:rowId xmlns:a16="http://schemas.microsoft.com/office/drawing/2014/main" xmlns="" val="10004"/>
                  </a:ext>
                </a:extLst>
              </a:tr>
              <a:tr h="1092348">
                <a:tc>
                  <a:txBody>
                    <a:bodyPr/>
                    <a:lstStyle/>
                    <a:p>
                      <a:pPr marL="0" indent="0" algn="ctr">
                        <a:spcAft>
                          <a:spcPts val="0"/>
                        </a:spcAft>
                        <a:buFont typeface="Arial" panose="020B0604020202020204" pitchFamily="34" charset="0"/>
                        <a:buNone/>
                      </a:pPr>
                      <a:r>
                        <a:rPr lang="zh-CN" sz="2400" kern="0" dirty="0">
                          <a:solidFill>
                            <a:schemeClr val="tx1"/>
                          </a:solidFill>
                          <a:effectLst/>
                        </a:rPr>
                        <a:t>存储管理</a:t>
                      </a:r>
                      <a:r>
                        <a:rPr lang="en-US" sz="2400" kern="0" dirty="0">
                          <a:solidFill>
                            <a:schemeClr val="tx1"/>
                          </a:solidFill>
                          <a:effectLst/>
                        </a:rPr>
                        <a:t>  </a:t>
                      </a:r>
                      <a:r>
                        <a:rPr lang="zh-CN" sz="2400" kern="0" dirty="0">
                          <a:solidFill>
                            <a:schemeClr val="tx1"/>
                          </a:solidFill>
                          <a:effectLst/>
                        </a:rPr>
                        <a:t>进程管理</a:t>
                      </a:r>
                      <a:r>
                        <a:rPr lang="en-US" sz="2400" kern="0" dirty="0">
                          <a:solidFill>
                            <a:schemeClr val="tx1"/>
                          </a:solidFill>
                          <a:effectLst/>
                        </a:rPr>
                        <a:t/>
                      </a:r>
                      <a:br>
                        <a:rPr lang="en-US" sz="2400" kern="0" dirty="0">
                          <a:solidFill>
                            <a:schemeClr val="tx1"/>
                          </a:solidFill>
                          <a:effectLst/>
                        </a:rPr>
                      </a:br>
                      <a:r>
                        <a:rPr lang="zh-CN" sz="2400" kern="0" dirty="0">
                          <a:solidFill>
                            <a:schemeClr val="tx1"/>
                          </a:solidFill>
                          <a:effectLst/>
                        </a:rPr>
                        <a:t>设备管理</a:t>
                      </a:r>
                      <a:r>
                        <a:rPr lang="en-US" sz="2400" kern="0" dirty="0">
                          <a:solidFill>
                            <a:schemeClr val="tx1"/>
                          </a:solidFill>
                          <a:effectLst/>
                        </a:rPr>
                        <a:t>  </a:t>
                      </a:r>
                      <a:r>
                        <a:rPr lang="zh-CN" sz="2400" kern="0" dirty="0">
                          <a:solidFill>
                            <a:schemeClr val="tx1"/>
                          </a:solidFill>
                          <a:effectLst/>
                        </a:rPr>
                        <a:t>文件管理</a:t>
                      </a:r>
                      <a:endParaRPr lang="zh-CN" sz="3200" kern="100" dirty="0">
                        <a:solidFill>
                          <a:schemeClr val="tx1"/>
                        </a:solidFill>
                        <a:effectLst/>
                        <a:latin typeface="Times New Roman" panose="02020603050405020304" pitchFamily="18" charset="0"/>
                        <a:ea typeface="宋体" panose="02010600030101010101" pitchFamily="2" charset="-122"/>
                      </a:endParaRPr>
                    </a:p>
                  </a:txBody>
                  <a:tcPr marL="68580" marR="68580" marT="0" marB="0" anchor="ctr">
                    <a:solidFill>
                      <a:srgbClr val="FFFFFF"/>
                    </a:solidFill>
                  </a:tcPr>
                </a:tc>
                <a:extLst>
                  <a:ext uri="{0D108BD9-81ED-4DB2-BD59-A6C34878D82A}">
                    <a16:rowId xmlns:a16="http://schemas.microsoft.com/office/drawing/2014/main" xmlns="" val="10005"/>
                  </a:ext>
                </a:extLst>
              </a:tr>
              <a:tr h="472807">
                <a:tc>
                  <a:txBody>
                    <a:bodyPr/>
                    <a:lstStyle/>
                    <a:p>
                      <a:pPr marL="0" indent="0" algn="ctr" defTabSz="914400" rtl="0" eaLnBrk="1" latinLnBrk="0" hangingPunct="1">
                        <a:spcAft>
                          <a:spcPts val="0"/>
                        </a:spcAft>
                        <a:buFont typeface="Arial" panose="020B0604020202020204" pitchFamily="34" charset="0"/>
                        <a:buNone/>
                      </a:pPr>
                      <a:r>
                        <a:rPr lang="zh-CN" sz="2400" b="1" kern="0" dirty="0">
                          <a:solidFill>
                            <a:srgbClr val="FFFFFF"/>
                          </a:solidFill>
                          <a:effectLst/>
                          <a:latin typeface="+mn-lt"/>
                          <a:ea typeface="+mn-ea"/>
                          <a:cs typeface="+mn-cs"/>
                        </a:rPr>
                        <a:t>硬件层（裸机）</a:t>
                      </a:r>
                    </a:p>
                  </a:txBody>
                  <a:tcPr marL="68580" marR="68580" marT="0" marB="0" anchor="ctr">
                    <a:solidFill>
                      <a:schemeClr val="accent4">
                        <a:lumMod val="20000"/>
                        <a:lumOff val="80000"/>
                      </a:schemeClr>
                    </a:solidFill>
                  </a:tcPr>
                </a:tc>
                <a:extLst>
                  <a:ext uri="{0D108BD9-81ED-4DB2-BD59-A6C34878D82A}">
                    <a16:rowId xmlns:a16="http://schemas.microsoft.com/office/drawing/2014/main" xmlns="" val="1000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2.1  </a:t>
            </a:r>
            <a:r>
              <a:rPr lang="zh-CN" altLang="zh-CN" dirty="0"/>
              <a:t>操作系统基础</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4375" y="1054735"/>
            <a:ext cx="10283190" cy="5110480"/>
          </a:xfrm>
        </p:spPr>
        <p:txBody>
          <a:bodyPr>
            <a:normAutofit fontScale="92500"/>
          </a:bodyPr>
          <a:lstStyle/>
          <a:p>
            <a:pPr marL="0" indent="0" latinLnBrk="0">
              <a:lnSpc>
                <a:spcPct val="100000"/>
              </a:lnSpc>
              <a:spcBef>
                <a:spcPts val="0"/>
              </a:spcBef>
              <a:spcAft>
                <a:spcPts val="1200"/>
              </a:spcAft>
              <a:buNone/>
            </a:pPr>
            <a:r>
              <a:rPr lang="en-US" altLang="zh-CN" sz="3200" b="1" dirty="0"/>
              <a:t>2.1.3 </a:t>
            </a:r>
            <a:r>
              <a:rPr lang="zh-CN" altLang="zh-CN" sz="3200" b="1" dirty="0"/>
              <a:t>操作系统</a:t>
            </a:r>
            <a:r>
              <a:rPr lang="zh-CN" altLang="en-US" sz="3200" b="1" dirty="0"/>
              <a:t>的分类</a:t>
            </a:r>
            <a:endParaRPr lang="en-US" altLang="zh-CN" sz="3200" b="1" dirty="0">
              <a:solidFill>
                <a:schemeClr val="tx2"/>
              </a:solidFill>
              <a:ea typeface="宋体" panose="02010600030101010101" pitchFamily="2" charset="-122"/>
            </a:endParaRPr>
          </a:p>
          <a:p>
            <a:pPr lvl="1">
              <a:lnSpc>
                <a:spcPct val="150000"/>
              </a:lnSpc>
            </a:pPr>
            <a:r>
              <a:rPr lang="zh-CN" altLang="en-US" sz="2800" dirty="0"/>
              <a:t>操作系统有各种不同的分类标准：</a:t>
            </a:r>
            <a:endParaRPr lang="en-US" altLang="zh-CN" sz="2800" dirty="0"/>
          </a:p>
          <a:p>
            <a:pPr lvl="2">
              <a:lnSpc>
                <a:spcPct val="150000"/>
              </a:lnSpc>
            </a:pPr>
            <a:r>
              <a:rPr lang="zh-CN" altLang="en-US" sz="2800" dirty="0"/>
              <a:t>按用户数：单</a:t>
            </a:r>
            <a:r>
              <a:rPr lang="zh-CN" altLang="zh-CN" sz="2800" dirty="0"/>
              <a:t>用户</a:t>
            </a:r>
            <a:r>
              <a:rPr lang="zh-CN" altLang="en-US" sz="2800" dirty="0"/>
              <a:t>与多用户</a:t>
            </a:r>
            <a:endParaRPr lang="en-US" altLang="zh-CN" sz="2800" dirty="0"/>
          </a:p>
          <a:p>
            <a:pPr lvl="2">
              <a:lnSpc>
                <a:spcPct val="150000"/>
              </a:lnSpc>
            </a:pPr>
            <a:r>
              <a:rPr lang="zh-CN" altLang="en-US" sz="2800" dirty="0"/>
              <a:t>按用户界面：命令行方式（如</a:t>
            </a:r>
            <a:r>
              <a:rPr lang="en-US" altLang="zh-CN" sz="2800" dirty="0"/>
              <a:t>MS-DOS</a:t>
            </a:r>
            <a:r>
              <a:rPr lang="zh-CN" altLang="en-US" sz="2800" dirty="0"/>
              <a:t>）与图形界面</a:t>
            </a:r>
            <a:r>
              <a:rPr lang="zh-CN" altLang="en-US" dirty="0"/>
              <a:t>（如</a:t>
            </a:r>
            <a:r>
              <a:rPr lang="en-US" altLang="zh-CN" dirty="0"/>
              <a:t>Windows10</a:t>
            </a:r>
            <a:r>
              <a:rPr lang="zh-CN" altLang="en-US" dirty="0"/>
              <a:t>）</a:t>
            </a:r>
            <a:endParaRPr lang="en-US" altLang="zh-CN" sz="2800" dirty="0"/>
          </a:p>
          <a:p>
            <a:pPr lvl="2">
              <a:lnSpc>
                <a:spcPct val="150000"/>
              </a:lnSpc>
            </a:pPr>
            <a:r>
              <a:rPr lang="zh-CN" altLang="en-US" sz="2800" dirty="0"/>
              <a:t>按系统功能划分：批处理、分时、实时、分布式、网络操作系统等</a:t>
            </a:r>
            <a:r>
              <a:rPr lang="en-US" altLang="zh-CN" sz="2500" dirty="0">
                <a:ea typeface="宋体" panose="02010600030101010101" pitchFamily="2" charset="-122"/>
              </a:rPr>
              <a:t/>
            </a:r>
            <a:br>
              <a:rPr lang="en-US" altLang="zh-CN" sz="2500" dirty="0">
                <a:ea typeface="宋体" panose="02010600030101010101" pitchFamily="2" charset="-122"/>
              </a:rPr>
            </a:br>
            <a:endParaRPr lang="en-US" altLang="zh-CN" sz="2500" dirty="0">
              <a:ea typeface="宋体" panose="02010600030101010101" pitchFamily="2" charset="-122"/>
            </a:endParaRPr>
          </a:p>
          <a:p>
            <a:pPr lvl="1">
              <a:lnSpc>
                <a:spcPct val="80000"/>
              </a:lnSpc>
            </a:pPr>
            <a:endParaRPr lang="en-US" altLang="zh-CN" sz="29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33</a:t>
            </a:fld>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a:t>操作系统的分类</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3740" y="1040130"/>
            <a:ext cx="10868661" cy="5499554"/>
          </a:xfrm>
        </p:spPr>
        <p:txBody>
          <a:bodyPr/>
          <a:lstStyle/>
          <a:p>
            <a:r>
              <a:rPr lang="zh-CN" altLang="en-US" b="1" dirty="0"/>
              <a:t>批处理系统</a:t>
            </a:r>
            <a:r>
              <a:rPr lang="en-US" altLang="zh-CN" sz="3200" dirty="0"/>
              <a:t>:</a:t>
            </a:r>
            <a:r>
              <a:rPr lang="zh-CN" altLang="en-US" sz="3200" dirty="0"/>
              <a:t>一种大型机用操作系统。可对用户作业成批处理，期间勿需用户干预。</a:t>
            </a:r>
          </a:p>
          <a:p>
            <a:r>
              <a:rPr lang="zh-CN" altLang="zh-CN" b="1" dirty="0"/>
              <a:t>分时操作系统</a:t>
            </a:r>
            <a:r>
              <a:rPr lang="en-US" altLang="zh-CN" dirty="0"/>
              <a:t>:</a:t>
            </a:r>
            <a:r>
              <a:rPr lang="zh-CN" altLang="en-US" dirty="0"/>
              <a:t>将一台计算机系统的主机连接若干台终端设备，每台终端设备供一个用户使用。系统允许多个用户在各自的终端设备交互式的向主机发出服务请求</a:t>
            </a:r>
            <a:r>
              <a:rPr lang="en-US" altLang="zh-CN" dirty="0"/>
              <a:t>,</a:t>
            </a:r>
            <a:r>
              <a:rPr lang="zh-CN" altLang="en-US" dirty="0"/>
              <a:t>主机</a:t>
            </a:r>
            <a:r>
              <a:rPr lang="zh-CN" altLang="zh-CN" sz="3200" dirty="0"/>
              <a:t>将</a:t>
            </a:r>
            <a:r>
              <a:rPr lang="en-US" altLang="zh-CN" sz="3200" dirty="0"/>
              <a:t>CPU</a:t>
            </a:r>
            <a:r>
              <a:rPr lang="zh-CN" altLang="zh-CN" sz="3200" dirty="0"/>
              <a:t>的时间划分成若干个片段，采用时间片轮转方式</a:t>
            </a:r>
            <a:r>
              <a:rPr lang="zh-CN" altLang="en-US" sz="3200" dirty="0"/>
              <a:t>为各个用户进行响应</a:t>
            </a:r>
            <a:r>
              <a:rPr lang="zh-CN" altLang="zh-CN" sz="3200" dirty="0"/>
              <a:t>，并将处理结果向用户显示。</a:t>
            </a:r>
            <a:endParaRPr lang="en-US" altLang="zh-CN" sz="3200" dirty="0"/>
          </a:p>
          <a:p>
            <a:r>
              <a:rPr lang="zh-CN" altLang="zh-CN" b="1" dirty="0"/>
              <a:t>实时操作系统</a:t>
            </a:r>
            <a:r>
              <a:rPr lang="en-US" altLang="zh-CN" sz="2800" b="1" dirty="0"/>
              <a:t>:</a:t>
            </a:r>
            <a:r>
              <a:rPr lang="zh-CN" altLang="en-US" sz="3200" dirty="0"/>
              <a:t>对响应时间有严格要求</a:t>
            </a:r>
            <a:r>
              <a:rPr lang="en-US" altLang="zh-CN" sz="3200" dirty="0"/>
              <a:t>,</a:t>
            </a:r>
            <a:r>
              <a:rPr lang="zh-CN" altLang="en-US" sz="3200" dirty="0"/>
              <a:t>要以足够快的速度进行处理</a:t>
            </a:r>
            <a:r>
              <a:rPr lang="zh-CN" altLang="zh-CN" sz="3200" dirty="0"/>
              <a:t>。</a:t>
            </a:r>
            <a:r>
              <a:rPr lang="zh-CN" altLang="en-US" sz="3200" dirty="0"/>
              <a:t>如航空航天</a:t>
            </a:r>
            <a:r>
              <a:rPr lang="zh-CN" altLang="en-US" sz="3200" dirty="0">
                <a:latin typeface="宋体"/>
                <a:ea typeface="宋体"/>
              </a:rPr>
              <a:t>、军事、核工业等领域</a:t>
            </a:r>
            <a:endParaRPr lang="en-US" altLang="zh-CN" sz="3200" dirty="0"/>
          </a:p>
          <a:p>
            <a:endParaRPr lang="en-US" altLang="zh-CN" sz="3200" dirty="0">
              <a:ea typeface="宋体" panose="02010600030101010101" pitchFamily="2" charset="-122"/>
            </a:endParaRPr>
          </a:p>
          <a:p>
            <a:pPr lvl="1">
              <a:lnSpc>
                <a:spcPct val="80000"/>
              </a:lnSpc>
            </a:pPr>
            <a:endParaRPr lang="en-US" altLang="zh-CN"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34</a:t>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a:t>操作系统的分类</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3740" y="1040130"/>
            <a:ext cx="10868661" cy="5499554"/>
          </a:xfrm>
        </p:spPr>
        <p:txBody>
          <a:bodyPr/>
          <a:lstStyle/>
          <a:p>
            <a:r>
              <a:rPr lang="zh-CN" altLang="en-US" b="1" dirty="0"/>
              <a:t>嵌入式操作系统</a:t>
            </a:r>
            <a:r>
              <a:rPr lang="zh-CN" altLang="en-US" sz="3200" dirty="0"/>
              <a:t>：运行在嵌入式智能芯片环境中，对整个智能芯片以及它所操作、控制的各种部件装置等资源进行统一协调、处理、指挥和控制的系统软件。</a:t>
            </a:r>
            <a:endParaRPr lang="en-US" altLang="zh-CN" sz="3200" dirty="0"/>
          </a:p>
          <a:p>
            <a:r>
              <a:rPr lang="zh-CN" altLang="en-US" sz="3200" b="1" dirty="0"/>
              <a:t>分布式操作系统</a:t>
            </a:r>
            <a:r>
              <a:rPr lang="zh-CN" altLang="en-US" sz="3200" dirty="0"/>
              <a:t>：由多台计算机通过网络连接在一起而组成的系统，系统中任意两台计算机之间可以通过远程调用交换信息，系统中的计算机无主次之分，系统中的资源供所有用户共享</a:t>
            </a:r>
            <a:endParaRPr lang="en-US" altLang="zh-CN" sz="3200" dirty="0"/>
          </a:p>
          <a:p>
            <a:endParaRPr lang="en-US" altLang="zh-CN" sz="3200" dirty="0"/>
          </a:p>
          <a:p>
            <a:endParaRPr lang="en-US" altLang="zh-CN" sz="3200" dirty="0">
              <a:ea typeface="宋体" panose="02010600030101010101" pitchFamily="2" charset="-122"/>
            </a:endParaRPr>
          </a:p>
          <a:p>
            <a:pPr lvl="1">
              <a:lnSpc>
                <a:spcPct val="80000"/>
              </a:lnSpc>
            </a:pPr>
            <a:endParaRPr lang="en-US" altLang="zh-CN"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35</a:t>
            </a:fld>
            <a:endParaRPr lang="en-US" altLang="zh-CN"/>
          </a:p>
        </p:txBody>
      </p:sp>
    </p:spTree>
    <p:extLst>
      <p:ext uri="{BB962C8B-B14F-4D97-AF65-F5344CB8AC3E}">
        <p14:creationId xmlns:p14="http://schemas.microsoft.com/office/powerpoint/2010/main" val="1346346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2.1  </a:t>
            </a:r>
            <a:r>
              <a:rPr lang="zh-CN" altLang="zh-CN" dirty="0"/>
              <a:t>操作系统基础</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3105" y="1026795"/>
            <a:ext cx="10280015" cy="4785360"/>
          </a:xfrm>
        </p:spPr>
        <p:txBody>
          <a:bodyPr/>
          <a:lstStyle/>
          <a:p>
            <a:r>
              <a:rPr lang="zh-CN" altLang="en-US" sz="3200" dirty="0"/>
              <a:t>常见的操作系统</a:t>
            </a:r>
            <a:endParaRPr lang="en-US" altLang="zh-CN" sz="3200" dirty="0"/>
          </a:p>
          <a:p>
            <a:pPr marL="914400" lvl="1" indent="-457200">
              <a:buFont typeface="+mj-lt"/>
              <a:buAutoNum type="arabicPeriod"/>
            </a:pPr>
            <a:r>
              <a:rPr lang="en-US" altLang="zh-CN" sz="2800" dirty="0"/>
              <a:t>Windows</a:t>
            </a:r>
          </a:p>
          <a:p>
            <a:pPr marL="914400" lvl="1" indent="-457200">
              <a:buFont typeface="+mj-lt"/>
              <a:buAutoNum type="arabicPeriod"/>
            </a:pPr>
            <a:r>
              <a:rPr lang="en-US" altLang="zh-CN" sz="2800" dirty="0"/>
              <a:t>Windows Server</a:t>
            </a:r>
          </a:p>
          <a:p>
            <a:pPr marL="914400" lvl="1" indent="-457200">
              <a:buFont typeface="+mj-lt"/>
              <a:buAutoNum type="arabicPeriod"/>
            </a:pPr>
            <a:r>
              <a:rPr lang="en-US" altLang="zh-CN" sz="2800" dirty="0"/>
              <a:t>UNIX</a:t>
            </a:r>
          </a:p>
          <a:p>
            <a:pPr marL="914400" lvl="1" indent="-457200">
              <a:buFont typeface="+mj-lt"/>
              <a:buAutoNum type="arabicPeriod"/>
            </a:pPr>
            <a:r>
              <a:rPr lang="en-US" altLang="zh-CN" sz="2800" dirty="0"/>
              <a:t>Linux</a:t>
            </a:r>
          </a:p>
          <a:p>
            <a:pPr marL="914400" lvl="1" indent="-457200">
              <a:buFont typeface="+mj-lt"/>
              <a:buAutoNum type="arabicPeriod"/>
            </a:pPr>
            <a:r>
              <a:rPr lang="en-US" altLang="zh-CN" sz="2800" dirty="0"/>
              <a:t>Mac OS X</a:t>
            </a:r>
          </a:p>
          <a:p>
            <a:pPr marL="914400" lvl="1" indent="-457200">
              <a:buFont typeface="+mj-lt"/>
              <a:buAutoNum type="arabicPeriod"/>
            </a:pPr>
            <a:r>
              <a:rPr lang="en-US" altLang="zh-CN" sz="2800" dirty="0"/>
              <a:t>Android</a:t>
            </a:r>
          </a:p>
          <a:p>
            <a:pPr marL="914400" lvl="1" indent="-457200">
              <a:buFont typeface="+mj-lt"/>
              <a:buAutoNum type="arabicPeriod"/>
            </a:pPr>
            <a:r>
              <a:rPr lang="en-US" altLang="zh-CN" sz="3200" dirty="0"/>
              <a:t>iOS</a:t>
            </a:r>
          </a:p>
          <a:p>
            <a:pPr marL="914400" lvl="1" indent="-457200">
              <a:buFont typeface="+mj-lt"/>
              <a:buAutoNum type="arabicPeriod"/>
            </a:pPr>
            <a:r>
              <a:rPr lang="en-US" altLang="zh-CN" sz="2800" dirty="0"/>
              <a:t>WinPhone</a:t>
            </a:r>
          </a:p>
          <a:p>
            <a:pPr marL="914400" lvl="1" indent="-457200">
              <a:buFont typeface="+mj-lt"/>
              <a:buAutoNum type="arabicPeriod"/>
            </a:pPr>
            <a:endParaRPr lang="en-US" altLang="zh-CN" sz="24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36</a:t>
            </a:fld>
            <a:endParaRPr lang="en-US" altLang="zh-CN"/>
          </a:p>
        </p:txBody>
      </p:sp>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1903" y="1628800"/>
            <a:ext cx="1930433"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9354" y="3692371"/>
            <a:ext cx="1296144" cy="1949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t="9726" b="12601"/>
          <a:stretch>
            <a:fillRect/>
          </a:stretch>
        </p:blipFill>
        <p:spPr bwMode="auto">
          <a:xfrm>
            <a:off x="9362798" y="3875334"/>
            <a:ext cx="227743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b="26007"/>
          <a:stretch>
            <a:fillRect/>
          </a:stretch>
        </p:blipFill>
        <p:spPr bwMode="auto">
          <a:xfrm>
            <a:off x="6841359" y="3727697"/>
            <a:ext cx="2227263"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6369" y="1628800"/>
            <a:ext cx="309803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2.2  </a:t>
            </a:r>
            <a:r>
              <a:rPr lang="zh-CN" altLang="zh-CN" dirty="0"/>
              <a:t>操作系统</a:t>
            </a:r>
            <a:r>
              <a:rPr lang="zh-CN" altLang="en-US" dirty="0"/>
              <a:t>的功能</a:t>
            </a:r>
            <a:r>
              <a:rPr lang="en-US" altLang="zh-CN" dirty="0"/>
              <a:t>-</a:t>
            </a:r>
            <a:r>
              <a:rPr lang="zh-CN" altLang="en-US" dirty="0"/>
              <a:t>设备管理</a:t>
            </a:r>
          </a:p>
        </p:txBody>
      </p:sp>
      <p:sp>
        <p:nvSpPr>
          <p:cNvPr id="3" name="Content Placeholder 2"/>
          <p:cNvSpPr>
            <a:spLocks noGrp="1"/>
          </p:cNvSpPr>
          <p:nvPr>
            <p:ph idx="1"/>
          </p:nvPr>
        </p:nvSpPr>
        <p:spPr>
          <a:xfrm>
            <a:off x="713532" y="1062473"/>
            <a:ext cx="10868869" cy="5127976"/>
          </a:xfrm>
        </p:spPr>
        <p:txBody>
          <a:bodyPr/>
          <a:lstStyle/>
          <a:p>
            <a:pPr marL="571500" indent="-514350">
              <a:buFont typeface="+mj-lt"/>
              <a:buAutoNum type="arabicPeriod"/>
            </a:pPr>
            <a:r>
              <a:rPr lang="zh-CN" altLang="en-US" sz="3200" dirty="0"/>
              <a:t>向用户提供标准的外设接口（如</a:t>
            </a:r>
            <a:r>
              <a:rPr lang="en-US" altLang="zh-CN" sz="3200" dirty="0"/>
              <a:t>USB</a:t>
            </a:r>
            <a:r>
              <a:rPr lang="zh-CN" altLang="en-US" sz="3200" dirty="0"/>
              <a:t>接口），按照用户的要求和设备的类型，完成用户的</a:t>
            </a:r>
            <a:r>
              <a:rPr lang="en-US" altLang="zh-CN" sz="3200" dirty="0"/>
              <a:t>I/O</a:t>
            </a:r>
            <a:r>
              <a:rPr lang="zh-CN" altLang="en-US" sz="3200" dirty="0"/>
              <a:t>请求；</a:t>
            </a:r>
          </a:p>
          <a:p>
            <a:pPr marL="571500" indent="-514350">
              <a:buFont typeface="+mj-lt"/>
              <a:buAutoNum type="arabicPeriod"/>
            </a:pPr>
            <a:r>
              <a:rPr lang="zh-CN" altLang="en-US" sz="3200" dirty="0"/>
              <a:t>充分利用中断技术、通道技术和缓冲技术，以提高设备的利用率，提高</a:t>
            </a:r>
            <a:r>
              <a:rPr lang="en-US" altLang="zh-CN" sz="3200" dirty="0"/>
              <a:t>CPU</a:t>
            </a:r>
            <a:r>
              <a:rPr lang="zh-CN" altLang="en-US" sz="3200" dirty="0"/>
              <a:t>和外设之间并行工作能力；</a:t>
            </a:r>
          </a:p>
          <a:p>
            <a:pPr marL="571500" indent="-514350">
              <a:buFont typeface="+mj-lt"/>
              <a:buAutoNum type="arabicPeriod"/>
            </a:pPr>
            <a:r>
              <a:rPr lang="zh-CN" altLang="en-US" sz="3200" dirty="0"/>
              <a:t>对</a:t>
            </a:r>
            <a:r>
              <a:rPr lang="en-US" altLang="zh-CN" sz="3200" dirty="0"/>
              <a:t>CPU</a:t>
            </a:r>
            <a:r>
              <a:rPr lang="zh-CN" altLang="en-US" sz="3200" dirty="0"/>
              <a:t>和外设之间存在很大的速度差异，通常会在它们之间设置缓冲区予以解决，因此对缓冲区要实行有效的控制和管理；</a:t>
            </a:r>
          </a:p>
          <a:p>
            <a:pPr marL="571500" indent="-514350">
              <a:buFont typeface="+mj-lt"/>
              <a:buAutoNum type="arabicPeriod"/>
            </a:pPr>
            <a:r>
              <a:rPr lang="zh-CN" altLang="en-US" sz="3200" dirty="0"/>
              <a:t>根据用户和程序提出的</a:t>
            </a:r>
            <a:r>
              <a:rPr lang="en-US" altLang="zh-CN" sz="3200" dirty="0"/>
              <a:t>I/O</a:t>
            </a:r>
            <a:r>
              <a:rPr lang="zh-CN" altLang="en-US" sz="3200" dirty="0"/>
              <a:t>请求，系统视当时设备的使用情况，按照事先制定的分配策略，把所需设备分配给申请者，待其使用完后及时收回。</a:t>
            </a:r>
          </a:p>
        </p:txBody>
      </p:sp>
      <p:sp>
        <p:nvSpPr>
          <p:cNvPr id="4" name="Slide Number Placeholder 3"/>
          <p:cNvSpPr>
            <a:spLocks noGrp="1"/>
          </p:cNvSpPr>
          <p:nvPr>
            <p:ph type="sldNum" sz="quarter" idx="12"/>
          </p:nvPr>
        </p:nvSpPr>
        <p:spPr/>
        <p:txBody>
          <a:bodyPr/>
          <a:lstStyle/>
          <a:p>
            <a:fld id="{7AF33C28-A71A-4459-B48B-0CF3BFDAB261}" type="slidenum">
              <a:rPr lang="en-US" altLang="zh-CN" smtClean="0"/>
              <a:t>37</a:t>
            </a:fld>
            <a:endParaRPr lang="en-US" altLang="zh-CN" dirty="0"/>
          </a:p>
        </p:txBody>
      </p:sp>
    </p:spTree>
    <p:extLst>
      <p:ext uri="{BB962C8B-B14F-4D97-AF65-F5344CB8AC3E}">
        <p14:creationId xmlns:p14="http://schemas.microsoft.com/office/powerpoint/2010/main" val="890584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2.2  </a:t>
            </a:r>
            <a:r>
              <a:rPr lang="zh-CN" altLang="zh-CN" dirty="0"/>
              <a:t>操作系统</a:t>
            </a:r>
            <a:r>
              <a:rPr lang="zh-CN" altLang="en-US" dirty="0"/>
              <a:t>的功能</a:t>
            </a:r>
            <a:r>
              <a:rPr lang="en-US" altLang="zh-CN" dirty="0"/>
              <a:t>-</a:t>
            </a:r>
            <a:r>
              <a:rPr lang="zh-CN" altLang="en-US" dirty="0"/>
              <a:t>存储管理</a:t>
            </a:r>
          </a:p>
        </p:txBody>
      </p:sp>
      <p:sp>
        <p:nvSpPr>
          <p:cNvPr id="3" name="Content Placeholder 2"/>
          <p:cNvSpPr>
            <a:spLocks noGrp="1"/>
          </p:cNvSpPr>
          <p:nvPr>
            <p:ph idx="1"/>
          </p:nvPr>
        </p:nvSpPr>
        <p:spPr/>
        <p:txBody>
          <a:bodyPr/>
          <a:lstStyle/>
          <a:p>
            <a:pPr marL="571500" indent="-514350">
              <a:buFont typeface="+mj-lt"/>
              <a:buAutoNum type="arabicPeriod"/>
            </a:pPr>
            <a:r>
              <a:rPr lang="zh-CN" altLang="en-US" sz="3200" dirty="0"/>
              <a:t>对要运行的程序分配内存空间，当它运行结束时要及时回收其所占的内存空间；</a:t>
            </a:r>
          </a:p>
          <a:p>
            <a:pPr marL="571500" indent="-514350">
              <a:buFont typeface="+mj-lt"/>
              <a:buAutoNum type="arabicPeriod"/>
            </a:pPr>
            <a:r>
              <a:rPr lang="zh-CN" altLang="en-US" sz="3200" dirty="0"/>
              <a:t>保证各个应用程序在各自分配的内存空间进行操作，不破坏操作系统区的信息，并且互不干涉，也防止了内存信息泄露；</a:t>
            </a:r>
          </a:p>
          <a:p>
            <a:pPr marL="571500" indent="-514350">
              <a:buFont typeface="+mj-lt"/>
              <a:buAutoNum type="arabicPeriod"/>
            </a:pPr>
            <a:r>
              <a:rPr lang="zh-CN" altLang="en-US" sz="3200" dirty="0"/>
              <a:t>当应用程序使用的内存要比物理内存大或内存空间被其它应用程序所占用时，操作系统通过虚拟存储技术，在硬盘分配一块空间作为虚拟内存以“扩大”内存容量，供应用程序使用。虚拟存储可以实现内存的扩充，提高计算机系统的整体性能。</a:t>
            </a:r>
          </a:p>
          <a:p>
            <a:endParaRPr lang="zh-CN" altLang="en-US" dirty="0"/>
          </a:p>
        </p:txBody>
      </p:sp>
      <p:sp>
        <p:nvSpPr>
          <p:cNvPr id="4" name="Slide Number Placeholder 3"/>
          <p:cNvSpPr>
            <a:spLocks noGrp="1"/>
          </p:cNvSpPr>
          <p:nvPr>
            <p:ph type="sldNum" sz="quarter" idx="12"/>
          </p:nvPr>
        </p:nvSpPr>
        <p:spPr/>
        <p:txBody>
          <a:bodyPr/>
          <a:lstStyle/>
          <a:p>
            <a:fld id="{7AF33C28-A71A-4459-B48B-0CF3BFDAB261}" type="slidenum">
              <a:rPr lang="en-US" altLang="zh-CN" smtClean="0"/>
              <a:t>38</a:t>
            </a:fld>
            <a:endParaRPr lang="en-US" altLang="zh-CN"/>
          </a:p>
        </p:txBody>
      </p:sp>
      <p:sp>
        <p:nvSpPr>
          <p:cNvPr id="5" name="Rectangle 4"/>
          <p:cNvSpPr/>
          <p:nvPr/>
        </p:nvSpPr>
        <p:spPr>
          <a:xfrm>
            <a:off x="407368" y="6021288"/>
            <a:ext cx="10729192" cy="646331"/>
          </a:xfrm>
          <a:prstGeom prst="rect">
            <a:avLst/>
          </a:prstGeom>
        </p:spPr>
        <p:txBody>
          <a:bodyPr wrap="square">
            <a:spAutoFit/>
          </a:bodyPr>
          <a:lstStyle/>
          <a:p>
            <a:pPr marL="57150" indent="648000" algn="just">
              <a:lnSpc>
                <a:spcPct val="150000"/>
              </a:lnSpc>
              <a:buNone/>
            </a:pPr>
            <a:r>
              <a:rPr lang="zh-CN" altLang="zh-CN" sz="2400" b="1" dirty="0">
                <a:solidFill>
                  <a:srgbClr val="FF0000"/>
                </a:solidFill>
              </a:rPr>
              <a:t>好的存储器管理算法，可以大大提高其利用率，提高计算机系统整体性能。</a:t>
            </a:r>
            <a:endParaRPr lang="en-US" altLang="zh-CN" sz="2400" b="1" dirty="0">
              <a:solidFill>
                <a:srgbClr val="FF0000"/>
              </a:solidFill>
            </a:endParaRPr>
          </a:p>
        </p:txBody>
      </p:sp>
    </p:spTree>
    <p:extLst>
      <p:ext uri="{BB962C8B-B14F-4D97-AF65-F5344CB8AC3E}">
        <p14:creationId xmlns:p14="http://schemas.microsoft.com/office/powerpoint/2010/main" val="4077105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操作系统的功能</a:t>
            </a:r>
          </a:p>
        </p:txBody>
      </p:sp>
      <p:sp>
        <p:nvSpPr>
          <p:cNvPr id="3" name="Content Placeholder 2"/>
          <p:cNvSpPr>
            <a:spLocks noGrp="1"/>
          </p:cNvSpPr>
          <p:nvPr>
            <p:ph idx="1"/>
          </p:nvPr>
        </p:nvSpPr>
        <p:spPr/>
        <p:txBody>
          <a:bodyPr/>
          <a:lstStyle/>
          <a:p>
            <a:r>
              <a:rPr lang="zh-CN" altLang="en-US" b="1" dirty="0"/>
              <a:t>进程管理</a:t>
            </a:r>
            <a:r>
              <a:rPr lang="zh-CN" altLang="en-US" dirty="0"/>
              <a:t>是指管理正在执行的程序，包括这个程序所占据的所有系统资源。</a:t>
            </a:r>
            <a:endParaRPr lang="en-US" altLang="zh-CN" dirty="0"/>
          </a:p>
          <a:p>
            <a:pPr lvl="1"/>
            <a:r>
              <a:rPr lang="zh-CN" altLang="en-US" dirty="0"/>
              <a:t>进程是程序的一次执行，进程是动态的，程序是静态的。</a:t>
            </a:r>
            <a:endParaRPr lang="en-US" altLang="zh-CN" dirty="0"/>
          </a:p>
          <a:p>
            <a:pPr lvl="1"/>
            <a:r>
              <a:rPr lang="zh-CN" altLang="en-US" dirty="0"/>
              <a:t>也称处理器管理，主要是指对请求使用</a:t>
            </a:r>
            <a:r>
              <a:rPr lang="en-US" altLang="zh-CN" dirty="0"/>
              <a:t>CPU</a:t>
            </a:r>
            <a:r>
              <a:rPr lang="zh-CN" altLang="en-US" dirty="0"/>
              <a:t>的分配实行有效控制，使其尽可能的发挥最佳的利用率</a:t>
            </a:r>
            <a:endParaRPr lang="en-US" altLang="zh-CN" dirty="0"/>
          </a:p>
          <a:p>
            <a:r>
              <a:rPr lang="zh-CN" altLang="en-US" b="1" dirty="0"/>
              <a:t>文件管理</a:t>
            </a:r>
            <a:r>
              <a:rPr lang="zh-CN" altLang="en-US" dirty="0"/>
              <a:t>的目的就是根据用户的要求有效地组织和管理文件的存储空间，为文件的访问和保护提供有效的方法和手段，实现按文件名存取，负责对文件的组织及对文件存取权限、打印等的控制。</a:t>
            </a:r>
          </a:p>
          <a:p>
            <a:endParaRPr lang="en-US" altLang="zh-CN" dirty="0"/>
          </a:p>
          <a:p>
            <a:pPr lvl="1"/>
            <a:endParaRPr lang="zh-CN" altLang="en-US" dirty="0"/>
          </a:p>
          <a:p>
            <a:endParaRPr lang="zh-CN" altLang="en-US" dirty="0"/>
          </a:p>
        </p:txBody>
      </p:sp>
      <p:sp>
        <p:nvSpPr>
          <p:cNvPr id="4" name="Slide Number Placeholder 3"/>
          <p:cNvSpPr>
            <a:spLocks noGrp="1"/>
          </p:cNvSpPr>
          <p:nvPr>
            <p:ph type="sldNum" sz="quarter" idx="12"/>
          </p:nvPr>
        </p:nvSpPr>
        <p:spPr/>
        <p:txBody>
          <a:bodyPr/>
          <a:lstStyle/>
          <a:p>
            <a:fld id="{7AF33C28-A71A-4459-B48B-0CF3BFDAB261}" type="slidenum">
              <a:rPr lang="en-US" altLang="zh-CN" smtClean="0"/>
              <a:t>39</a:t>
            </a:fld>
            <a:endParaRPr lang="en-US" altLang="zh-CN"/>
          </a:p>
        </p:txBody>
      </p:sp>
    </p:spTree>
    <p:extLst>
      <p:ext uri="{BB962C8B-B14F-4D97-AF65-F5344CB8AC3E}">
        <p14:creationId xmlns:p14="http://schemas.microsoft.com/office/powerpoint/2010/main" val="3982789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sz="quarter"/>
          </p:nvPr>
        </p:nvSpPr>
        <p:spPr>
          <a:xfrm>
            <a:off x="608112" y="3140968"/>
            <a:ext cx="6928048" cy="1012825"/>
          </a:xfrm>
        </p:spPr>
        <p:txBody>
          <a:bodyPr>
            <a:noAutofit/>
          </a:bodyPr>
          <a:lstStyle/>
          <a:p>
            <a:r>
              <a:rPr lang="zh-CN" altLang="zh-CN" sz="6000" dirty="0"/>
              <a:t>第</a:t>
            </a:r>
            <a:r>
              <a:rPr lang="en-US" altLang="zh-CN" sz="6000"/>
              <a:t>1</a:t>
            </a:r>
            <a:r>
              <a:rPr lang="zh-CN" altLang="zh-CN" sz="6000"/>
              <a:t>章</a:t>
            </a:r>
            <a:r>
              <a:rPr lang="en-US" altLang="zh-CN" sz="6000"/>
              <a:t>  </a:t>
            </a:r>
            <a:r>
              <a:rPr lang="zh-CN" altLang="en-US" sz="6000"/>
              <a:t>计</a:t>
            </a:r>
            <a:r>
              <a:rPr lang="zh-CN" altLang="en-US" sz="6000" dirty="0"/>
              <a:t>算机系统</a:t>
            </a:r>
            <a:endParaRPr lang="en-US" altLang="zh-CN" sz="11500" dirty="0">
              <a:ea typeface="宋体" panose="02010600030101010101" pitchFamily="2" charset="-122"/>
            </a:endParaRPr>
          </a:p>
        </p:txBody>
      </p:sp>
      <p:sp>
        <p:nvSpPr>
          <p:cNvPr id="3" name="Subtitle 2"/>
          <p:cNvSpPr>
            <a:spLocks noGrp="1"/>
          </p:cNvSpPr>
          <p:nvPr>
            <p:ph type="subTitle" idx="1"/>
          </p:nvPr>
        </p:nvSpPr>
        <p:spPr/>
        <p:txBody>
          <a:bodyPr/>
          <a:lstStyle/>
          <a:p>
            <a:r>
              <a:rPr lang="en-US" altLang="zh-CN"/>
              <a:t> </a:t>
            </a:r>
            <a:endParaRPr lang="zh-CN" altLang="en-US" dirty="0"/>
          </a:p>
        </p:txBody>
      </p:sp>
    </p:spTree>
    <p:extLst>
      <p:ext uri="{BB962C8B-B14F-4D97-AF65-F5344CB8AC3E}">
        <p14:creationId xmlns:p14="http://schemas.microsoft.com/office/powerpoint/2010/main" val="68983348"/>
      </p:ext>
    </p:extLst>
  </p:cSld>
  <p:clrMapOvr>
    <a:masterClrMapping/>
  </p:clrMapOvr>
  <mc:AlternateContent xmlns:mc="http://schemas.openxmlformats.org/markup-compatibility/2006" xmlns:p14="http://schemas.microsoft.com/office/powerpoint/2010/main">
    <mc:Choice Requires="p14">
      <p:transition spd="slow" p14:dur="999" advTm="14986"/>
    </mc:Choice>
    <mc:Fallback xmlns="">
      <p:transition spd="slow" advTm="1498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2.2  </a:t>
            </a:r>
            <a:r>
              <a:rPr lang="zh-CN" altLang="en-US" dirty="0"/>
              <a:t>操作系统的功能</a:t>
            </a:r>
            <a:r>
              <a:rPr lang="en-US" altLang="zh-CN" dirty="0"/>
              <a:t>-</a:t>
            </a:r>
            <a:r>
              <a:rPr lang="zh-CN" altLang="en-US" dirty="0"/>
              <a:t>文件管理</a:t>
            </a:r>
            <a:endParaRPr lang="en-US" altLang="zh-CN" b="0" dirty="0">
              <a:ea typeface="宋体" panose="02010600030101010101" pitchFamily="2" charset="-122"/>
            </a:endParaRPr>
          </a:p>
        </p:txBody>
      </p:sp>
      <p:sp>
        <p:nvSpPr>
          <p:cNvPr id="90115" name="Rectangle 3"/>
          <p:cNvSpPr>
            <a:spLocks noGrp="1" noChangeArrowheads="1"/>
          </p:cNvSpPr>
          <p:nvPr>
            <p:ph idx="1"/>
          </p:nvPr>
        </p:nvSpPr>
        <p:spPr>
          <a:xfrm>
            <a:off x="713740" y="1007110"/>
            <a:ext cx="10303510" cy="4590415"/>
          </a:xfrm>
        </p:spPr>
        <p:txBody>
          <a:bodyPr/>
          <a:lstStyle/>
          <a:p>
            <a:pPr marL="457200" lvl="1" indent="0">
              <a:lnSpc>
                <a:spcPct val="80000"/>
              </a:lnSpc>
              <a:spcAft>
                <a:spcPts val="1200"/>
              </a:spcAft>
              <a:buNone/>
            </a:pPr>
            <a:r>
              <a:rPr lang="en-US" altLang="zh-CN" sz="2800" b="1" dirty="0">
                <a:solidFill>
                  <a:schemeClr val="tx2"/>
                </a:solidFill>
                <a:ea typeface="宋体" panose="02010600030101010101" pitchFamily="2" charset="-122"/>
              </a:rPr>
              <a:t>1. </a:t>
            </a:r>
            <a:r>
              <a:rPr lang="zh-CN" altLang="en-US" sz="2800" b="1" dirty="0">
                <a:solidFill>
                  <a:schemeClr val="tx2"/>
                </a:solidFill>
                <a:ea typeface="宋体" panose="02010600030101010101" pitchFamily="2" charset="-122"/>
              </a:rPr>
              <a:t>文件属性</a:t>
            </a:r>
            <a:endParaRPr lang="en-US" altLang="zh-CN" sz="2800" b="1" dirty="0">
              <a:solidFill>
                <a:schemeClr val="tx2"/>
              </a:solidFill>
              <a:ea typeface="宋体" panose="02010600030101010101" pitchFamily="2" charset="-122"/>
            </a:endParaRPr>
          </a:p>
          <a:p>
            <a:pPr marL="914400" lvl="2" indent="0">
              <a:lnSpc>
                <a:spcPct val="150000"/>
              </a:lnSpc>
              <a:buNone/>
            </a:pPr>
            <a:r>
              <a:rPr lang="en-US" altLang="zh-CN" sz="2800" dirty="0"/>
              <a:t>1) </a:t>
            </a:r>
            <a:r>
              <a:rPr lang="zh-CN" altLang="en-US" sz="2800" dirty="0"/>
              <a:t>文件名：主文件名</a:t>
            </a:r>
            <a:r>
              <a:rPr lang="en-US" altLang="zh-CN" sz="2800" dirty="0"/>
              <a:t>[.</a:t>
            </a:r>
            <a:r>
              <a:rPr lang="zh-CN" altLang="en-US" sz="2800" dirty="0"/>
              <a:t>扩展名</a:t>
            </a:r>
            <a:r>
              <a:rPr lang="en-US" altLang="zh-CN" sz="2800" dirty="0"/>
              <a:t>]</a:t>
            </a:r>
          </a:p>
          <a:p>
            <a:pPr marL="914400" lvl="2" indent="0">
              <a:lnSpc>
                <a:spcPct val="150000"/>
              </a:lnSpc>
              <a:buNone/>
            </a:pPr>
            <a:r>
              <a:rPr lang="en-US" altLang="zh-CN" sz="2800" dirty="0">
                <a:ea typeface="宋体" panose="02010600030101010101" pitchFamily="2" charset="-122"/>
              </a:rPr>
              <a:t>2) </a:t>
            </a:r>
            <a:r>
              <a:rPr lang="zh-CN" altLang="en-US" sz="2800" dirty="0">
                <a:ea typeface="宋体" panose="02010600030101010101" pitchFamily="2" charset="-122"/>
              </a:rPr>
              <a:t>命名规则：</a:t>
            </a:r>
            <a:endParaRPr lang="en-US" altLang="zh-CN" sz="2800" dirty="0">
              <a:ea typeface="宋体" panose="02010600030101010101" pitchFamily="2" charset="-122"/>
            </a:endParaRPr>
          </a:p>
          <a:p>
            <a:pPr marL="1314450" lvl="3" indent="0">
              <a:lnSpc>
                <a:spcPct val="150000"/>
              </a:lnSpc>
              <a:buNone/>
            </a:pPr>
            <a:r>
              <a:rPr lang="zh-CN" altLang="en-US" sz="2800" dirty="0">
                <a:ea typeface="宋体" panose="02010600030101010101" pitchFamily="2" charset="-122"/>
              </a:rPr>
              <a:t>不区分大小写、长度不超过</a:t>
            </a:r>
            <a:r>
              <a:rPr lang="en-US" altLang="zh-CN" sz="2800" dirty="0">
                <a:ea typeface="宋体" panose="02010600030101010101" pitchFamily="2" charset="-122"/>
              </a:rPr>
              <a:t>255</a:t>
            </a:r>
            <a:r>
              <a:rPr lang="zh-CN" altLang="en-US" sz="2800" dirty="0">
                <a:ea typeface="宋体" panose="02010600030101010101" pitchFamily="2" charset="-122"/>
              </a:rPr>
              <a:t>个字符、允许使用空格、数字，但不允许特殊字符</a:t>
            </a:r>
            <a:r>
              <a:rPr lang="en-US" altLang="zh-CN" sz="2800" dirty="0">
                <a:ea typeface="宋体" panose="02010600030101010101" pitchFamily="2" charset="-122"/>
              </a:rPr>
              <a:t>:  </a:t>
            </a:r>
            <a:r>
              <a:rPr lang="en-US" altLang="zh-CN" sz="2800" dirty="0"/>
              <a:t>?</a:t>
            </a:r>
            <a:r>
              <a:rPr lang="zh-CN" altLang="zh-CN" sz="2800" dirty="0"/>
              <a:t>、</a:t>
            </a:r>
            <a:r>
              <a:rPr lang="en-US" altLang="zh-CN" sz="2800" dirty="0"/>
              <a:t>/</a:t>
            </a:r>
            <a:r>
              <a:rPr lang="zh-CN" altLang="zh-CN" sz="2800" dirty="0"/>
              <a:t>、</a:t>
            </a:r>
            <a:r>
              <a:rPr lang="en-US" altLang="zh-CN" sz="2800" dirty="0"/>
              <a:t>\</a:t>
            </a:r>
            <a:r>
              <a:rPr lang="zh-CN" altLang="zh-CN" sz="2800" dirty="0"/>
              <a:t>、</a:t>
            </a:r>
            <a:r>
              <a:rPr lang="en-US" altLang="zh-CN" sz="2800" dirty="0"/>
              <a:t>&lt;</a:t>
            </a:r>
            <a:r>
              <a:rPr lang="zh-CN" altLang="zh-CN" sz="2800" dirty="0"/>
              <a:t>、</a:t>
            </a:r>
            <a:r>
              <a:rPr lang="en-US" altLang="zh-CN" sz="2800" dirty="0"/>
              <a:t>&gt;</a:t>
            </a:r>
            <a:r>
              <a:rPr lang="zh-CN" altLang="zh-CN" sz="2800" dirty="0"/>
              <a:t>、</a:t>
            </a:r>
            <a:r>
              <a:rPr lang="en-US" altLang="zh-CN" sz="2800" dirty="0"/>
              <a:t>*</a:t>
            </a:r>
            <a:r>
              <a:rPr lang="zh-CN" altLang="zh-CN" sz="2800" dirty="0"/>
              <a:t>、</a:t>
            </a:r>
            <a:r>
              <a:rPr lang="en-US" altLang="zh-CN" sz="2800" dirty="0"/>
              <a:t>|</a:t>
            </a:r>
            <a:r>
              <a:rPr lang="zh-CN" altLang="zh-CN" sz="2800" dirty="0"/>
              <a:t>、</a:t>
            </a:r>
            <a:r>
              <a:rPr lang="en-US" altLang="zh-CN" sz="2800" dirty="0"/>
              <a:t>:</a:t>
            </a:r>
            <a:r>
              <a:rPr lang="zh-CN" altLang="en-US" sz="2800" dirty="0"/>
              <a:t>、</a:t>
            </a:r>
            <a:r>
              <a:rPr lang="en-US" altLang="zh-CN" sz="2800" dirty="0"/>
              <a:t>”</a:t>
            </a:r>
            <a:endParaRPr lang="en-US" altLang="zh-CN" sz="28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40</a:t>
            </a:fld>
            <a:endParaRPr lang="en-US" altLang="zh-CN"/>
          </a:p>
        </p:txBody>
      </p:sp>
    </p:spTree>
    <p:extLst>
      <p:ext uri="{BB962C8B-B14F-4D97-AF65-F5344CB8AC3E}">
        <p14:creationId xmlns:p14="http://schemas.microsoft.com/office/powerpoint/2010/main" val="1864666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009614" y="6379536"/>
            <a:ext cx="2844800" cy="277852"/>
          </a:xfrm>
          <a:prstGeom prst="rect">
            <a:avLst/>
          </a:prstGeom>
        </p:spPr>
        <p:txBody>
          <a:bodyPr/>
          <a:lstStyle/>
          <a:p>
            <a:fld id="{DF18D2C5-9FFD-4EB4-A11D-FACEC3CB54F4}" type="slidenum">
              <a:rPr lang="en-US" altLang="zh-CN" smtClean="0"/>
              <a:t>41</a:t>
            </a:fld>
            <a:endParaRPr lang="en-US" altLang="zh-CN"/>
          </a:p>
        </p:txBody>
      </p:sp>
      <p:sp>
        <p:nvSpPr>
          <p:cNvPr id="2050" name="Rectangle 2"/>
          <p:cNvSpPr>
            <a:spLocks noGrp="1" noChangeArrowheads="1"/>
          </p:cNvSpPr>
          <p:nvPr>
            <p:ph type="ctrTitle" sz="quarter"/>
          </p:nvPr>
        </p:nvSpPr>
        <p:spPr>
          <a:xfrm>
            <a:off x="1055440" y="2780928"/>
            <a:ext cx="8280920" cy="1944216"/>
          </a:xfrm>
        </p:spPr>
        <p:txBody>
          <a:bodyPr>
            <a:noAutofit/>
          </a:bodyPr>
          <a:lstStyle/>
          <a:p>
            <a:r>
              <a:rPr lang="zh-CN" altLang="en-US" sz="4400" dirty="0" smtClean="0"/>
              <a:t>第</a:t>
            </a:r>
            <a:r>
              <a:rPr lang="en-US" altLang="zh-CN" sz="4400" smtClean="0"/>
              <a:t>3</a:t>
            </a:r>
            <a:r>
              <a:rPr lang="zh-CN" altLang="en-US" sz="4400" smtClean="0"/>
              <a:t>章 </a:t>
            </a:r>
            <a:r>
              <a:rPr lang="zh-CN" altLang="en-US" sz="4400" dirty="0"/>
              <a:t>数据的表示与存储</a:t>
            </a:r>
          </a:p>
        </p:txBody>
      </p:sp>
      <p:sp>
        <p:nvSpPr>
          <p:cNvPr id="3" name="Subtitle 2"/>
          <p:cNvSpPr>
            <a:spLocks noGrp="1"/>
          </p:cNvSpPr>
          <p:nvPr>
            <p:ph type="subTitle" idx="1"/>
          </p:nvPr>
        </p:nvSpPr>
        <p:spPr/>
        <p:txBody>
          <a:bodyPr/>
          <a:lstStyle/>
          <a:p>
            <a:r>
              <a:rPr lang="en-US" altLang="zh-CN" dirty="0"/>
              <a:t> </a:t>
            </a:r>
            <a:endParaRPr lang="zh-CN" altLang="en-US" dirty="0"/>
          </a:p>
        </p:txBody>
      </p:sp>
    </p:spTree>
    <p:extLst>
      <p:ext uri="{BB962C8B-B14F-4D97-AF65-F5344CB8AC3E}">
        <p14:creationId xmlns:p14="http://schemas.microsoft.com/office/powerpoint/2010/main" val="14702487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3.1 </a:t>
            </a:r>
            <a:r>
              <a:rPr lang="zh-CN" altLang="zh-CN" b="1" dirty="0"/>
              <a:t>数据在计算机中的表示</a:t>
            </a:r>
            <a:endParaRPr lang="en-US" altLang="zh-CN" b="1" dirty="0">
              <a:ea typeface="宋体" panose="02010600030101010101" pitchFamily="2" charset="-122"/>
            </a:endParaRPr>
          </a:p>
        </p:txBody>
      </p:sp>
      <p:sp>
        <p:nvSpPr>
          <p:cNvPr id="90115" name="Rectangle 3"/>
          <p:cNvSpPr>
            <a:spLocks noGrp="1" noChangeArrowheads="1"/>
          </p:cNvSpPr>
          <p:nvPr>
            <p:ph idx="1"/>
          </p:nvPr>
        </p:nvSpPr>
        <p:spPr>
          <a:xfrm>
            <a:off x="407368" y="967694"/>
            <a:ext cx="10945216" cy="2415034"/>
          </a:xfrm>
        </p:spPr>
        <p:txBody>
          <a:bodyPr>
            <a:normAutofit fontScale="92500" lnSpcReduction="10000"/>
          </a:bodyPr>
          <a:lstStyle/>
          <a:p>
            <a:pPr marL="457200" lvl="1" indent="720000" latinLnBrk="0">
              <a:lnSpc>
                <a:spcPct val="150000"/>
              </a:lnSpc>
              <a:spcBef>
                <a:spcPts val="0"/>
              </a:spcBef>
              <a:buNone/>
            </a:pPr>
            <a:r>
              <a:rPr lang="zh-CN" altLang="zh-CN" sz="2800" b="1" dirty="0" smtClean="0"/>
              <a:t>数</a:t>
            </a:r>
            <a:r>
              <a:rPr lang="zh-CN" altLang="zh-CN" sz="2800" b="1" dirty="0"/>
              <a:t>制</a:t>
            </a:r>
            <a:r>
              <a:rPr lang="zh-CN" altLang="zh-CN" sz="2800" dirty="0"/>
              <a:t>，也称</a:t>
            </a:r>
            <a:r>
              <a:rPr lang="en-US" altLang="zh-CN" sz="2800" dirty="0"/>
              <a:t>“</a:t>
            </a:r>
            <a:r>
              <a:rPr lang="zh-CN" altLang="zh-CN" sz="2800" dirty="0"/>
              <a:t>计数制</a:t>
            </a:r>
            <a:r>
              <a:rPr lang="en-US" altLang="zh-CN" sz="2800" dirty="0"/>
              <a:t>”</a:t>
            </a:r>
            <a:r>
              <a:rPr lang="zh-CN" altLang="zh-CN" sz="2800" dirty="0"/>
              <a:t>，是用一组固定的符号和统一的规则来表示数值的方法。人们生活当中买东西时使用的就是十进制，</a:t>
            </a:r>
            <a:r>
              <a:rPr lang="en-US" altLang="zh-CN" sz="2800" dirty="0"/>
              <a:t>“</a:t>
            </a:r>
            <a:r>
              <a:rPr lang="zh-CN" altLang="zh-CN" sz="2800" dirty="0"/>
              <a:t>逢十进一</a:t>
            </a:r>
            <a:r>
              <a:rPr lang="en-US" altLang="zh-CN" sz="2800" dirty="0"/>
              <a:t>”</a:t>
            </a:r>
            <a:r>
              <a:rPr lang="zh-CN" altLang="zh-CN" sz="2800" dirty="0"/>
              <a:t>嘛，大家都会。但也有不使用十进制的时候，例如时间，有</a:t>
            </a:r>
            <a:r>
              <a:rPr lang="en-US" altLang="zh-CN" sz="2800" dirty="0"/>
              <a:t>12</a:t>
            </a:r>
            <a:r>
              <a:rPr lang="zh-CN" altLang="zh-CN" sz="2800" dirty="0"/>
              <a:t>小时制和</a:t>
            </a:r>
            <a:r>
              <a:rPr lang="en-US" altLang="zh-CN" sz="2800" dirty="0"/>
              <a:t>24</a:t>
            </a:r>
            <a:r>
              <a:rPr lang="zh-CN" altLang="zh-CN" sz="2800" dirty="0"/>
              <a:t>小时制；每星期有</a:t>
            </a:r>
            <a:r>
              <a:rPr lang="en-US" altLang="zh-CN" sz="2800" dirty="0"/>
              <a:t>7</a:t>
            </a:r>
            <a:r>
              <a:rPr lang="zh-CN" altLang="zh-CN" sz="2800" dirty="0"/>
              <a:t>天，第</a:t>
            </a:r>
            <a:r>
              <a:rPr lang="en-US" altLang="zh-CN" sz="2800" dirty="0"/>
              <a:t>8</a:t>
            </a:r>
            <a:r>
              <a:rPr lang="zh-CN" altLang="zh-CN" sz="2800" dirty="0"/>
              <a:t>天就是下周一了。</a:t>
            </a:r>
            <a:endParaRPr lang="zh-CN" altLang="zh-CN" sz="28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42</a:t>
            </a:fld>
            <a:endParaRPr lang="en-US" altLang="zh-CN"/>
          </a:p>
        </p:txBody>
      </p:sp>
      <p:sp>
        <p:nvSpPr>
          <p:cNvPr id="5" name="Text Box 4"/>
          <p:cNvSpPr txBox="1">
            <a:spLocks noChangeArrowheads="1"/>
          </p:cNvSpPr>
          <p:nvPr/>
        </p:nvSpPr>
        <p:spPr bwMode="auto">
          <a:xfrm>
            <a:off x="1600001" y="3611660"/>
            <a:ext cx="826527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50000"/>
              </a:spcBef>
              <a:buClrTx/>
              <a:buFontTx/>
              <a:buNone/>
            </a:pPr>
            <a:r>
              <a:rPr kumimoji="1" lang="en-US" altLang="zh-CN" sz="3200" dirty="0">
                <a:latin typeface="Times New Roman" panose="02020603050405020304" pitchFamily="18" charset="0"/>
              </a:rPr>
              <a:t>678.34=6×10</a:t>
            </a:r>
            <a:r>
              <a:rPr kumimoji="1" lang="en-US" altLang="zh-CN" sz="3200" baseline="30000" dirty="0">
                <a:latin typeface="Times New Roman" panose="02020603050405020304" pitchFamily="18" charset="0"/>
              </a:rPr>
              <a:t>2</a:t>
            </a:r>
            <a:r>
              <a:rPr kumimoji="1" lang="en-US" altLang="zh-CN" sz="3200" dirty="0">
                <a:latin typeface="Times New Roman" panose="02020603050405020304" pitchFamily="18" charset="0"/>
              </a:rPr>
              <a:t>+7×10</a:t>
            </a:r>
            <a:r>
              <a:rPr kumimoji="1" lang="en-US" altLang="zh-CN" sz="3200" baseline="30000" dirty="0">
                <a:latin typeface="Times New Roman" panose="02020603050405020304" pitchFamily="18" charset="0"/>
              </a:rPr>
              <a:t>1</a:t>
            </a:r>
            <a:r>
              <a:rPr kumimoji="1" lang="en-US" altLang="zh-CN" sz="3200" dirty="0">
                <a:latin typeface="Times New Roman" panose="02020603050405020304" pitchFamily="18" charset="0"/>
              </a:rPr>
              <a:t>+8×10</a:t>
            </a:r>
            <a:r>
              <a:rPr kumimoji="1" lang="en-US" altLang="zh-CN" sz="3200" baseline="30000" dirty="0">
                <a:latin typeface="Times New Roman" panose="02020603050405020304" pitchFamily="18" charset="0"/>
              </a:rPr>
              <a:t>0 </a:t>
            </a:r>
            <a:r>
              <a:rPr kumimoji="1" lang="en-US" altLang="zh-CN" sz="3200" dirty="0">
                <a:latin typeface="Times New Roman" panose="02020603050405020304" pitchFamily="18" charset="0"/>
              </a:rPr>
              <a:t>+3×10</a:t>
            </a:r>
            <a:r>
              <a:rPr kumimoji="1" lang="en-US" altLang="zh-CN" sz="3200" baseline="30000" dirty="0">
                <a:latin typeface="Times New Roman" panose="02020603050405020304" pitchFamily="18" charset="0"/>
              </a:rPr>
              <a:t>-1</a:t>
            </a:r>
            <a:r>
              <a:rPr kumimoji="1" lang="en-US" altLang="zh-CN" sz="3200" dirty="0">
                <a:latin typeface="Times New Roman" panose="02020603050405020304" pitchFamily="18" charset="0"/>
              </a:rPr>
              <a:t>+4×10</a:t>
            </a:r>
            <a:r>
              <a:rPr kumimoji="1" lang="en-US" altLang="zh-CN" sz="3200" baseline="30000" dirty="0">
                <a:latin typeface="Times New Roman" panose="02020603050405020304" pitchFamily="18" charset="0"/>
              </a:rPr>
              <a:t>-2</a:t>
            </a:r>
          </a:p>
        </p:txBody>
      </p:sp>
      <p:grpSp>
        <p:nvGrpSpPr>
          <p:cNvPr id="6" name="Group 5"/>
          <p:cNvGrpSpPr>
            <a:grpSpLocks/>
          </p:cNvGrpSpPr>
          <p:nvPr/>
        </p:nvGrpSpPr>
        <p:grpSpPr bwMode="auto">
          <a:xfrm>
            <a:off x="1559496" y="5774991"/>
            <a:ext cx="8538841" cy="1036836"/>
            <a:chOff x="188" y="2651"/>
            <a:chExt cx="7638" cy="972"/>
          </a:xfrm>
        </p:grpSpPr>
        <p:graphicFrame>
          <p:nvGraphicFramePr>
            <p:cNvPr id="7" name="Object 6"/>
            <p:cNvGraphicFramePr>
              <a:graphicFrameLocks noChangeAspect="1"/>
            </p:cNvGraphicFramePr>
            <p:nvPr>
              <p:extLst>
                <p:ext uri="{D42A27DB-BD31-4B8C-83A1-F6EECF244321}">
                  <p14:modId xmlns:p14="http://schemas.microsoft.com/office/powerpoint/2010/main" val="2589472985"/>
                </p:ext>
              </p:extLst>
            </p:nvPr>
          </p:nvGraphicFramePr>
          <p:xfrm>
            <a:off x="6098" y="2651"/>
            <a:ext cx="1728" cy="972"/>
          </p:xfrm>
          <a:graphic>
            <a:graphicData uri="http://schemas.openxmlformats.org/presentationml/2006/ole">
              <mc:AlternateContent xmlns:mc="http://schemas.openxmlformats.org/markup-compatibility/2006">
                <mc:Choice xmlns:v="urn:schemas-microsoft-com:vml" Requires="v">
                  <p:oleObj spid="_x0000_s1035" r:id="rId3" imgW="761669" imgH="431613" progId="Equation.2">
                    <p:embed/>
                  </p:oleObj>
                </mc:Choice>
                <mc:Fallback>
                  <p:oleObj r:id="rId3" imgW="761669" imgH="431613" progId="Equation.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8" y="2651"/>
                          <a:ext cx="1728" cy="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a:spLocks noChangeArrowheads="1"/>
            </p:cNvSpPr>
            <p:nvPr/>
          </p:nvSpPr>
          <p:spPr bwMode="auto">
            <a:xfrm>
              <a:off x="188" y="3009"/>
              <a:ext cx="7587"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just" eaLnBrk="1" hangingPunct="1">
                <a:spcBef>
                  <a:spcPct val="0"/>
                </a:spcBef>
                <a:buClrTx/>
                <a:buFontTx/>
                <a:buNone/>
              </a:pPr>
              <a:r>
                <a:rPr kumimoji="1" lang="en-US" altLang="zh-CN" sz="2000" dirty="0">
                  <a:latin typeface="宋体" panose="02010600030101010101" pitchFamily="2" charset="-122"/>
                </a:rPr>
                <a:t>N=a</a:t>
              </a:r>
              <a:r>
                <a:rPr kumimoji="1" lang="en-US" altLang="zh-CN" sz="2000" baseline="-30000" dirty="0">
                  <a:latin typeface="宋体" panose="02010600030101010101" pitchFamily="2" charset="-122"/>
                </a:rPr>
                <a:t>n-1</a:t>
              </a:r>
              <a:r>
                <a:rPr kumimoji="1" lang="en-US" altLang="zh-CN" sz="2000" dirty="0">
                  <a:latin typeface="Times New Roman" panose="02020603050405020304" pitchFamily="18" charset="0"/>
                </a:rPr>
                <a:t>×</a:t>
              </a:r>
              <a:r>
                <a:rPr kumimoji="1" lang="en-US" altLang="zh-CN" sz="2000" dirty="0">
                  <a:latin typeface="宋体" panose="02010600030101010101" pitchFamily="2" charset="-122"/>
                </a:rPr>
                <a:t>r</a:t>
              </a:r>
              <a:r>
                <a:rPr kumimoji="1" lang="en-US" altLang="zh-CN" sz="2000" baseline="30000" dirty="0">
                  <a:latin typeface="宋体" panose="02010600030101010101" pitchFamily="2" charset="-122"/>
                </a:rPr>
                <a:t>n-1</a:t>
              </a:r>
              <a:r>
                <a:rPr kumimoji="1" lang="zh-CN" altLang="en-US" sz="2000" dirty="0">
                  <a:latin typeface="Times New Roman" panose="02020603050405020304" pitchFamily="18" charset="0"/>
                </a:rPr>
                <a:t>＋</a:t>
              </a:r>
              <a:r>
                <a:rPr kumimoji="1" lang="en-US" altLang="zh-CN" sz="2000" dirty="0">
                  <a:latin typeface="宋体" panose="02010600030101010101" pitchFamily="2" charset="-122"/>
                </a:rPr>
                <a:t>a</a:t>
              </a:r>
              <a:r>
                <a:rPr kumimoji="1" lang="en-US" altLang="zh-CN" sz="2000" baseline="-30000" dirty="0">
                  <a:latin typeface="宋体" panose="02010600030101010101" pitchFamily="2" charset="-122"/>
                </a:rPr>
                <a:t>n-2</a:t>
              </a:r>
              <a:r>
                <a:rPr kumimoji="1" lang="en-US" altLang="zh-CN" sz="2000" dirty="0">
                  <a:latin typeface="Times New Roman" panose="02020603050405020304" pitchFamily="18" charset="0"/>
                </a:rPr>
                <a:t>×</a:t>
              </a:r>
              <a:r>
                <a:rPr kumimoji="1" lang="en-US" altLang="zh-CN" sz="2000" dirty="0">
                  <a:latin typeface="宋体" panose="02010600030101010101" pitchFamily="2" charset="-122"/>
                </a:rPr>
                <a:t>r</a:t>
              </a:r>
              <a:r>
                <a:rPr kumimoji="1" lang="en-US" altLang="zh-CN" sz="2000" baseline="30000" dirty="0">
                  <a:latin typeface="宋体" panose="02010600030101010101" pitchFamily="2" charset="-122"/>
                </a:rPr>
                <a:t>n-2</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a:t>
              </a:r>
              <a:r>
                <a:rPr kumimoji="1" lang="en-US" altLang="zh-CN" sz="2000" dirty="0">
                  <a:latin typeface="宋体" panose="02010600030101010101" pitchFamily="2" charset="-122"/>
                </a:rPr>
                <a:t>a</a:t>
              </a:r>
              <a:r>
                <a:rPr kumimoji="1" lang="en-US" altLang="zh-CN" sz="2000" baseline="-30000" dirty="0">
                  <a:latin typeface="宋体" panose="02010600030101010101" pitchFamily="2" charset="-122"/>
                </a:rPr>
                <a:t>0</a:t>
              </a:r>
              <a:r>
                <a:rPr kumimoji="1" lang="en-US" altLang="zh-CN" sz="2000" dirty="0">
                  <a:latin typeface="Times New Roman" panose="02020603050405020304" pitchFamily="18" charset="0"/>
                </a:rPr>
                <a:t>×</a:t>
              </a:r>
              <a:r>
                <a:rPr kumimoji="1" lang="en-US" altLang="zh-CN" sz="2000" dirty="0">
                  <a:latin typeface="宋体" panose="02010600030101010101" pitchFamily="2" charset="-122"/>
                </a:rPr>
                <a:t>r</a:t>
              </a:r>
              <a:r>
                <a:rPr kumimoji="1" lang="en-US" altLang="zh-CN" sz="2000" baseline="30000" dirty="0">
                  <a:latin typeface="宋体" panose="02010600030101010101" pitchFamily="2" charset="-122"/>
                </a:rPr>
                <a:t>0</a:t>
              </a:r>
              <a:r>
                <a:rPr kumimoji="1" lang="zh-CN" altLang="en-US" sz="2000" dirty="0">
                  <a:latin typeface="Times New Roman" panose="02020603050405020304" pitchFamily="18" charset="0"/>
                </a:rPr>
                <a:t>＋</a:t>
              </a:r>
              <a:r>
                <a:rPr kumimoji="1" lang="en-US" altLang="zh-CN" sz="2000" dirty="0">
                  <a:latin typeface="宋体" panose="02010600030101010101" pitchFamily="2" charset="-122"/>
                </a:rPr>
                <a:t>a</a:t>
              </a:r>
              <a:r>
                <a:rPr kumimoji="1" lang="en-US" altLang="zh-CN" sz="2000" baseline="-30000" dirty="0">
                  <a:latin typeface="宋体" panose="02010600030101010101" pitchFamily="2" charset="-122"/>
                </a:rPr>
                <a:t>-1</a:t>
              </a:r>
              <a:r>
                <a:rPr kumimoji="1" lang="en-US" altLang="zh-CN" sz="2000" dirty="0">
                  <a:latin typeface="Times New Roman" panose="02020603050405020304" pitchFamily="18" charset="0"/>
                </a:rPr>
                <a:t>×</a:t>
              </a:r>
              <a:r>
                <a:rPr kumimoji="1" lang="en-US" altLang="zh-CN" sz="2000" dirty="0">
                  <a:latin typeface="宋体" panose="02010600030101010101" pitchFamily="2" charset="-122"/>
                </a:rPr>
                <a:t>r</a:t>
              </a:r>
              <a:r>
                <a:rPr kumimoji="1" lang="en-US" altLang="zh-CN" sz="2000" baseline="30000" dirty="0">
                  <a:latin typeface="宋体" panose="02010600030101010101" pitchFamily="2" charset="-122"/>
                </a:rPr>
                <a:t>-1</a:t>
              </a:r>
              <a:r>
                <a:rPr kumimoji="1" lang="zh-CN" altLang="en-US" sz="2000" dirty="0">
                  <a:latin typeface="Times New Roman" panose="02020603050405020304" pitchFamily="18" charset="0"/>
                </a:rPr>
                <a:t>＋</a:t>
              </a:r>
              <a:r>
                <a:rPr kumimoji="1" lang="en-US" altLang="zh-CN" sz="2000" dirty="0">
                  <a:latin typeface="Times New Roman" panose="02020603050405020304" pitchFamily="18" charset="0"/>
                </a:rPr>
                <a:t>…</a:t>
              </a:r>
              <a:r>
                <a:rPr kumimoji="1" lang="zh-CN" altLang="en-US" sz="2000" dirty="0">
                  <a:latin typeface="Times New Roman" panose="02020603050405020304" pitchFamily="18" charset="0"/>
                </a:rPr>
                <a:t>＋</a:t>
              </a:r>
              <a:r>
                <a:rPr kumimoji="1" lang="en-US" altLang="zh-CN" sz="2000" dirty="0" err="1">
                  <a:latin typeface="宋体" panose="02010600030101010101" pitchFamily="2" charset="-122"/>
                </a:rPr>
                <a:t>a</a:t>
              </a:r>
              <a:r>
                <a:rPr kumimoji="1" lang="en-US" altLang="zh-CN" sz="2000" baseline="-30000" dirty="0" err="1">
                  <a:latin typeface="宋体" panose="02010600030101010101" pitchFamily="2" charset="-122"/>
                </a:rPr>
                <a:t>-m</a:t>
              </a:r>
              <a:r>
                <a:rPr kumimoji="1" lang="en-US" altLang="zh-CN" sz="2000" dirty="0" err="1">
                  <a:latin typeface="Times New Roman" panose="02020603050405020304" pitchFamily="18" charset="0"/>
                </a:rPr>
                <a:t>×</a:t>
              </a:r>
              <a:r>
                <a:rPr kumimoji="1" lang="en-US" altLang="zh-CN" sz="2000" dirty="0" err="1">
                  <a:latin typeface="宋体" panose="02010600030101010101" pitchFamily="2" charset="-122"/>
                </a:rPr>
                <a:t>r</a:t>
              </a:r>
              <a:r>
                <a:rPr kumimoji="1" lang="en-US" altLang="zh-CN" sz="2000" baseline="30000" dirty="0" err="1">
                  <a:latin typeface="宋体" panose="02010600030101010101" pitchFamily="2" charset="-122"/>
                </a:rPr>
                <a:t>-m</a:t>
              </a:r>
              <a:endParaRPr kumimoji="1" lang="en-US" altLang="zh-CN" sz="2000" dirty="0">
                <a:latin typeface="Times New Roman" panose="02020603050405020304" pitchFamily="18" charset="0"/>
              </a:endParaRPr>
            </a:p>
          </p:txBody>
        </p:sp>
      </p:grpSp>
      <p:sp>
        <p:nvSpPr>
          <p:cNvPr id="9" name="AutoShape 9"/>
          <p:cNvSpPr>
            <a:spLocks noChangeArrowheads="1"/>
          </p:cNvSpPr>
          <p:nvPr/>
        </p:nvSpPr>
        <p:spPr bwMode="auto">
          <a:xfrm>
            <a:off x="1447608" y="4577592"/>
            <a:ext cx="1350963" cy="458002"/>
          </a:xfrm>
          <a:prstGeom prst="wedgeEllipseCallout">
            <a:avLst>
              <a:gd name="adj1" fmla="val 70329"/>
              <a:gd name="adj2" fmla="val -1395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a:spcBef>
                <a:spcPct val="0"/>
              </a:spcBef>
              <a:buClrTx/>
              <a:buNone/>
            </a:pPr>
            <a:r>
              <a:rPr kumimoji="1" lang="zh-CN" altLang="en-US" sz="2000" b="0">
                <a:solidFill>
                  <a:srgbClr val="B2B2B2">
                    <a:lumMod val="20000"/>
                    <a:lumOff val="80000"/>
                  </a:srgbClr>
                </a:solidFill>
                <a:latin typeface="Times New Roman" panose="02020603050405020304" pitchFamily="18" charset="0"/>
              </a:rPr>
              <a:t>数码</a:t>
            </a:r>
          </a:p>
        </p:txBody>
      </p:sp>
      <p:sp>
        <p:nvSpPr>
          <p:cNvPr id="10" name="AutoShape 10"/>
          <p:cNvSpPr>
            <a:spLocks noChangeArrowheads="1"/>
          </p:cNvSpPr>
          <p:nvPr/>
        </p:nvSpPr>
        <p:spPr bwMode="auto">
          <a:xfrm>
            <a:off x="3961092" y="4427234"/>
            <a:ext cx="1368425" cy="486356"/>
          </a:xfrm>
          <a:prstGeom prst="wedgeEllipseCallout">
            <a:avLst>
              <a:gd name="adj1" fmla="val 13754"/>
              <a:gd name="adj2" fmla="val -106872"/>
            </a:avLst>
          </a:prstGeom>
          <a:solidFill>
            <a:srgbClr val="80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a:spcBef>
                <a:spcPct val="0"/>
              </a:spcBef>
              <a:buClrTx/>
              <a:buNone/>
            </a:pPr>
            <a:r>
              <a:rPr kumimoji="1" lang="zh-CN" altLang="en-US" sz="2000" b="0">
                <a:solidFill>
                  <a:srgbClr val="B2B2B2">
                    <a:lumMod val="20000"/>
                    <a:lumOff val="80000"/>
                  </a:srgbClr>
                </a:solidFill>
                <a:latin typeface="Times New Roman" panose="02020603050405020304" pitchFamily="18" charset="0"/>
              </a:rPr>
              <a:t>基数</a:t>
            </a:r>
          </a:p>
        </p:txBody>
      </p:sp>
      <p:sp>
        <p:nvSpPr>
          <p:cNvPr id="11" name="AutoShape 11"/>
          <p:cNvSpPr>
            <a:spLocks noChangeArrowheads="1"/>
          </p:cNvSpPr>
          <p:nvPr/>
        </p:nvSpPr>
        <p:spPr bwMode="auto">
          <a:xfrm>
            <a:off x="9025997" y="4394460"/>
            <a:ext cx="1368425" cy="432955"/>
          </a:xfrm>
          <a:prstGeom prst="wedgeEllipseCallout">
            <a:avLst>
              <a:gd name="adj1" fmla="val -42079"/>
              <a:gd name="adj2" fmla="val -131775"/>
            </a:avLst>
          </a:prstGeom>
          <a:solidFill>
            <a:srgbClr val="E6D7B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a:spcBef>
                <a:spcPct val="0"/>
              </a:spcBef>
              <a:buClrTx/>
              <a:buNone/>
            </a:pPr>
            <a:r>
              <a:rPr kumimoji="1" lang="zh-CN" altLang="en-US" sz="2000" b="0" dirty="0" smtClean="0">
                <a:solidFill>
                  <a:srgbClr val="335338"/>
                </a:solidFill>
                <a:latin typeface="Times New Roman" panose="02020603050405020304" pitchFamily="18" charset="0"/>
              </a:rPr>
              <a:t>位权</a:t>
            </a:r>
            <a:endParaRPr kumimoji="1" lang="zh-CN" altLang="en-US" sz="2000" b="0" dirty="0">
              <a:solidFill>
                <a:srgbClr val="335338"/>
              </a:solidFill>
              <a:latin typeface="Times New Roman" panose="02020603050405020304" pitchFamily="18" charset="0"/>
            </a:endParaRPr>
          </a:p>
        </p:txBody>
      </p:sp>
      <p:sp>
        <p:nvSpPr>
          <p:cNvPr id="12" name="Oval 12"/>
          <p:cNvSpPr>
            <a:spLocks noChangeArrowheads="1"/>
          </p:cNvSpPr>
          <p:nvPr/>
        </p:nvSpPr>
        <p:spPr bwMode="auto">
          <a:xfrm>
            <a:off x="2940845" y="3688147"/>
            <a:ext cx="363616" cy="43180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1529" tIns="65765" rIns="131529" bIns="65765"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2400" b="0">
              <a:latin typeface="Arial" panose="020B0604020202020204" pitchFamily="34" charset="0"/>
            </a:endParaRPr>
          </a:p>
        </p:txBody>
      </p:sp>
      <p:sp>
        <p:nvSpPr>
          <p:cNvPr id="13" name="Oval 14"/>
          <p:cNvSpPr>
            <a:spLocks noChangeArrowheads="1"/>
          </p:cNvSpPr>
          <p:nvPr/>
        </p:nvSpPr>
        <p:spPr bwMode="auto">
          <a:xfrm>
            <a:off x="4645304" y="3688147"/>
            <a:ext cx="451523" cy="431800"/>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1529" tIns="65765" rIns="131529" bIns="65765"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2400" b="0">
              <a:solidFill>
                <a:srgbClr val="FF0000"/>
              </a:solidFill>
              <a:latin typeface="Arial" panose="020B0604020202020204" pitchFamily="34" charset="0"/>
            </a:endParaRPr>
          </a:p>
        </p:txBody>
      </p:sp>
      <p:sp>
        <p:nvSpPr>
          <p:cNvPr id="14" name="Oval 15"/>
          <p:cNvSpPr>
            <a:spLocks noChangeArrowheads="1"/>
          </p:cNvSpPr>
          <p:nvPr/>
        </p:nvSpPr>
        <p:spPr bwMode="auto">
          <a:xfrm>
            <a:off x="8497126" y="3663301"/>
            <a:ext cx="675494" cy="533134"/>
          </a:xfrm>
          <a:prstGeom prst="ellips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31529" tIns="65765" rIns="131529" bIns="65765"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2400" b="0">
              <a:latin typeface="Arial" panose="020B0604020202020204" pitchFamily="34" charset="0"/>
            </a:endParaRPr>
          </a:p>
        </p:txBody>
      </p:sp>
      <p:sp>
        <p:nvSpPr>
          <p:cNvPr id="15" name="Rectangle 16"/>
          <p:cNvSpPr>
            <a:spLocks noChangeArrowheads="1"/>
          </p:cNvSpPr>
          <p:nvPr/>
        </p:nvSpPr>
        <p:spPr bwMode="auto">
          <a:xfrm>
            <a:off x="1426850" y="5198186"/>
            <a:ext cx="83920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r>
              <a:rPr kumimoji="1" lang="en-US" altLang="zh-CN" sz="3200" b="0" dirty="0">
                <a:solidFill>
                  <a:schemeClr val="tx2"/>
                </a:solidFill>
                <a:latin typeface="宋体" panose="02010600030101010101" pitchFamily="2" charset="-122"/>
              </a:rPr>
              <a:t>R</a:t>
            </a:r>
            <a:r>
              <a:rPr kumimoji="1" lang="zh-CN" altLang="en-US" sz="3200" b="0" dirty="0">
                <a:solidFill>
                  <a:schemeClr val="tx2"/>
                </a:solidFill>
                <a:latin typeface="楷体_GB2312" pitchFamily="49" charset="-122"/>
                <a:ea typeface="楷体_GB2312" pitchFamily="49" charset="-122"/>
              </a:rPr>
              <a:t>进制</a:t>
            </a:r>
            <a:r>
              <a:rPr kumimoji="1" lang="zh-CN" altLang="en-US" sz="3200" b="0" dirty="0" smtClean="0">
                <a:solidFill>
                  <a:schemeClr val="tx2"/>
                </a:solidFill>
                <a:latin typeface="楷体_GB2312" pitchFamily="49" charset="-122"/>
                <a:ea typeface="楷体_GB2312" pitchFamily="49" charset="-122"/>
              </a:rPr>
              <a:t>数，用</a:t>
            </a:r>
            <a:r>
              <a:rPr kumimoji="1" lang="en-US" altLang="zh-CN" sz="3200" b="0" dirty="0" err="1" smtClean="0">
                <a:solidFill>
                  <a:schemeClr val="tx2"/>
                </a:solidFill>
                <a:latin typeface="宋体" panose="02010600030101010101" pitchFamily="2" charset="-122"/>
              </a:rPr>
              <a:t>m+n</a:t>
            </a:r>
            <a:r>
              <a:rPr kumimoji="1" lang="zh-CN" altLang="en-US" sz="3200" b="0" dirty="0" smtClean="0">
                <a:solidFill>
                  <a:schemeClr val="tx2"/>
                </a:solidFill>
                <a:latin typeface="楷体_GB2312" pitchFamily="49" charset="-122"/>
                <a:ea typeface="楷体_GB2312" pitchFamily="49" charset="-122"/>
              </a:rPr>
              <a:t>个数码符</a:t>
            </a:r>
            <a:r>
              <a:rPr kumimoji="1" lang="zh-CN" altLang="en-US" sz="3200" b="0" dirty="0">
                <a:solidFill>
                  <a:schemeClr val="tx2"/>
                </a:solidFill>
                <a:latin typeface="楷体_GB2312" pitchFamily="49" charset="-122"/>
                <a:ea typeface="楷体_GB2312" pitchFamily="49" charset="-122"/>
              </a:rPr>
              <a:t>号来表示的</a:t>
            </a:r>
            <a:r>
              <a:rPr kumimoji="1" lang="zh-CN" altLang="en-US" sz="3200" b="0" dirty="0" smtClean="0">
                <a:solidFill>
                  <a:schemeClr val="tx2"/>
                </a:solidFill>
                <a:latin typeface="楷体_GB2312" pitchFamily="49" charset="-122"/>
                <a:ea typeface="楷体_GB2312" pitchFamily="49" charset="-122"/>
              </a:rPr>
              <a:t>数如下。</a:t>
            </a:r>
            <a:endParaRPr kumimoji="1" lang="zh-CN" altLang="en-US" sz="3200" b="0" dirty="0">
              <a:solidFill>
                <a:schemeClr val="tx2"/>
              </a:solidFill>
              <a:latin typeface="楷体_GB2312" pitchFamily="49" charset="-122"/>
              <a:ea typeface="楷体_GB2312" pitchFamily="49" charset="-122"/>
            </a:endParaRPr>
          </a:p>
        </p:txBody>
      </p:sp>
    </p:spTree>
    <p:extLst>
      <p:ext uri="{BB962C8B-B14F-4D97-AF65-F5344CB8AC3E}">
        <p14:creationId xmlns:p14="http://schemas.microsoft.com/office/powerpoint/2010/main" val="2790955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a:lnSpc>
                <a:spcPct val="80000"/>
              </a:lnSpc>
              <a:spcAft>
                <a:spcPts val="1200"/>
              </a:spcAft>
            </a:pPr>
            <a:r>
              <a:rPr lang="en-US" altLang="zh-CN" sz="3600" b="1" dirty="0"/>
              <a:t>3.1 </a:t>
            </a:r>
            <a:r>
              <a:rPr lang="zh-CN" altLang="en-US" sz="3600" b="1" dirty="0"/>
              <a:t>计算机中</a:t>
            </a:r>
            <a:r>
              <a:rPr lang="zh-CN" altLang="zh-CN" dirty="0">
                <a:latin typeface="MS Gothic" panose="020B0609070205080204" pitchFamily="49" charset="-128"/>
                <a:cs typeface="Impact" panose="020B0806030902050204" pitchFamily="34" charset="0"/>
              </a:rPr>
              <a:t>常见</a:t>
            </a:r>
            <a:r>
              <a:rPr lang="zh-CN" altLang="en-US" dirty="0">
                <a:latin typeface="MS Gothic" panose="020B0609070205080204" pitchFamily="49" charset="-128"/>
                <a:cs typeface="Impact" panose="020B0806030902050204" pitchFamily="34" charset="0"/>
              </a:rPr>
              <a:t>数制</a:t>
            </a:r>
            <a:endParaRPr lang="en-US" altLang="zh-CN" sz="3600" dirty="0">
              <a:solidFill>
                <a:schemeClr val="tx2"/>
              </a:solidFill>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43</a:t>
            </a:fld>
            <a:endParaRPr lang="en-US" altLang="zh-CN" dirty="0"/>
          </a:p>
        </p:txBody>
      </p:sp>
      <p:graphicFrame>
        <p:nvGraphicFramePr>
          <p:cNvPr id="3" name="表格 2"/>
          <p:cNvGraphicFramePr>
            <a:graphicFrameLocks noGrp="1"/>
          </p:cNvGraphicFramePr>
          <p:nvPr>
            <p:custDataLst>
              <p:tags r:id="rId1"/>
            </p:custDataLst>
            <p:extLst>
              <p:ext uri="{D42A27DB-BD31-4B8C-83A1-F6EECF244321}">
                <p14:modId xmlns:p14="http://schemas.microsoft.com/office/powerpoint/2010/main" val="1224264992"/>
              </p:ext>
            </p:extLst>
          </p:nvPr>
        </p:nvGraphicFramePr>
        <p:xfrm>
          <a:off x="1343472" y="925478"/>
          <a:ext cx="10009113" cy="3655650"/>
        </p:xfrm>
        <a:graphic>
          <a:graphicData uri="http://schemas.openxmlformats.org/drawingml/2006/table">
            <a:tbl>
              <a:tblPr firstRow="1" firstCol="1" bandRow="1">
                <a:tableStyleId>{5C22544A-7EE6-4342-B048-85BDC9FD1C3A}</a:tableStyleId>
              </a:tblPr>
              <a:tblGrid>
                <a:gridCol w="1642120">
                  <a:extLst>
                    <a:ext uri="{9D8B030D-6E8A-4147-A177-3AD203B41FA5}">
                      <a16:colId xmlns="" xmlns:a16="http://schemas.microsoft.com/office/drawing/2014/main" val="20000"/>
                    </a:ext>
                  </a:extLst>
                </a:gridCol>
                <a:gridCol w="1485728">
                  <a:extLst>
                    <a:ext uri="{9D8B030D-6E8A-4147-A177-3AD203B41FA5}">
                      <a16:colId xmlns="" xmlns:a16="http://schemas.microsoft.com/office/drawing/2014/main" val="20001"/>
                    </a:ext>
                  </a:extLst>
                </a:gridCol>
                <a:gridCol w="1642120">
                  <a:extLst>
                    <a:ext uri="{9D8B030D-6E8A-4147-A177-3AD203B41FA5}">
                      <a16:colId xmlns="" xmlns:a16="http://schemas.microsoft.com/office/drawing/2014/main" val="20002"/>
                    </a:ext>
                  </a:extLst>
                </a:gridCol>
                <a:gridCol w="1642120">
                  <a:extLst>
                    <a:ext uri="{9D8B030D-6E8A-4147-A177-3AD203B41FA5}">
                      <a16:colId xmlns="" xmlns:a16="http://schemas.microsoft.com/office/drawing/2014/main" val="20003"/>
                    </a:ext>
                  </a:extLst>
                </a:gridCol>
                <a:gridCol w="3597025">
                  <a:extLst>
                    <a:ext uri="{9D8B030D-6E8A-4147-A177-3AD203B41FA5}">
                      <a16:colId xmlns="" xmlns:a16="http://schemas.microsoft.com/office/drawing/2014/main" val="20004"/>
                    </a:ext>
                  </a:extLst>
                </a:gridCol>
              </a:tblGrid>
              <a:tr h="619637">
                <a:tc>
                  <a:txBody>
                    <a:bodyPr/>
                    <a:lstStyle/>
                    <a:p>
                      <a:pPr algn="ctr">
                        <a:lnSpc>
                          <a:spcPts val="2100"/>
                        </a:lnSpc>
                        <a:spcAft>
                          <a:spcPts val="0"/>
                        </a:spcAft>
                      </a:pPr>
                      <a:r>
                        <a:rPr lang="en-US" sz="2800" kern="100" dirty="0">
                          <a:solidFill>
                            <a:srgbClr val="FFFFFF"/>
                          </a:solidFill>
                          <a:effectLst/>
                        </a:rPr>
                        <a:t> </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tc>
                <a:tc>
                  <a:txBody>
                    <a:bodyPr/>
                    <a:lstStyle/>
                    <a:p>
                      <a:pPr algn="ctr">
                        <a:lnSpc>
                          <a:spcPts val="2100"/>
                        </a:lnSpc>
                        <a:spcAft>
                          <a:spcPts val="0"/>
                        </a:spcAft>
                      </a:pPr>
                      <a:r>
                        <a:rPr lang="zh-CN" sz="2800" kern="100" dirty="0">
                          <a:solidFill>
                            <a:srgbClr val="FFFFFF"/>
                          </a:solidFill>
                          <a:effectLst/>
                        </a:rPr>
                        <a:t>二进制</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solidFill>
                            <a:srgbClr val="FFFFFF"/>
                          </a:solidFill>
                          <a:effectLst/>
                        </a:rPr>
                        <a:t>八进制</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solidFill>
                            <a:srgbClr val="FFFFFF"/>
                          </a:solidFill>
                          <a:effectLst/>
                        </a:rPr>
                        <a:t>十进制</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solidFill>
                            <a:srgbClr val="FFFFFF"/>
                          </a:solidFill>
                          <a:effectLst/>
                        </a:rPr>
                        <a:t>十六进制</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 xmlns:a16="http://schemas.microsoft.com/office/drawing/2014/main" val="10000"/>
                  </a:ext>
                </a:extLst>
              </a:tr>
              <a:tr h="624606">
                <a:tc>
                  <a:txBody>
                    <a:bodyPr/>
                    <a:lstStyle/>
                    <a:p>
                      <a:pPr algn="ctr">
                        <a:lnSpc>
                          <a:spcPts val="2100"/>
                        </a:lnSpc>
                        <a:spcAft>
                          <a:spcPts val="0"/>
                        </a:spcAft>
                      </a:pPr>
                      <a:r>
                        <a:rPr lang="zh-CN" sz="2800" kern="100" dirty="0">
                          <a:solidFill>
                            <a:srgbClr val="FFFFFF"/>
                          </a:solidFill>
                          <a:effectLst/>
                        </a:rPr>
                        <a:t>数字符号</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0</a:t>
                      </a:r>
                      <a:r>
                        <a:rPr lang="zh-CN" sz="2800" kern="100" dirty="0">
                          <a:effectLst/>
                        </a:rPr>
                        <a:t>，</a:t>
                      </a:r>
                      <a:r>
                        <a:rPr lang="en-US" sz="2800" kern="100" dirty="0">
                          <a:effectLst/>
                        </a:rPr>
                        <a:t>1</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0</a:t>
                      </a:r>
                      <a:r>
                        <a:rPr lang="zh-CN" sz="2800" kern="100" dirty="0">
                          <a:effectLst/>
                        </a:rPr>
                        <a:t>～</a:t>
                      </a:r>
                      <a:r>
                        <a:rPr lang="en-US" sz="2800" kern="100" dirty="0">
                          <a:effectLst/>
                        </a:rPr>
                        <a:t>7</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0</a:t>
                      </a:r>
                      <a:r>
                        <a:rPr lang="zh-CN" sz="2800" kern="100" dirty="0">
                          <a:effectLst/>
                        </a:rPr>
                        <a:t>～</a:t>
                      </a:r>
                      <a:r>
                        <a:rPr lang="en-US" sz="2800" kern="100" dirty="0">
                          <a:effectLst/>
                        </a:rPr>
                        <a:t>9</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0</a:t>
                      </a:r>
                      <a:r>
                        <a:rPr lang="zh-CN" sz="2800" kern="100" dirty="0">
                          <a:effectLst/>
                        </a:rPr>
                        <a:t>～</a:t>
                      </a:r>
                      <a:r>
                        <a:rPr lang="en-US" sz="2800" kern="100" dirty="0">
                          <a:effectLst/>
                        </a:rPr>
                        <a:t>9</a:t>
                      </a:r>
                      <a:r>
                        <a:rPr lang="zh-CN" sz="2800" kern="100" dirty="0">
                          <a:effectLst/>
                        </a:rPr>
                        <a:t>，</a:t>
                      </a:r>
                      <a:r>
                        <a:rPr lang="en-US" sz="2800" kern="100" dirty="0">
                          <a:effectLst/>
                        </a:rPr>
                        <a:t>A</a:t>
                      </a:r>
                      <a:r>
                        <a:rPr lang="zh-CN" sz="2800" kern="100" dirty="0">
                          <a:effectLst/>
                        </a:rPr>
                        <a:t>，</a:t>
                      </a:r>
                      <a:r>
                        <a:rPr lang="en-US" sz="2800" kern="100" dirty="0">
                          <a:effectLst/>
                        </a:rPr>
                        <a:t>B</a:t>
                      </a:r>
                      <a:r>
                        <a:rPr lang="zh-CN" sz="2800" kern="100" dirty="0">
                          <a:effectLst/>
                        </a:rPr>
                        <a:t>，</a:t>
                      </a:r>
                      <a:r>
                        <a:rPr lang="en-US" sz="2800" kern="100" dirty="0">
                          <a:effectLst/>
                        </a:rPr>
                        <a:t>C</a:t>
                      </a:r>
                      <a:r>
                        <a:rPr lang="zh-CN" sz="2800" kern="100" dirty="0">
                          <a:effectLst/>
                        </a:rPr>
                        <a:t>，</a:t>
                      </a:r>
                      <a:r>
                        <a:rPr lang="en-US" sz="2800" kern="100" dirty="0">
                          <a:effectLst/>
                        </a:rPr>
                        <a:t>D</a:t>
                      </a:r>
                      <a:r>
                        <a:rPr lang="zh-CN" sz="2800" kern="100" dirty="0">
                          <a:effectLst/>
                        </a:rPr>
                        <a:t>，</a:t>
                      </a:r>
                      <a:r>
                        <a:rPr lang="en-US" sz="2800" kern="100" dirty="0">
                          <a:effectLst/>
                        </a:rPr>
                        <a:t>E</a:t>
                      </a:r>
                      <a:r>
                        <a:rPr lang="zh-CN" sz="2800" kern="100" dirty="0">
                          <a:effectLst/>
                        </a:rPr>
                        <a:t>，</a:t>
                      </a:r>
                      <a:r>
                        <a:rPr lang="en-US" sz="2800" kern="100" dirty="0">
                          <a:effectLst/>
                        </a:rPr>
                        <a:t>F</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 xmlns:a16="http://schemas.microsoft.com/office/drawing/2014/main" val="10001"/>
                  </a:ext>
                </a:extLst>
              </a:tr>
              <a:tr h="624606">
                <a:tc>
                  <a:txBody>
                    <a:bodyPr/>
                    <a:lstStyle/>
                    <a:p>
                      <a:pPr algn="ctr">
                        <a:lnSpc>
                          <a:spcPts val="2100"/>
                        </a:lnSpc>
                        <a:spcAft>
                          <a:spcPts val="0"/>
                        </a:spcAft>
                      </a:pPr>
                      <a:r>
                        <a:rPr lang="zh-CN" sz="2800" kern="100" dirty="0">
                          <a:solidFill>
                            <a:srgbClr val="FFFFFF"/>
                          </a:solidFill>
                          <a:effectLst/>
                        </a:rPr>
                        <a:t>规则</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effectLst/>
                        </a:rPr>
                        <a:t>逢二进一</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effectLst/>
                        </a:rPr>
                        <a:t>逢八进一</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effectLst/>
                        </a:rPr>
                        <a:t>逢十进一</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zh-CN" sz="2800" kern="100" dirty="0">
                          <a:effectLst/>
                        </a:rPr>
                        <a:t>逢十六进一</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 xmlns:a16="http://schemas.microsoft.com/office/drawing/2014/main" val="10002"/>
                  </a:ext>
                </a:extLst>
              </a:tr>
              <a:tr h="592829">
                <a:tc>
                  <a:txBody>
                    <a:bodyPr/>
                    <a:lstStyle/>
                    <a:p>
                      <a:pPr algn="ctr">
                        <a:lnSpc>
                          <a:spcPts val="2100"/>
                        </a:lnSpc>
                        <a:spcAft>
                          <a:spcPts val="0"/>
                        </a:spcAft>
                      </a:pPr>
                      <a:r>
                        <a:rPr lang="zh-CN" sz="2800" kern="100" dirty="0">
                          <a:solidFill>
                            <a:srgbClr val="FFFFFF"/>
                          </a:solidFill>
                          <a:effectLst/>
                        </a:rPr>
                        <a:t>基数</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2</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8</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10</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16</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 xmlns:a16="http://schemas.microsoft.com/office/drawing/2014/main" val="10003"/>
                  </a:ext>
                </a:extLst>
              </a:tr>
              <a:tr h="569366">
                <a:tc>
                  <a:txBody>
                    <a:bodyPr/>
                    <a:lstStyle/>
                    <a:p>
                      <a:pPr algn="ctr">
                        <a:lnSpc>
                          <a:spcPts val="2100"/>
                        </a:lnSpc>
                        <a:spcAft>
                          <a:spcPts val="0"/>
                        </a:spcAft>
                      </a:pPr>
                      <a:r>
                        <a:rPr lang="zh-CN" sz="2800" kern="100" dirty="0">
                          <a:solidFill>
                            <a:srgbClr val="FFFFFF"/>
                          </a:solidFill>
                          <a:effectLst/>
                        </a:rPr>
                        <a:t>位权</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2</a:t>
                      </a:r>
                      <a:r>
                        <a:rPr lang="en-US" sz="2800" kern="100" baseline="30000" dirty="0">
                          <a:effectLst/>
                        </a:rPr>
                        <a:t>i</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8</a:t>
                      </a:r>
                      <a:r>
                        <a:rPr lang="en-US" sz="2800" kern="100" baseline="30000" dirty="0">
                          <a:effectLst/>
                        </a:rPr>
                        <a:t>i</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10</a:t>
                      </a:r>
                      <a:r>
                        <a:rPr lang="en-US" sz="2800" kern="100" baseline="30000" dirty="0">
                          <a:effectLst/>
                        </a:rPr>
                        <a:t>i</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16</a:t>
                      </a:r>
                      <a:r>
                        <a:rPr lang="en-US" sz="2800" kern="100" baseline="30000" dirty="0">
                          <a:effectLst/>
                        </a:rPr>
                        <a:t>i</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 xmlns:a16="http://schemas.microsoft.com/office/drawing/2014/main" val="10004"/>
                  </a:ext>
                </a:extLst>
              </a:tr>
              <a:tr h="624606">
                <a:tc>
                  <a:txBody>
                    <a:bodyPr/>
                    <a:lstStyle/>
                    <a:p>
                      <a:pPr algn="ctr">
                        <a:lnSpc>
                          <a:spcPts val="2100"/>
                        </a:lnSpc>
                        <a:spcAft>
                          <a:spcPts val="0"/>
                        </a:spcAft>
                      </a:pPr>
                      <a:r>
                        <a:rPr lang="zh-CN" sz="2800" kern="100" dirty="0">
                          <a:solidFill>
                            <a:srgbClr val="FFFFFF"/>
                          </a:solidFill>
                          <a:effectLst/>
                        </a:rPr>
                        <a:t>表示方法</a:t>
                      </a:r>
                      <a:endParaRPr lang="zh-CN" sz="2800" kern="100" dirty="0">
                        <a:solidFill>
                          <a:srgbClr val="FFFFFF"/>
                        </a:solidFill>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B</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O</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D</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tc>
                  <a:txBody>
                    <a:bodyPr/>
                    <a:lstStyle/>
                    <a:p>
                      <a:pPr algn="ctr">
                        <a:lnSpc>
                          <a:spcPts val="2100"/>
                        </a:lnSpc>
                        <a:spcAft>
                          <a:spcPts val="0"/>
                        </a:spcAft>
                      </a:pPr>
                      <a:r>
                        <a:rPr lang="en-US" sz="2800" kern="100" dirty="0">
                          <a:effectLst/>
                        </a:rPr>
                        <a:t>H</a:t>
                      </a:r>
                      <a:endParaRPr lang="zh-CN" sz="2800" kern="100" dirty="0">
                        <a:effectLst/>
                        <a:latin typeface="Impact" panose="020B0806030902050204" pitchFamily="34" charset="0"/>
                        <a:ea typeface="等线" panose="02010600030101010101" pitchFamily="2" charset="-122"/>
                        <a:cs typeface="Impact" panose="020B0806030902050204" pitchFamily="34" charset="0"/>
                      </a:endParaRPr>
                    </a:p>
                  </a:txBody>
                  <a:tcPr marL="68580" marR="68580" marT="0" marB="0" anchor="ctr"/>
                </a:tc>
                <a:extLst>
                  <a:ext uri="{0D108BD9-81ED-4DB2-BD59-A6C34878D82A}">
                    <a16:rowId xmlns="" xmlns:a16="http://schemas.microsoft.com/office/drawing/2014/main" val="10005"/>
                  </a:ext>
                </a:extLst>
              </a:tr>
            </a:tbl>
          </a:graphicData>
        </a:graphic>
      </p:graphicFrame>
      <p:sp>
        <p:nvSpPr>
          <p:cNvPr id="4" name="Rectangle 3"/>
          <p:cNvSpPr/>
          <p:nvPr/>
        </p:nvSpPr>
        <p:spPr>
          <a:xfrm>
            <a:off x="191344" y="4725144"/>
            <a:ext cx="11881320" cy="1384995"/>
          </a:xfrm>
          <a:prstGeom prst="rect">
            <a:avLst/>
          </a:prstGeom>
        </p:spPr>
        <p:txBody>
          <a:bodyPr wrap="square">
            <a:spAutoFit/>
          </a:bodyPr>
          <a:lstStyle/>
          <a:p>
            <a:pPr lvl="2">
              <a:lnSpc>
                <a:spcPct val="150000"/>
              </a:lnSpc>
            </a:pPr>
            <a:r>
              <a:rPr lang="zh-CN" altLang="en-US" sz="2800" dirty="0" smtClean="0">
                <a:solidFill>
                  <a:srgbClr val="426E48"/>
                </a:solidFill>
                <a:latin typeface="楷体_GB2312" pitchFamily="49" charset="-122"/>
                <a:ea typeface="楷体_GB2312" pitchFamily="49" charset="-122"/>
              </a:rPr>
              <a:t>十</a:t>
            </a:r>
            <a:r>
              <a:rPr lang="zh-CN" altLang="en-US" sz="2800" dirty="0">
                <a:solidFill>
                  <a:srgbClr val="426E48"/>
                </a:solidFill>
                <a:latin typeface="楷体_GB2312" pitchFamily="49" charset="-122"/>
                <a:ea typeface="楷体_GB2312" pitchFamily="49" charset="-122"/>
              </a:rPr>
              <a:t>进</a:t>
            </a:r>
            <a:r>
              <a:rPr lang="zh-CN" altLang="en-US" sz="2800" dirty="0" smtClean="0">
                <a:solidFill>
                  <a:srgbClr val="426E48"/>
                </a:solidFill>
                <a:latin typeface="楷体_GB2312" pitchFamily="49" charset="-122"/>
                <a:ea typeface="楷体_GB2312" pitchFamily="49" charset="-122"/>
              </a:rPr>
              <a:t>制数：</a:t>
            </a:r>
            <a:r>
              <a:rPr lang="en-US" altLang="zh-CN" sz="2800" dirty="0">
                <a:solidFill>
                  <a:srgbClr val="426E48"/>
                </a:solidFill>
                <a:latin typeface="楷体_GB2312" pitchFamily="49" charset="-122"/>
                <a:ea typeface="楷体_GB2312" pitchFamily="49" charset="-122"/>
              </a:rPr>
              <a:t>234D</a:t>
            </a:r>
            <a:r>
              <a:rPr lang="zh-CN" altLang="en-US" sz="2800" dirty="0">
                <a:solidFill>
                  <a:srgbClr val="426E48"/>
                </a:solidFill>
                <a:latin typeface="楷体_GB2312" pitchFamily="49" charset="-122"/>
                <a:ea typeface="楷体_GB2312" pitchFamily="49" charset="-122"/>
              </a:rPr>
              <a:t>或</a:t>
            </a:r>
            <a:r>
              <a:rPr lang="en-US" altLang="zh-CN" sz="2800" dirty="0">
                <a:solidFill>
                  <a:srgbClr val="426E48"/>
                </a:solidFill>
                <a:latin typeface="楷体_GB2312" pitchFamily="49" charset="-122"/>
                <a:ea typeface="楷体_GB2312" pitchFamily="49" charset="-122"/>
              </a:rPr>
              <a:t>(</a:t>
            </a:r>
            <a:r>
              <a:rPr lang="en-US" altLang="zh-CN" sz="2800" dirty="0" smtClean="0">
                <a:solidFill>
                  <a:srgbClr val="426E48"/>
                </a:solidFill>
                <a:latin typeface="楷体_GB2312" pitchFamily="49" charset="-122"/>
                <a:ea typeface="楷体_GB2312" pitchFamily="49" charset="-122"/>
              </a:rPr>
              <a:t>234)</a:t>
            </a:r>
            <a:r>
              <a:rPr lang="en-US" altLang="zh-CN" sz="2800" baseline="-25000" dirty="0" smtClean="0">
                <a:solidFill>
                  <a:srgbClr val="426E48"/>
                </a:solidFill>
                <a:latin typeface="楷体_GB2312" pitchFamily="49" charset="-122"/>
                <a:ea typeface="楷体_GB2312" pitchFamily="49" charset="-122"/>
              </a:rPr>
              <a:t>10</a:t>
            </a:r>
            <a:r>
              <a:rPr lang="en-US" altLang="zh-CN" sz="2800" dirty="0">
                <a:solidFill>
                  <a:srgbClr val="426E48"/>
                </a:solidFill>
                <a:latin typeface="楷体_GB2312" pitchFamily="49" charset="-122"/>
                <a:ea typeface="楷体_GB2312" pitchFamily="49" charset="-122"/>
              </a:rPr>
              <a:t>	</a:t>
            </a:r>
            <a:r>
              <a:rPr lang="en-US" altLang="zh-CN" sz="2800" dirty="0" smtClean="0">
                <a:solidFill>
                  <a:srgbClr val="426E48"/>
                </a:solidFill>
                <a:latin typeface="楷体_GB2312" pitchFamily="49" charset="-122"/>
                <a:ea typeface="楷体_GB2312" pitchFamily="49" charset="-122"/>
              </a:rPr>
              <a:t>	</a:t>
            </a:r>
            <a:r>
              <a:rPr lang="zh-CN" altLang="en-US" sz="2800" dirty="0" smtClean="0">
                <a:solidFill>
                  <a:srgbClr val="426E48"/>
                </a:solidFill>
                <a:latin typeface="楷体_GB2312" pitchFamily="49" charset="-122"/>
                <a:ea typeface="楷体_GB2312" pitchFamily="49" charset="-122"/>
              </a:rPr>
              <a:t>二</a:t>
            </a:r>
            <a:r>
              <a:rPr lang="zh-CN" altLang="en-US" sz="2800" dirty="0">
                <a:solidFill>
                  <a:srgbClr val="426E48"/>
                </a:solidFill>
                <a:latin typeface="楷体_GB2312" pitchFamily="49" charset="-122"/>
                <a:ea typeface="楷体_GB2312" pitchFamily="49" charset="-122"/>
              </a:rPr>
              <a:t>进</a:t>
            </a:r>
            <a:r>
              <a:rPr lang="zh-CN" altLang="en-US" sz="2800" dirty="0" smtClean="0">
                <a:solidFill>
                  <a:srgbClr val="426E48"/>
                </a:solidFill>
                <a:latin typeface="楷体_GB2312" pitchFamily="49" charset="-122"/>
                <a:ea typeface="楷体_GB2312" pitchFamily="49" charset="-122"/>
              </a:rPr>
              <a:t>制数：</a:t>
            </a:r>
            <a:r>
              <a:rPr lang="en-US" altLang="zh-CN" sz="2800" dirty="0">
                <a:solidFill>
                  <a:srgbClr val="426E48"/>
                </a:solidFill>
                <a:latin typeface="楷体_GB2312" pitchFamily="49" charset="-122"/>
                <a:ea typeface="楷体_GB2312" pitchFamily="49" charset="-122"/>
              </a:rPr>
              <a:t>10110B</a:t>
            </a:r>
            <a:r>
              <a:rPr lang="zh-CN" altLang="en-US" sz="2800" dirty="0">
                <a:solidFill>
                  <a:srgbClr val="426E48"/>
                </a:solidFill>
                <a:latin typeface="楷体_GB2312" pitchFamily="49" charset="-122"/>
                <a:ea typeface="楷体_GB2312" pitchFamily="49" charset="-122"/>
              </a:rPr>
              <a:t>或</a:t>
            </a:r>
            <a:r>
              <a:rPr lang="en-US" altLang="zh-CN" sz="2800" dirty="0">
                <a:solidFill>
                  <a:srgbClr val="426E48"/>
                </a:solidFill>
                <a:latin typeface="楷体_GB2312" pitchFamily="49" charset="-122"/>
                <a:ea typeface="楷体_GB2312" pitchFamily="49" charset="-122"/>
              </a:rPr>
              <a:t>(10110)</a:t>
            </a:r>
            <a:r>
              <a:rPr lang="en-US" altLang="zh-CN" sz="2800" baseline="-25000" dirty="0">
                <a:solidFill>
                  <a:srgbClr val="426E48"/>
                </a:solidFill>
                <a:latin typeface="楷体_GB2312" pitchFamily="49" charset="-122"/>
                <a:ea typeface="楷体_GB2312" pitchFamily="49" charset="-122"/>
              </a:rPr>
              <a:t>2</a:t>
            </a:r>
            <a:r>
              <a:rPr lang="en-US" altLang="zh-CN" sz="2800" dirty="0">
                <a:solidFill>
                  <a:srgbClr val="426E48"/>
                </a:solidFill>
                <a:latin typeface="楷体_GB2312" pitchFamily="49" charset="-122"/>
                <a:ea typeface="楷体_GB2312" pitchFamily="49" charset="-122"/>
              </a:rPr>
              <a:t> </a:t>
            </a:r>
          </a:p>
          <a:p>
            <a:pPr lvl="2">
              <a:lnSpc>
                <a:spcPct val="150000"/>
              </a:lnSpc>
            </a:pPr>
            <a:r>
              <a:rPr lang="zh-CN" altLang="en-US" sz="2800" dirty="0">
                <a:solidFill>
                  <a:srgbClr val="426E48"/>
                </a:solidFill>
                <a:latin typeface="楷体_GB2312" pitchFamily="49" charset="-122"/>
                <a:ea typeface="楷体_GB2312" pitchFamily="49" charset="-122"/>
              </a:rPr>
              <a:t>十六进</a:t>
            </a:r>
            <a:r>
              <a:rPr lang="zh-CN" altLang="en-US" sz="2800" dirty="0" smtClean="0">
                <a:solidFill>
                  <a:srgbClr val="426E48"/>
                </a:solidFill>
                <a:latin typeface="楷体_GB2312" pitchFamily="49" charset="-122"/>
                <a:ea typeface="楷体_GB2312" pitchFamily="49" charset="-122"/>
              </a:rPr>
              <a:t>制数：</a:t>
            </a:r>
            <a:r>
              <a:rPr lang="en-US" altLang="zh-CN" sz="2800" dirty="0">
                <a:solidFill>
                  <a:srgbClr val="426E48"/>
                </a:solidFill>
                <a:latin typeface="楷体_GB2312" pitchFamily="49" charset="-122"/>
                <a:ea typeface="楷体_GB2312" pitchFamily="49" charset="-122"/>
              </a:rPr>
              <a:t>4ACH</a:t>
            </a:r>
            <a:r>
              <a:rPr lang="zh-CN" altLang="en-US" sz="2800" dirty="0">
                <a:solidFill>
                  <a:srgbClr val="426E48"/>
                </a:solidFill>
                <a:latin typeface="楷体_GB2312" pitchFamily="49" charset="-122"/>
                <a:ea typeface="楷体_GB2312" pitchFamily="49" charset="-122"/>
              </a:rPr>
              <a:t>或</a:t>
            </a:r>
            <a:r>
              <a:rPr lang="en-US" altLang="zh-CN" sz="2800" dirty="0">
                <a:solidFill>
                  <a:srgbClr val="426E48"/>
                </a:solidFill>
                <a:latin typeface="楷体_GB2312" pitchFamily="49" charset="-122"/>
                <a:ea typeface="楷体_GB2312" pitchFamily="49" charset="-122"/>
              </a:rPr>
              <a:t>(4AC)</a:t>
            </a:r>
            <a:r>
              <a:rPr lang="en-US" altLang="zh-CN" sz="2800" baseline="-25000" dirty="0">
                <a:solidFill>
                  <a:srgbClr val="426E48"/>
                </a:solidFill>
                <a:latin typeface="楷体_GB2312" pitchFamily="49" charset="-122"/>
                <a:ea typeface="楷体_GB2312" pitchFamily="49" charset="-122"/>
              </a:rPr>
              <a:t>16</a:t>
            </a:r>
            <a:r>
              <a:rPr lang="en-US" altLang="zh-CN" sz="2800" dirty="0">
                <a:solidFill>
                  <a:srgbClr val="426E48"/>
                </a:solidFill>
                <a:latin typeface="楷体_GB2312" pitchFamily="49" charset="-122"/>
                <a:ea typeface="楷体_GB2312" pitchFamily="49" charset="-122"/>
              </a:rPr>
              <a:t> 	</a:t>
            </a:r>
          </a:p>
        </p:txBody>
      </p:sp>
    </p:spTree>
    <p:extLst>
      <p:ext uri="{BB962C8B-B14F-4D97-AF65-F5344CB8AC3E}">
        <p14:creationId xmlns:p14="http://schemas.microsoft.com/office/powerpoint/2010/main" val="19405286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3.1 </a:t>
            </a:r>
            <a:r>
              <a:rPr lang="zh-CN" altLang="zh-CN" b="1" dirty="0"/>
              <a:t>数据在计算机中的表示</a:t>
            </a:r>
            <a:r>
              <a:rPr lang="en-US" altLang="zh-CN" b="1" dirty="0"/>
              <a:t>——</a:t>
            </a:r>
            <a:r>
              <a:rPr lang="zh-CN" altLang="en-US" b="1" dirty="0"/>
              <a:t>数制的表示</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3740" y="1002030"/>
            <a:ext cx="10998884" cy="5704840"/>
          </a:xfrm>
        </p:spPr>
        <p:txBody>
          <a:bodyPr>
            <a:normAutofit fontScale="97500"/>
          </a:bodyPr>
          <a:lstStyle/>
          <a:p>
            <a:pPr marL="0" indent="0" latinLnBrk="0">
              <a:lnSpc>
                <a:spcPct val="100000"/>
              </a:lnSpc>
              <a:spcBef>
                <a:spcPts val="0"/>
              </a:spcBef>
              <a:spcAft>
                <a:spcPts val="1200"/>
              </a:spcAft>
              <a:buNone/>
            </a:pPr>
            <a:r>
              <a:rPr lang="en-US" altLang="zh-CN" sz="3300" b="1" dirty="0"/>
              <a:t>3.1.1 </a:t>
            </a:r>
            <a:r>
              <a:rPr lang="zh-CN" altLang="zh-CN" sz="3300" b="1" dirty="0"/>
              <a:t>数制</a:t>
            </a:r>
            <a:endParaRPr lang="en-US" altLang="zh-CN" sz="3300" b="1" dirty="0"/>
          </a:p>
          <a:p>
            <a:pPr marL="0" indent="0" latinLnBrk="0">
              <a:lnSpc>
                <a:spcPct val="100000"/>
              </a:lnSpc>
              <a:spcBef>
                <a:spcPts val="0"/>
              </a:spcBef>
              <a:buNone/>
            </a:pPr>
            <a:r>
              <a:rPr lang="zh-CN" altLang="zh-CN" sz="2900" dirty="0"/>
              <a:t>不同进制数的表示方法：</a:t>
            </a:r>
          </a:p>
          <a:p>
            <a:pPr marL="457200" lvl="1" indent="0">
              <a:lnSpc>
                <a:spcPct val="150000"/>
              </a:lnSpc>
              <a:buNone/>
            </a:pPr>
            <a:r>
              <a:rPr lang="en-US" altLang="zh-CN" sz="2500" dirty="0"/>
              <a:t>(1) </a:t>
            </a:r>
            <a:r>
              <a:rPr lang="zh-CN" altLang="zh-CN" sz="2500" dirty="0"/>
              <a:t>字母后缀：</a:t>
            </a:r>
          </a:p>
          <a:p>
            <a:pPr marL="0" indent="612140" algn="just">
              <a:lnSpc>
                <a:spcPct val="150000"/>
              </a:lnSpc>
              <a:buNone/>
            </a:pPr>
            <a:r>
              <a:rPr lang="zh-CN" altLang="zh-CN" sz="2500" dirty="0"/>
              <a:t>例如，二进制数</a:t>
            </a:r>
            <a:r>
              <a:rPr lang="en-US" altLang="zh-CN" sz="2500" dirty="0"/>
              <a:t>1010</a:t>
            </a:r>
            <a:r>
              <a:rPr lang="zh-CN" altLang="zh-CN" sz="2500" dirty="0"/>
              <a:t>表示为</a:t>
            </a:r>
            <a:r>
              <a:rPr lang="en-US" altLang="zh-CN" sz="2500" dirty="0"/>
              <a:t>1010B</a:t>
            </a:r>
            <a:r>
              <a:rPr lang="zh-CN" altLang="zh-CN" sz="2500" dirty="0"/>
              <a:t>，八进制数</a:t>
            </a:r>
            <a:r>
              <a:rPr lang="en-US" altLang="zh-CN" sz="2500" dirty="0"/>
              <a:t>23.45</a:t>
            </a:r>
            <a:r>
              <a:rPr lang="zh-CN" altLang="zh-CN" sz="2500" dirty="0"/>
              <a:t>表示为</a:t>
            </a:r>
            <a:r>
              <a:rPr lang="en-US" altLang="zh-CN" sz="2500" dirty="0"/>
              <a:t>23.45O</a:t>
            </a:r>
            <a:r>
              <a:rPr lang="zh-CN" altLang="zh-CN" sz="2500" dirty="0"/>
              <a:t>，十进制数</a:t>
            </a:r>
            <a:r>
              <a:rPr lang="en-US" altLang="zh-CN" sz="2500" dirty="0"/>
              <a:t>123.45</a:t>
            </a:r>
            <a:r>
              <a:rPr lang="zh-CN" altLang="zh-CN" sz="2500" dirty="0"/>
              <a:t>表示为</a:t>
            </a:r>
            <a:r>
              <a:rPr lang="en-US" altLang="zh-CN" sz="2500" dirty="0"/>
              <a:t>123.45D</a:t>
            </a:r>
            <a:r>
              <a:rPr lang="zh-CN" altLang="zh-CN" sz="2500" dirty="0"/>
              <a:t>，十六进制数</a:t>
            </a:r>
            <a:r>
              <a:rPr lang="en-US" altLang="zh-CN" sz="2500" dirty="0"/>
              <a:t>A1.23</a:t>
            </a:r>
            <a:r>
              <a:rPr lang="zh-CN" altLang="zh-CN" sz="2500" dirty="0"/>
              <a:t>表示为</a:t>
            </a:r>
            <a:r>
              <a:rPr lang="en-US" altLang="zh-CN" sz="2500" dirty="0"/>
              <a:t>A1.23H</a:t>
            </a:r>
            <a:r>
              <a:rPr lang="zh-CN" altLang="zh-CN" sz="2500" dirty="0" smtClean="0"/>
              <a:t>。</a:t>
            </a:r>
            <a:endParaRPr lang="zh-CN" altLang="zh-CN" sz="2500" dirty="0"/>
          </a:p>
          <a:p>
            <a:pPr marL="457200" lvl="1" indent="0">
              <a:lnSpc>
                <a:spcPct val="150000"/>
              </a:lnSpc>
              <a:buNone/>
            </a:pPr>
            <a:r>
              <a:rPr lang="en-US" altLang="zh-CN" sz="2500" dirty="0"/>
              <a:t>(2) </a:t>
            </a:r>
            <a:r>
              <a:rPr lang="zh-CN" altLang="zh-CN" sz="2500" dirty="0"/>
              <a:t>括号外面加下标：</a:t>
            </a:r>
          </a:p>
          <a:p>
            <a:pPr marL="0" indent="612140">
              <a:lnSpc>
                <a:spcPct val="150000"/>
              </a:lnSpc>
              <a:buNone/>
            </a:pPr>
            <a:r>
              <a:rPr lang="zh-CN" altLang="zh-CN" sz="2500" dirty="0"/>
              <a:t>例如，上述数值可表示为</a:t>
            </a:r>
            <a:r>
              <a:rPr lang="en-US" altLang="zh-CN" sz="2500" dirty="0"/>
              <a:t>(1010)</a:t>
            </a:r>
            <a:r>
              <a:rPr lang="en-US" altLang="zh-CN" sz="2500" baseline="-25000" dirty="0"/>
              <a:t>2</a:t>
            </a:r>
            <a:r>
              <a:rPr lang="zh-CN" altLang="zh-CN" sz="2500" dirty="0"/>
              <a:t>、</a:t>
            </a:r>
            <a:r>
              <a:rPr lang="en-US" altLang="zh-CN" sz="2500" dirty="0"/>
              <a:t>(23.45)</a:t>
            </a:r>
            <a:r>
              <a:rPr lang="en-US" altLang="zh-CN" sz="2500" baseline="-25000" dirty="0"/>
              <a:t>8</a:t>
            </a:r>
            <a:r>
              <a:rPr lang="zh-CN" altLang="zh-CN" sz="2500" dirty="0"/>
              <a:t>、</a:t>
            </a:r>
            <a:r>
              <a:rPr lang="en-US" altLang="zh-CN" sz="2500" dirty="0"/>
              <a:t>(123.45)</a:t>
            </a:r>
            <a:r>
              <a:rPr lang="en-US" altLang="zh-CN" sz="2500" baseline="-25000" dirty="0"/>
              <a:t>10</a:t>
            </a:r>
            <a:r>
              <a:rPr lang="zh-CN" altLang="zh-CN" sz="2500" dirty="0"/>
              <a:t>、</a:t>
            </a:r>
            <a:r>
              <a:rPr lang="en-US" altLang="zh-CN" sz="2500" dirty="0"/>
              <a:t>(A1.23)</a:t>
            </a:r>
            <a:r>
              <a:rPr lang="en-US" altLang="zh-CN" sz="2500" baseline="-25000" dirty="0"/>
              <a:t>16</a:t>
            </a:r>
            <a:r>
              <a:rPr lang="zh-CN" altLang="zh-CN" sz="2500" dirty="0"/>
              <a:t>。</a:t>
            </a:r>
          </a:p>
          <a:p>
            <a:pPr marL="800100" lvl="2" indent="0">
              <a:lnSpc>
                <a:spcPct val="80000"/>
              </a:lnSpc>
              <a:spcAft>
                <a:spcPts val="1200"/>
              </a:spcAft>
              <a:buNone/>
            </a:pPr>
            <a:endParaRPr lang="en-US" altLang="zh-CN" sz="1700" dirty="0" smtClean="0"/>
          </a:p>
          <a:p>
            <a:pPr marL="400050" lvl="1" indent="0">
              <a:lnSpc>
                <a:spcPct val="80000"/>
              </a:lnSpc>
              <a:spcAft>
                <a:spcPts val="1200"/>
              </a:spcAft>
              <a:buNone/>
            </a:pPr>
            <a:r>
              <a:rPr lang="zh-CN" altLang="zh-CN" sz="2900" b="1" dirty="0" smtClean="0">
                <a:solidFill>
                  <a:srgbClr val="FF0000"/>
                </a:solidFill>
              </a:rPr>
              <a:t>一</a:t>
            </a:r>
            <a:r>
              <a:rPr lang="zh-CN" altLang="zh-CN" sz="2900" b="1" dirty="0">
                <a:solidFill>
                  <a:srgbClr val="FF0000"/>
                </a:solidFill>
              </a:rPr>
              <a:t>般来说，对于十进制数的后缀可以省略。</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44</a:t>
            </a:fld>
            <a:endParaRPr lang="en-US" altLang="zh-CN"/>
          </a:p>
        </p:txBody>
      </p:sp>
    </p:spTree>
    <p:extLst>
      <p:ext uri="{BB962C8B-B14F-4D97-AF65-F5344CB8AC3E}">
        <p14:creationId xmlns:p14="http://schemas.microsoft.com/office/powerpoint/2010/main" val="18554670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数制表示</a:t>
            </a:r>
            <a:endParaRPr lang="zh-CN" altLang="en-US" dirty="0"/>
          </a:p>
        </p:txBody>
      </p:sp>
      <p:sp>
        <p:nvSpPr>
          <p:cNvPr id="4" name="灯片编号占位符 3"/>
          <p:cNvSpPr>
            <a:spLocks noGrp="1"/>
          </p:cNvSpPr>
          <p:nvPr>
            <p:ph type="sldNum" sz="quarter" idx="12"/>
          </p:nvPr>
        </p:nvSpPr>
        <p:spPr/>
        <p:txBody>
          <a:bodyPr/>
          <a:lstStyle/>
          <a:p>
            <a:fld id="{7AF33C28-A71A-4459-B48B-0CF3BFDAB261}" type="slidenum">
              <a:rPr lang="en-US" altLang="zh-CN" smtClean="0"/>
              <a:t>45</a:t>
            </a:fld>
            <a:endParaRPr lang="en-US" altLang="zh-CN"/>
          </a:p>
        </p:txBody>
      </p:sp>
      <p:sp>
        <p:nvSpPr>
          <p:cNvPr id="5" name="Rectangle 1"/>
          <p:cNvSpPr>
            <a:spLocks noGrp="1"/>
          </p:cNvSpPr>
          <p:nvPr>
            <p:ph idx="1"/>
          </p:nvPr>
        </p:nvSpPr>
        <p:spPr>
          <a:xfrm>
            <a:off x="263352" y="989507"/>
            <a:ext cx="11809312" cy="4622804"/>
          </a:xfrm>
          <a:prstGeom prst="rect">
            <a:avLst/>
          </a:prstGeom>
        </p:spPr>
        <p:txBody>
          <a:bodyPr wrap="square">
            <a:spAutoFit/>
          </a:bodyPr>
          <a:lstStyle/>
          <a:p>
            <a:pPr marL="457200" lvl="1" indent="0">
              <a:lnSpc>
                <a:spcPct val="150000"/>
              </a:lnSpc>
              <a:buNone/>
            </a:pPr>
            <a:r>
              <a:rPr lang="zh-CN" altLang="en-US" dirty="0" smtClean="0"/>
              <a:t>例如：将</a:t>
            </a:r>
            <a:r>
              <a:rPr lang="en-US" altLang="zh-CN" dirty="0" smtClean="0"/>
              <a:t>123.45</a:t>
            </a:r>
            <a:r>
              <a:rPr lang="en-US" altLang="zh-CN" dirty="0">
                <a:latin typeface="宋体"/>
                <a:ea typeface="宋体"/>
              </a:rPr>
              <a:t>,</a:t>
            </a:r>
            <a:r>
              <a:rPr lang="en-US" altLang="zh-CN" dirty="0" smtClean="0"/>
              <a:t> </a:t>
            </a:r>
            <a:r>
              <a:rPr lang="en-US" altLang="zh-CN" dirty="0"/>
              <a:t>(1010.11)</a:t>
            </a:r>
            <a:r>
              <a:rPr lang="en-US" altLang="zh-CN" baseline="-25000" dirty="0"/>
              <a:t>2</a:t>
            </a:r>
            <a:r>
              <a:rPr lang="en-US" altLang="zh-CN" dirty="0" smtClean="0"/>
              <a:t> </a:t>
            </a:r>
            <a:r>
              <a:rPr lang="en-US" altLang="zh-CN" dirty="0">
                <a:latin typeface="宋体"/>
                <a:ea typeface="宋体"/>
              </a:rPr>
              <a:t>,</a:t>
            </a:r>
            <a:r>
              <a:rPr lang="en-US" altLang="zh-CN" dirty="0" smtClean="0"/>
              <a:t> </a:t>
            </a:r>
            <a:r>
              <a:rPr lang="en-US" altLang="zh-CN" dirty="0"/>
              <a:t>(</a:t>
            </a:r>
            <a:r>
              <a:rPr lang="en-US" altLang="zh-CN" dirty="0" smtClean="0"/>
              <a:t>23.45)</a:t>
            </a:r>
            <a:r>
              <a:rPr lang="en-US" altLang="zh-CN" baseline="-25000" dirty="0" smtClean="0"/>
              <a:t>8</a:t>
            </a:r>
            <a:r>
              <a:rPr lang="en-US" altLang="zh-CN" dirty="0" smtClean="0">
                <a:latin typeface="宋体"/>
                <a:ea typeface="宋体"/>
              </a:rPr>
              <a:t>, </a:t>
            </a:r>
            <a:r>
              <a:rPr lang="en-US" altLang="zh-CN" dirty="0" smtClean="0"/>
              <a:t>(A1.23)</a:t>
            </a:r>
            <a:r>
              <a:rPr lang="en-US" altLang="zh-CN" baseline="-25000" dirty="0" smtClean="0"/>
              <a:t>16</a:t>
            </a:r>
            <a:r>
              <a:rPr lang="zh-CN" altLang="en-US" dirty="0" smtClean="0"/>
              <a:t>按位权展开</a:t>
            </a:r>
            <a:endParaRPr lang="en-US" altLang="zh-CN" dirty="0" smtClean="0"/>
          </a:p>
          <a:p>
            <a:pPr marL="457200" lvl="1" indent="0">
              <a:lnSpc>
                <a:spcPct val="200000"/>
              </a:lnSpc>
              <a:buNone/>
            </a:pPr>
            <a:r>
              <a:rPr lang="en-US" altLang="zh-CN" sz="2400" dirty="0"/>
              <a:t>	</a:t>
            </a:r>
            <a:r>
              <a:rPr lang="en-US" altLang="zh-CN" sz="2800" dirty="0"/>
              <a:t>123.45</a:t>
            </a:r>
            <a:r>
              <a:rPr lang="zh-CN" altLang="zh-CN" sz="2800" dirty="0"/>
              <a:t>＝</a:t>
            </a:r>
            <a:r>
              <a:rPr lang="en-US" altLang="zh-CN" sz="2800" dirty="0"/>
              <a:t>1×10</a:t>
            </a:r>
            <a:r>
              <a:rPr lang="en-US" altLang="zh-CN" sz="2800" baseline="30000" dirty="0"/>
              <a:t>2</a:t>
            </a:r>
            <a:r>
              <a:rPr lang="en-US" altLang="zh-CN" sz="2800" dirty="0"/>
              <a:t>+2×10</a:t>
            </a:r>
            <a:r>
              <a:rPr lang="en-US" altLang="zh-CN" sz="2800" baseline="30000" dirty="0"/>
              <a:t>1</a:t>
            </a:r>
            <a:r>
              <a:rPr lang="en-US" altLang="zh-CN" sz="2800" dirty="0"/>
              <a:t>+3×10</a:t>
            </a:r>
            <a:r>
              <a:rPr lang="en-US" altLang="zh-CN" sz="2800" baseline="30000" dirty="0"/>
              <a:t>0</a:t>
            </a:r>
            <a:r>
              <a:rPr lang="en-US" altLang="zh-CN" sz="2800" dirty="0"/>
              <a:t>+4×10</a:t>
            </a:r>
            <a:r>
              <a:rPr lang="en-US" altLang="zh-CN" sz="2800" baseline="30000" dirty="0"/>
              <a:t>-1</a:t>
            </a:r>
            <a:r>
              <a:rPr lang="en-US" altLang="zh-CN" sz="2800" dirty="0"/>
              <a:t>+5×10</a:t>
            </a:r>
            <a:r>
              <a:rPr lang="en-US" altLang="zh-CN" sz="2800" baseline="30000" dirty="0"/>
              <a:t>-2</a:t>
            </a:r>
            <a:endParaRPr lang="zh-CN" altLang="zh-CN" sz="2800" dirty="0"/>
          </a:p>
          <a:p>
            <a:pPr marL="457200" lvl="1" indent="0">
              <a:lnSpc>
                <a:spcPct val="200000"/>
              </a:lnSpc>
              <a:buNone/>
            </a:pPr>
            <a:r>
              <a:rPr lang="en-US" altLang="zh-CN" sz="2800" dirty="0"/>
              <a:t>	(1010.11)</a:t>
            </a:r>
            <a:r>
              <a:rPr lang="en-US" altLang="zh-CN" sz="2800" baseline="-25000" dirty="0"/>
              <a:t>2</a:t>
            </a:r>
            <a:r>
              <a:rPr lang="zh-CN" altLang="zh-CN" sz="2800" dirty="0"/>
              <a:t>＝</a:t>
            </a:r>
            <a:r>
              <a:rPr lang="en-US" altLang="zh-CN" sz="2800" dirty="0"/>
              <a:t>1×2</a:t>
            </a:r>
            <a:r>
              <a:rPr lang="en-US" altLang="zh-CN" sz="2800" baseline="30000" dirty="0"/>
              <a:t>3</a:t>
            </a:r>
            <a:r>
              <a:rPr lang="en-US" altLang="zh-CN" sz="2800" dirty="0"/>
              <a:t>+0×2</a:t>
            </a:r>
            <a:r>
              <a:rPr lang="en-US" altLang="zh-CN" sz="2800" baseline="30000" dirty="0"/>
              <a:t>2</a:t>
            </a:r>
            <a:r>
              <a:rPr lang="en-US" altLang="zh-CN" sz="2800" dirty="0"/>
              <a:t>+1×2</a:t>
            </a:r>
            <a:r>
              <a:rPr lang="en-US" altLang="zh-CN" sz="2800" baseline="30000" dirty="0"/>
              <a:t>1</a:t>
            </a:r>
            <a:r>
              <a:rPr lang="en-US" altLang="zh-CN" sz="2800" dirty="0"/>
              <a:t>+0×2</a:t>
            </a:r>
            <a:r>
              <a:rPr lang="en-US" altLang="zh-CN" sz="2800" baseline="30000" dirty="0"/>
              <a:t>0</a:t>
            </a:r>
            <a:r>
              <a:rPr lang="en-US" altLang="zh-CN" sz="2800" dirty="0"/>
              <a:t>+1×2</a:t>
            </a:r>
            <a:r>
              <a:rPr lang="en-US" altLang="zh-CN" sz="2800" baseline="30000" dirty="0"/>
              <a:t>-1</a:t>
            </a:r>
            <a:r>
              <a:rPr lang="en-US" altLang="zh-CN" sz="2800" dirty="0"/>
              <a:t>+1×2</a:t>
            </a:r>
            <a:r>
              <a:rPr lang="en-US" altLang="zh-CN" sz="2800" baseline="30000" dirty="0"/>
              <a:t>-2</a:t>
            </a:r>
            <a:endParaRPr lang="zh-CN" altLang="zh-CN" sz="2800" dirty="0"/>
          </a:p>
          <a:p>
            <a:pPr marL="457200" lvl="1" indent="0">
              <a:lnSpc>
                <a:spcPct val="200000"/>
              </a:lnSpc>
              <a:buNone/>
            </a:pPr>
            <a:r>
              <a:rPr lang="en-US" altLang="zh-CN" sz="2800" dirty="0"/>
              <a:t>	(23.45)</a:t>
            </a:r>
            <a:r>
              <a:rPr lang="en-US" altLang="zh-CN" sz="2800" baseline="-25000" dirty="0"/>
              <a:t>8</a:t>
            </a:r>
            <a:r>
              <a:rPr lang="zh-CN" altLang="zh-CN" sz="2800" dirty="0"/>
              <a:t>＝</a:t>
            </a:r>
            <a:r>
              <a:rPr lang="en-US" altLang="zh-CN" sz="2800" dirty="0"/>
              <a:t>2×8</a:t>
            </a:r>
            <a:r>
              <a:rPr lang="en-US" altLang="zh-CN" sz="2800" baseline="30000" dirty="0"/>
              <a:t>1</a:t>
            </a:r>
            <a:r>
              <a:rPr lang="en-US" altLang="zh-CN" sz="2800" dirty="0"/>
              <a:t>+3×8</a:t>
            </a:r>
            <a:r>
              <a:rPr lang="en-US" altLang="zh-CN" sz="2800" baseline="30000" dirty="0"/>
              <a:t>0</a:t>
            </a:r>
            <a:r>
              <a:rPr lang="en-US" altLang="zh-CN" sz="2800" dirty="0"/>
              <a:t>+4×8</a:t>
            </a:r>
            <a:r>
              <a:rPr lang="en-US" altLang="zh-CN" sz="2800" baseline="30000" dirty="0"/>
              <a:t>-1</a:t>
            </a:r>
            <a:r>
              <a:rPr lang="en-US" altLang="zh-CN" sz="2800" dirty="0"/>
              <a:t>+5×8</a:t>
            </a:r>
            <a:r>
              <a:rPr lang="en-US" altLang="zh-CN" sz="2800" baseline="30000" dirty="0"/>
              <a:t>-2</a:t>
            </a:r>
            <a:endParaRPr lang="zh-CN" altLang="zh-CN" sz="2800" dirty="0"/>
          </a:p>
          <a:p>
            <a:pPr marL="457200" lvl="1" indent="0">
              <a:lnSpc>
                <a:spcPct val="200000"/>
              </a:lnSpc>
              <a:buNone/>
            </a:pPr>
            <a:r>
              <a:rPr lang="en-US" altLang="zh-CN" sz="2800" dirty="0"/>
              <a:t>	(A1.23)</a:t>
            </a:r>
            <a:r>
              <a:rPr lang="en-US" altLang="zh-CN" sz="2800" baseline="-25000" dirty="0"/>
              <a:t>16</a:t>
            </a:r>
            <a:r>
              <a:rPr lang="zh-CN" altLang="zh-CN" sz="2800" dirty="0"/>
              <a:t>＝</a:t>
            </a:r>
            <a:r>
              <a:rPr lang="en-US" altLang="zh-CN" sz="2800" dirty="0"/>
              <a:t>10×16</a:t>
            </a:r>
            <a:r>
              <a:rPr lang="en-US" altLang="zh-CN" sz="2800" baseline="30000" dirty="0"/>
              <a:t>1</a:t>
            </a:r>
            <a:r>
              <a:rPr lang="en-US" altLang="zh-CN" sz="2800" dirty="0"/>
              <a:t>+1×16</a:t>
            </a:r>
            <a:r>
              <a:rPr lang="en-US" altLang="zh-CN" sz="2800" baseline="30000" dirty="0"/>
              <a:t>0</a:t>
            </a:r>
            <a:r>
              <a:rPr lang="en-US" altLang="zh-CN" sz="2800" dirty="0"/>
              <a:t>+2×16</a:t>
            </a:r>
            <a:r>
              <a:rPr lang="en-US" altLang="zh-CN" sz="2800" baseline="30000" dirty="0"/>
              <a:t>-1</a:t>
            </a:r>
            <a:r>
              <a:rPr lang="en-US" altLang="zh-CN" sz="2800" dirty="0"/>
              <a:t>+3×16</a:t>
            </a:r>
            <a:r>
              <a:rPr lang="en-US" altLang="zh-CN" sz="2800" baseline="30000" dirty="0"/>
              <a:t>-2</a:t>
            </a:r>
            <a:endParaRPr lang="zh-CN" altLang="zh-CN" sz="2800" dirty="0"/>
          </a:p>
        </p:txBody>
      </p:sp>
    </p:spTree>
    <p:extLst>
      <p:ext uri="{BB962C8B-B14F-4D97-AF65-F5344CB8AC3E}">
        <p14:creationId xmlns:p14="http://schemas.microsoft.com/office/powerpoint/2010/main" val="20741217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smtClean="0"/>
              <a:t>3.1</a:t>
            </a:r>
            <a:r>
              <a:rPr lang="en-US" altLang="zh-CN" dirty="0" smtClean="0"/>
              <a:t>.2</a:t>
            </a:r>
            <a:r>
              <a:rPr lang="en-US" altLang="zh-CN" b="1" dirty="0" smtClean="0"/>
              <a:t> </a:t>
            </a:r>
            <a:r>
              <a:rPr lang="zh-CN" altLang="en-US" dirty="0"/>
              <a:t>二进制</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3740" y="1028700"/>
            <a:ext cx="10327640" cy="4776564"/>
          </a:xfrm>
        </p:spPr>
        <p:txBody>
          <a:bodyPr>
            <a:normAutofit/>
          </a:bodyPr>
          <a:lstStyle/>
          <a:p>
            <a:pPr marL="0" indent="0">
              <a:lnSpc>
                <a:spcPct val="150000"/>
              </a:lnSpc>
              <a:buNone/>
            </a:pPr>
            <a:r>
              <a:rPr lang="zh-CN" altLang="zh-CN" sz="2800" dirty="0" smtClean="0"/>
              <a:t>采</a:t>
            </a:r>
            <a:r>
              <a:rPr lang="zh-CN" altLang="zh-CN" sz="2800" dirty="0"/>
              <a:t>用二进制编码是基于以下</a:t>
            </a:r>
            <a:r>
              <a:rPr lang="zh-CN" altLang="en-US" sz="2800" dirty="0"/>
              <a:t>二进制的</a:t>
            </a:r>
            <a:r>
              <a:rPr lang="zh-CN" altLang="en-US" sz="2800" dirty="0">
                <a:solidFill>
                  <a:schemeClr val="accent6"/>
                </a:solidFill>
              </a:rPr>
              <a:t>优点</a:t>
            </a:r>
            <a:r>
              <a:rPr lang="zh-CN" altLang="zh-CN" sz="2800" dirty="0"/>
              <a:t>：</a:t>
            </a:r>
          </a:p>
          <a:p>
            <a:pPr marL="971550" lvl="1" indent="-514350">
              <a:lnSpc>
                <a:spcPct val="150000"/>
              </a:lnSpc>
              <a:buClr>
                <a:srgbClr val="426E48"/>
              </a:buClr>
              <a:buFont typeface="+mj-lt"/>
              <a:buAutoNum type="arabicPeriod"/>
            </a:pPr>
            <a:r>
              <a:rPr lang="zh-CN" altLang="zh-CN" sz="2600" dirty="0"/>
              <a:t>物理上容易实现，可靠性强。</a:t>
            </a:r>
            <a:endParaRPr lang="en-US" altLang="zh-CN" sz="2600" dirty="0"/>
          </a:p>
          <a:p>
            <a:pPr marL="971550" lvl="1" indent="-514350">
              <a:lnSpc>
                <a:spcPct val="150000"/>
              </a:lnSpc>
              <a:buClr>
                <a:srgbClr val="426E48"/>
              </a:buClr>
              <a:buAutoNum type="arabicPeriod"/>
            </a:pPr>
            <a:r>
              <a:rPr lang="zh-CN" altLang="zh-CN" sz="2600" dirty="0"/>
              <a:t>运算简单，通用性强。</a:t>
            </a:r>
            <a:endParaRPr lang="en-US" altLang="zh-CN" sz="2600" dirty="0"/>
          </a:p>
          <a:p>
            <a:pPr marL="971550" lvl="1" indent="-514350" algn="just">
              <a:lnSpc>
                <a:spcPct val="150000"/>
              </a:lnSpc>
              <a:buClr>
                <a:srgbClr val="426E48"/>
              </a:buClr>
              <a:buAutoNum type="arabicPeriod"/>
            </a:pPr>
            <a:r>
              <a:rPr lang="zh-CN" altLang="zh-CN" sz="2600" dirty="0"/>
              <a:t>计算机中二进制数的</a:t>
            </a:r>
            <a:r>
              <a:rPr lang="en-US" altLang="zh-CN" sz="2600" dirty="0"/>
              <a:t>0</a:t>
            </a:r>
            <a:r>
              <a:rPr lang="zh-CN" altLang="zh-CN" sz="2600" dirty="0"/>
              <a:t>、</a:t>
            </a:r>
            <a:r>
              <a:rPr lang="en-US" altLang="zh-CN" sz="2600" dirty="0"/>
              <a:t>1</a:t>
            </a:r>
            <a:r>
              <a:rPr lang="zh-CN" altLang="zh-CN" sz="2600" dirty="0"/>
              <a:t>数字与逻辑值“假”和“真”正好吻合，便于表示和进行逻辑运算。</a:t>
            </a:r>
            <a:endParaRPr lang="en-US" altLang="zh-CN" sz="2600" dirty="0"/>
          </a:p>
          <a:p>
            <a:pPr marL="457200" lvl="1" indent="0" algn="just">
              <a:lnSpc>
                <a:spcPct val="150000"/>
              </a:lnSpc>
              <a:buNone/>
            </a:pPr>
            <a:r>
              <a:rPr lang="zh-CN" altLang="en-US" sz="2600" dirty="0">
                <a:solidFill>
                  <a:schemeClr val="accent6"/>
                </a:solidFill>
                <a:latin typeface="+mn-lt"/>
              </a:rPr>
              <a:t>缺点</a:t>
            </a:r>
            <a:r>
              <a:rPr lang="zh-CN" altLang="en-US" sz="2600" dirty="0"/>
              <a:t>：但二进制数书写冗长，所以为书写方便，一般用十六进制数或八进制数作为二进制数的简化表示。</a:t>
            </a:r>
            <a:endParaRPr lang="zh-CN" altLang="zh-CN" sz="2600" dirty="0">
              <a:solidFill>
                <a:schemeClr val="accent6">
                  <a:lumMod val="60000"/>
                  <a:lumOff val="40000"/>
                </a:schemeClr>
              </a:solidFill>
              <a:latin typeface="+mn-lt"/>
            </a:endParaRPr>
          </a:p>
          <a:p>
            <a:pPr marL="0" indent="0">
              <a:lnSpc>
                <a:spcPct val="80000"/>
              </a:lnSpc>
              <a:spcAft>
                <a:spcPts val="1200"/>
              </a:spcAft>
              <a:buNone/>
            </a:pPr>
            <a:endParaRPr lang="zh-CN" altLang="zh-CN" sz="2800" b="1"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46</a:t>
            </a:fld>
            <a:endParaRPr lang="en-US" altLang="zh-CN" dirty="0"/>
          </a:p>
        </p:txBody>
      </p:sp>
    </p:spTree>
    <p:extLst>
      <p:ext uri="{BB962C8B-B14F-4D97-AF65-F5344CB8AC3E}">
        <p14:creationId xmlns:p14="http://schemas.microsoft.com/office/powerpoint/2010/main" val="2575110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ltLang="zh-CN" dirty="0"/>
              <a:t>3.1.3 </a:t>
            </a:r>
            <a:r>
              <a:rPr lang="zh-CN" altLang="en-US" dirty="0">
                <a:latin typeface="+mj-ea"/>
              </a:rPr>
              <a:t>二进制数的算术运算</a:t>
            </a:r>
          </a:p>
        </p:txBody>
      </p:sp>
      <p:sp>
        <p:nvSpPr>
          <p:cNvPr id="20485" name="Rectangle 4"/>
          <p:cNvSpPr>
            <a:spLocks noChangeArrowheads="1"/>
          </p:cNvSpPr>
          <p:nvPr/>
        </p:nvSpPr>
        <p:spPr bwMode="auto">
          <a:xfrm>
            <a:off x="1271413" y="1844848"/>
            <a:ext cx="2895600" cy="1938992"/>
          </a:xfrm>
          <a:prstGeom prst="rect">
            <a:avLst/>
          </a:prstGeom>
          <a:solidFill>
            <a:srgbClr val="FF9999"/>
          </a:solidFill>
          <a:ln>
            <a:noFill/>
          </a:ln>
          <a:effectLst>
            <a:outerShdw dist="89803" dir="2700000" algn="ctr" rotWithShape="0">
              <a:schemeClr val="tx2"/>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r>
              <a:rPr kumimoji="1" lang="zh-CN" altLang="en-US" sz="2400" dirty="0">
                <a:solidFill>
                  <a:schemeClr val="tx2"/>
                </a:solidFill>
                <a:latin typeface="Times New Roman" panose="02020603050405020304" pitchFamily="18" charset="0"/>
              </a:rPr>
              <a:t>加法运算法则</a:t>
            </a:r>
          </a:p>
          <a:p>
            <a:pPr>
              <a:spcBef>
                <a:spcPct val="0"/>
              </a:spcBef>
              <a:buClrTx/>
              <a:buFontTx/>
              <a:buNone/>
            </a:pPr>
            <a:r>
              <a:rPr kumimoji="1" lang="en-US" altLang="zh-CN" sz="2400" b="0" dirty="0">
                <a:solidFill>
                  <a:schemeClr val="tx2"/>
                </a:solidFill>
                <a:latin typeface="宋体" panose="02010600030101010101" pitchFamily="2" charset="-122"/>
              </a:rPr>
              <a:t>0+0=0</a:t>
            </a:r>
          </a:p>
          <a:p>
            <a:pPr>
              <a:spcBef>
                <a:spcPct val="0"/>
              </a:spcBef>
              <a:buClrTx/>
              <a:buFontTx/>
              <a:buNone/>
            </a:pPr>
            <a:r>
              <a:rPr kumimoji="1" lang="en-US" altLang="zh-CN" sz="2400" b="0" dirty="0">
                <a:solidFill>
                  <a:schemeClr val="tx2"/>
                </a:solidFill>
                <a:latin typeface="宋体" panose="02010600030101010101" pitchFamily="2" charset="-122"/>
              </a:rPr>
              <a:t>0+1=1+0=1</a:t>
            </a:r>
          </a:p>
          <a:p>
            <a:pPr>
              <a:spcBef>
                <a:spcPct val="0"/>
              </a:spcBef>
              <a:buClrTx/>
              <a:buFontTx/>
              <a:buNone/>
            </a:pPr>
            <a:r>
              <a:rPr kumimoji="1" lang="en-US" altLang="zh-CN" sz="2400" b="0" dirty="0" smtClean="0">
                <a:solidFill>
                  <a:schemeClr val="tx2"/>
                </a:solidFill>
                <a:latin typeface="宋体" panose="02010600030101010101" pitchFamily="2" charset="-122"/>
              </a:rPr>
              <a:t>1+1=10</a:t>
            </a:r>
            <a:r>
              <a:rPr kumimoji="1" lang="en-US" altLang="zh-CN" sz="2400" b="0" dirty="0" smtClean="0">
                <a:latin typeface="宋体" panose="02010600030101010101" pitchFamily="2" charset="-122"/>
              </a:rPr>
              <a:t>(</a:t>
            </a:r>
            <a:r>
              <a:rPr kumimoji="1" lang="zh-CN" altLang="en-US" sz="2400" b="0" dirty="0" smtClean="0">
                <a:latin typeface="宋体" panose="02010600030101010101" pitchFamily="2" charset="-122"/>
              </a:rPr>
              <a:t>向高位进位，逢</a:t>
            </a:r>
            <a:r>
              <a:rPr kumimoji="1" lang="en-US" altLang="zh-CN" sz="2400" b="0" dirty="0">
                <a:latin typeface="宋体" panose="02010600030101010101" pitchFamily="2" charset="-122"/>
              </a:rPr>
              <a:t>2</a:t>
            </a:r>
            <a:r>
              <a:rPr kumimoji="1" lang="zh-CN" altLang="en-US" sz="2400" b="0" dirty="0">
                <a:latin typeface="宋体" panose="02010600030101010101" pitchFamily="2" charset="-122"/>
              </a:rPr>
              <a:t>进</a:t>
            </a:r>
            <a:r>
              <a:rPr kumimoji="1" lang="en-US" altLang="zh-CN" sz="2400" b="0" dirty="0">
                <a:latin typeface="宋体" panose="02010600030101010101" pitchFamily="2" charset="-122"/>
              </a:rPr>
              <a:t>1)</a:t>
            </a:r>
          </a:p>
        </p:txBody>
      </p:sp>
      <p:grpSp>
        <p:nvGrpSpPr>
          <p:cNvPr id="20486" name="Group 16"/>
          <p:cNvGrpSpPr>
            <a:grpSpLocks/>
          </p:cNvGrpSpPr>
          <p:nvPr/>
        </p:nvGrpSpPr>
        <p:grpSpPr bwMode="auto">
          <a:xfrm>
            <a:off x="5087764" y="1989311"/>
            <a:ext cx="3114675" cy="1006475"/>
            <a:chOff x="2971" y="1344"/>
            <a:chExt cx="1962" cy="634"/>
          </a:xfrm>
        </p:grpSpPr>
        <p:sp>
          <p:nvSpPr>
            <p:cNvPr id="20493" name="Rectangle 6"/>
            <p:cNvSpPr>
              <a:spLocks noChangeArrowheads="1"/>
            </p:cNvSpPr>
            <p:nvPr/>
          </p:nvSpPr>
          <p:spPr bwMode="auto">
            <a:xfrm>
              <a:off x="2971" y="1344"/>
              <a:ext cx="1962" cy="634"/>
            </a:xfrm>
            <a:prstGeom prst="rect">
              <a:avLst/>
            </a:prstGeom>
            <a:solidFill>
              <a:srgbClr val="FF9999"/>
            </a:solidFill>
            <a:ln>
              <a:noFill/>
            </a:ln>
            <a:effectLst>
              <a:outerShdw dist="81320" dir="2319588" algn="ctr" rotWithShape="0">
                <a:srgbClr val="FFFF00"/>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r>
                <a:rPr kumimoji="1" lang="en-US" altLang="zh-CN" sz="2000" b="0" dirty="0">
                  <a:solidFill>
                    <a:schemeClr val="tx2"/>
                  </a:solidFill>
                  <a:latin typeface="Times New Roman" panose="02020603050405020304" pitchFamily="18" charset="0"/>
                </a:rPr>
                <a:t>      1101</a:t>
              </a:r>
            </a:p>
            <a:p>
              <a:pPr>
                <a:spcBef>
                  <a:spcPct val="0"/>
                </a:spcBef>
                <a:buClrTx/>
                <a:buFontTx/>
                <a:buNone/>
              </a:pPr>
              <a:r>
                <a:rPr kumimoji="1" lang="en-US" altLang="zh-CN" sz="2000" b="0" dirty="0">
                  <a:solidFill>
                    <a:schemeClr val="tx2"/>
                  </a:solidFill>
                  <a:latin typeface="Times New Roman" panose="02020603050405020304" pitchFamily="18" charset="0"/>
                </a:rPr>
                <a:t>+    1110</a:t>
              </a:r>
            </a:p>
            <a:p>
              <a:pPr>
                <a:spcBef>
                  <a:spcPct val="0"/>
                </a:spcBef>
                <a:buClrTx/>
                <a:buFontTx/>
                <a:buNone/>
              </a:pPr>
              <a:r>
                <a:rPr kumimoji="1" lang="en-US" altLang="zh-CN" sz="2000" b="0" dirty="0">
                  <a:solidFill>
                    <a:schemeClr val="tx2"/>
                  </a:solidFill>
                  <a:latin typeface="Times New Roman" panose="02020603050405020304" pitchFamily="18" charset="0"/>
                </a:rPr>
                <a:t>     11011</a:t>
              </a:r>
            </a:p>
          </p:txBody>
        </p:sp>
        <p:sp>
          <p:nvSpPr>
            <p:cNvPr id="20494" name="Line 7"/>
            <p:cNvSpPr>
              <a:spLocks noChangeShapeType="1"/>
            </p:cNvSpPr>
            <p:nvPr/>
          </p:nvSpPr>
          <p:spPr bwMode="auto">
            <a:xfrm flipV="1">
              <a:off x="2971" y="1752"/>
              <a:ext cx="1962" cy="0"/>
            </a:xfrm>
            <a:prstGeom prst="line">
              <a:avLst/>
            </a:prstGeom>
            <a:noFill/>
            <a:ln w="9525">
              <a:solidFill>
                <a:schemeClr val="tx1"/>
              </a:solidFill>
              <a:miter lim="800000"/>
              <a:headEnd/>
              <a:tailEnd/>
            </a:ln>
            <a:effectLst>
              <a:outerShdw dist="81320" dir="2319588" algn="ctr" rotWithShape="0">
                <a:srgbClr val="FFFF00"/>
              </a:outerShdw>
            </a:effectLst>
            <a:extLst>
              <a:ext uri="{909E8E84-426E-40DD-AFC4-6F175D3DCCD1}">
                <a14:hiddenFill xmlns:a14="http://schemas.microsoft.com/office/drawing/2010/main">
                  <a:noFill/>
                </a14:hiddenFill>
              </a:ext>
            </a:extLst>
          </p:spPr>
          <p:txBody>
            <a:bodyPr wrap="none"/>
            <a:lstStyle/>
            <a:p>
              <a:endParaRPr lang="zh-CN" altLang="en-US"/>
            </a:p>
          </p:txBody>
        </p:sp>
      </p:grpSp>
      <p:sp>
        <p:nvSpPr>
          <p:cNvPr id="1840136" name="Rectangle 8"/>
          <p:cNvSpPr>
            <a:spLocks noChangeArrowheads="1"/>
          </p:cNvSpPr>
          <p:nvPr/>
        </p:nvSpPr>
        <p:spPr bwMode="auto">
          <a:xfrm>
            <a:off x="1271413" y="4437236"/>
            <a:ext cx="2895600" cy="1311275"/>
          </a:xfrm>
          <a:prstGeom prst="rect">
            <a:avLst/>
          </a:prstGeom>
          <a:solidFill>
            <a:schemeClr val="accent6">
              <a:lumMod val="60000"/>
              <a:lumOff val="40000"/>
            </a:schemeClr>
          </a:solidFill>
          <a:ln>
            <a:noFill/>
          </a:ln>
          <a:effectLst>
            <a:outerShdw dist="89803" dir="2700000" algn="ctr" rotWithShape="0">
              <a:schemeClr val="tx2"/>
            </a:outerShdw>
          </a:effec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r>
              <a:rPr kumimoji="1" lang="zh-CN" altLang="en-US" sz="2000" dirty="0">
                <a:solidFill>
                  <a:schemeClr val="tx2"/>
                </a:solidFill>
                <a:latin typeface="宋体" panose="02010600030101010101" pitchFamily="2" charset="-122"/>
              </a:rPr>
              <a:t>减法运算法则</a:t>
            </a:r>
          </a:p>
          <a:p>
            <a:pPr algn="just">
              <a:spcBef>
                <a:spcPct val="0"/>
              </a:spcBef>
              <a:buClrTx/>
              <a:buFontTx/>
              <a:buNone/>
            </a:pPr>
            <a:r>
              <a:rPr kumimoji="1" lang="en-US" altLang="zh-CN" sz="2000" b="0" dirty="0">
                <a:solidFill>
                  <a:schemeClr val="tx2"/>
                </a:solidFill>
                <a:latin typeface="宋体" panose="02010600030101010101" pitchFamily="2" charset="-122"/>
              </a:rPr>
              <a:t>0-0=1-1=0</a:t>
            </a:r>
          </a:p>
          <a:p>
            <a:pPr algn="just">
              <a:spcBef>
                <a:spcPct val="0"/>
              </a:spcBef>
              <a:buClrTx/>
              <a:buFontTx/>
              <a:buNone/>
            </a:pPr>
            <a:r>
              <a:rPr kumimoji="1" lang="en-US" altLang="zh-CN" sz="2000" b="0" dirty="0">
                <a:solidFill>
                  <a:schemeClr val="tx2"/>
                </a:solidFill>
                <a:latin typeface="宋体" panose="02010600030101010101" pitchFamily="2" charset="-122"/>
              </a:rPr>
              <a:t>1-0=1</a:t>
            </a:r>
          </a:p>
          <a:p>
            <a:pPr algn="just">
              <a:spcBef>
                <a:spcPct val="0"/>
              </a:spcBef>
              <a:buClrTx/>
              <a:buFontTx/>
              <a:buNone/>
            </a:pPr>
            <a:r>
              <a:rPr kumimoji="1" lang="en-US" altLang="zh-CN" sz="2000" b="0" dirty="0">
                <a:solidFill>
                  <a:schemeClr val="tx2"/>
                </a:solidFill>
                <a:latin typeface="宋体" panose="02010600030101010101" pitchFamily="2" charset="-122"/>
              </a:rPr>
              <a:t>0-1=1(</a:t>
            </a:r>
            <a:r>
              <a:rPr kumimoji="1" lang="zh-CN" altLang="en-US" sz="2000" b="0" dirty="0">
                <a:solidFill>
                  <a:schemeClr val="tx2"/>
                </a:solidFill>
                <a:latin typeface="宋体" panose="02010600030101010101" pitchFamily="2" charset="-122"/>
              </a:rPr>
              <a:t>向高位借位</a:t>
            </a:r>
            <a:r>
              <a:rPr kumimoji="1" lang="en-US" altLang="zh-CN" sz="2000" b="0" dirty="0">
                <a:solidFill>
                  <a:schemeClr val="tx2"/>
                </a:solidFill>
                <a:latin typeface="宋体" panose="02010600030101010101" pitchFamily="2" charset="-122"/>
              </a:rPr>
              <a:t>)</a:t>
            </a:r>
          </a:p>
        </p:txBody>
      </p:sp>
      <p:grpSp>
        <p:nvGrpSpPr>
          <p:cNvPr id="1840143" name="Group 15"/>
          <p:cNvGrpSpPr>
            <a:grpSpLocks/>
          </p:cNvGrpSpPr>
          <p:nvPr/>
        </p:nvGrpSpPr>
        <p:grpSpPr bwMode="auto">
          <a:xfrm>
            <a:off x="4871864" y="4653136"/>
            <a:ext cx="3114675" cy="1006475"/>
            <a:chOff x="2835" y="3068"/>
            <a:chExt cx="1962" cy="634"/>
          </a:xfrm>
          <a:solidFill>
            <a:schemeClr val="accent6">
              <a:lumMod val="60000"/>
              <a:lumOff val="40000"/>
            </a:schemeClr>
          </a:solidFill>
        </p:grpSpPr>
        <p:sp>
          <p:nvSpPr>
            <p:cNvPr id="20491" name="Rectangle 10"/>
            <p:cNvSpPr>
              <a:spLocks noChangeArrowheads="1"/>
            </p:cNvSpPr>
            <p:nvPr/>
          </p:nvSpPr>
          <p:spPr bwMode="auto">
            <a:xfrm>
              <a:off x="2835" y="3068"/>
              <a:ext cx="1962" cy="634"/>
            </a:xfrm>
            <a:prstGeom prst="rect">
              <a:avLst/>
            </a:prstGeom>
            <a:grpFill/>
            <a:ln>
              <a:noFill/>
            </a:ln>
            <a:effectLst>
              <a:outerShdw dist="81320" dir="2319588" algn="ctr" rotWithShape="0">
                <a:srgbClr val="FFFF00"/>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r>
                <a:rPr kumimoji="1" lang="en-US" altLang="zh-CN" sz="2000" b="0" dirty="0">
                  <a:solidFill>
                    <a:schemeClr val="tx2"/>
                  </a:solidFill>
                  <a:latin typeface="Times New Roman" panose="02020603050405020304" pitchFamily="18" charset="0"/>
                </a:rPr>
                <a:t>      11011</a:t>
              </a:r>
            </a:p>
            <a:p>
              <a:pPr>
                <a:spcBef>
                  <a:spcPct val="0"/>
                </a:spcBef>
                <a:buClrTx/>
                <a:buFontTx/>
                <a:buNone/>
              </a:pPr>
              <a:r>
                <a:rPr kumimoji="1" lang="en-US" altLang="zh-CN" sz="2000" b="0" dirty="0">
                  <a:solidFill>
                    <a:schemeClr val="tx2"/>
                  </a:solidFill>
                  <a:latin typeface="Times New Roman" panose="02020603050405020304" pitchFamily="18" charset="0"/>
                </a:rPr>
                <a:t>-      </a:t>
              </a:r>
              <a:r>
                <a:rPr kumimoji="1" lang="en-US" altLang="zh-CN" sz="2000" b="0" dirty="0" smtClean="0">
                  <a:solidFill>
                    <a:schemeClr val="tx2"/>
                  </a:solidFill>
                  <a:latin typeface="Times New Roman" panose="02020603050405020304" pitchFamily="18" charset="0"/>
                </a:rPr>
                <a:t> 1110</a:t>
              </a:r>
              <a:endParaRPr kumimoji="1" lang="en-US" altLang="zh-CN" sz="2000" b="0" dirty="0">
                <a:solidFill>
                  <a:schemeClr val="tx2"/>
                </a:solidFill>
                <a:latin typeface="Times New Roman" panose="02020603050405020304" pitchFamily="18" charset="0"/>
              </a:endParaRPr>
            </a:p>
            <a:p>
              <a:pPr>
                <a:spcBef>
                  <a:spcPct val="0"/>
                </a:spcBef>
                <a:buClrTx/>
                <a:buFontTx/>
                <a:buNone/>
              </a:pPr>
              <a:r>
                <a:rPr kumimoji="1" lang="en-US" altLang="zh-CN" sz="2000" b="0" dirty="0">
                  <a:solidFill>
                    <a:schemeClr val="tx2"/>
                  </a:solidFill>
                  <a:latin typeface="Times New Roman" panose="02020603050405020304" pitchFamily="18" charset="0"/>
                </a:rPr>
                <a:t>        1101</a:t>
              </a:r>
            </a:p>
          </p:txBody>
        </p:sp>
        <p:sp>
          <p:nvSpPr>
            <p:cNvPr id="20492" name="Line 11"/>
            <p:cNvSpPr>
              <a:spLocks noChangeShapeType="1"/>
            </p:cNvSpPr>
            <p:nvPr/>
          </p:nvSpPr>
          <p:spPr bwMode="auto">
            <a:xfrm flipV="1">
              <a:off x="2835" y="3475"/>
              <a:ext cx="1962" cy="0"/>
            </a:xfrm>
            <a:prstGeom prst="line">
              <a:avLst/>
            </a:prstGeom>
            <a:grpFill/>
            <a:ln w="9525">
              <a:solidFill>
                <a:schemeClr val="tx1"/>
              </a:solidFill>
              <a:miter lim="800000"/>
              <a:headEnd/>
              <a:tailEnd/>
            </a:ln>
            <a:effectLst>
              <a:outerShdw dist="81320" dir="2319588" algn="ctr" rotWithShape="0">
                <a:srgbClr val="FFFF00"/>
              </a:outerShdw>
            </a:effectLst>
            <a:extLst/>
          </p:spPr>
          <p:txBody>
            <a:bodyPr wrap="none"/>
            <a:lstStyle/>
            <a:p>
              <a:endParaRPr lang="zh-CN" altLang="en-US"/>
            </a:p>
          </p:txBody>
        </p:sp>
      </p:grpSp>
      <p:sp>
        <p:nvSpPr>
          <p:cNvPr id="1840141" name="Rectangle 13"/>
          <p:cNvSpPr>
            <a:spLocks noChangeArrowheads="1"/>
          </p:cNvSpPr>
          <p:nvPr/>
        </p:nvSpPr>
        <p:spPr bwMode="auto">
          <a:xfrm>
            <a:off x="1271414" y="3835573"/>
            <a:ext cx="3195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r>
              <a:rPr lang="en-US" altLang="zh-CN" sz="2400">
                <a:latin typeface="Arial" panose="020B0604020202020204" pitchFamily="34" charset="0"/>
              </a:rPr>
              <a:t>2.</a:t>
            </a:r>
            <a:r>
              <a:rPr lang="zh-CN" altLang="en-US" sz="2400">
                <a:latin typeface="Arial" panose="020B0604020202020204" pitchFamily="34" charset="0"/>
              </a:rPr>
              <a:t>二进制数的减法运算</a:t>
            </a:r>
          </a:p>
        </p:txBody>
      </p:sp>
      <p:sp>
        <p:nvSpPr>
          <p:cNvPr id="20490" name="Rectangle 14"/>
          <p:cNvSpPr>
            <a:spLocks noChangeArrowheads="1"/>
          </p:cNvSpPr>
          <p:nvPr/>
        </p:nvSpPr>
        <p:spPr bwMode="auto">
          <a:xfrm>
            <a:off x="1414289" y="1195560"/>
            <a:ext cx="3195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r>
              <a:rPr lang="en-US" altLang="zh-CN" sz="2400">
                <a:latin typeface="Arial" panose="020B0604020202020204" pitchFamily="34" charset="0"/>
              </a:rPr>
              <a:t>1.</a:t>
            </a:r>
            <a:r>
              <a:rPr lang="zh-CN" altLang="en-US" sz="2400">
                <a:latin typeface="Arial" panose="020B0604020202020204" pitchFamily="34" charset="0"/>
              </a:rPr>
              <a:t>二进制数的加法运算</a:t>
            </a:r>
          </a:p>
        </p:txBody>
      </p:sp>
      <p:sp>
        <p:nvSpPr>
          <p:cNvPr id="15" name="Slide Number Placeholder 1"/>
          <p:cNvSpPr>
            <a:spLocks noGrp="1"/>
          </p:cNvSpPr>
          <p:nvPr>
            <p:ph type="sldNum" sz="quarter" idx="12"/>
          </p:nvPr>
        </p:nvSpPr>
        <p:spPr>
          <a:xfrm>
            <a:off x="9003959" y="6219009"/>
            <a:ext cx="2844800" cy="320675"/>
          </a:xfrm>
        </p:spPr>
        <p:txBody>
          <a:bodyPr/>
          <a:lstStyle/>
          <a:p>
            <a:fld id="{3259D82E-FC3F-47F7-8BC7-3801D1BCC205}" type="slidenum">
              <a:rPr lang="en-US" altLang="zh-CN" smtClean="0"/>
              <a:t>47</a:t>
            </a:fld>
            <a:endParaRPr lang="en-US" altLang="zh-CN" dirty="0"/>
          </a:p>
        </p:txBody>
      </p:sp>
    </p:spTree>
    <p:extLst>
      <p:ext uri="{BB962C8B-B14F-4D97-AF65-F5344CB8AC3E}">
        <p14:creationId xmlns:p14="http://schemas.microsoft.com/office/powerpoint/2010/main" val="2226737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01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01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0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0136" grpId="0" animBg="1"/>
      <p:bldP spid="184014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3.1.4 </a:t>
            </a:r>
            <a:r>
              <a:rPr lang="zh-CN" altLang="en-US" dirty="0"/>
              <a:t>进制的转换</a:t>
            </a:r>
            <a:r>
              <a:rPr lang="en-US" altLang="zh-CN" dirty="0"/>
              <a:t>——</a:t>
            </a:r>
            <a:r>
              <a:rPr lang="zh-CN" altLang="zh-CN" dirty="0"/>
              <a:t>转换成十进制</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713105" y="1033780"/>
            <a:ext cx="10277475" cy="5131435"/>
          </a:xfrm>
        </p:spPr>
        <p:txBody>
          <a:bodyPr>
            <a:normAutofit fontScale="92500" lnSpcReduction="10000"/>
          </a:bodyPr>
          <a:lstStyle/>
          <a:p>
            <a:pPr marL="457200" lvl="1" indent="0">
              <a:lnSpc>
                <a:spcPct val="200000"/>
              </a:lnSpc>
              <a:spcAft>
                <a:spcPts val="600"/>
              </a:spcAft>
              <a:buNone/>
            </a:pPr>
            <a:r>
              <a:rPr lang="zh-CN" altLang="en-US" sz="2400" dirty="0" smtClean="0"/>
              <a:t>例如，将非十进制数</a:t>
            </a:r>
            <a:r>
              <a:rPr lang="zh-CN" altLang="zh-CN" sz="2400" dirty="0" smtClean="0"/>
              <a:t>转</a:t>
            </a:r>
            <a:r>
              <a:rPr lang="zh-CN" altLang="zh-CN" sz="2400" dirty="0"/>
              <a:t>换成十进制</a:t>
            </a:r>
            <a:r>
              <a:rPr lang="zh-CN" altLang="en-US" sz="2400" dirty="0"/>
              <a:t>：</a:t>
            </a:r>
            <a:r>
              <a:rPr lang="zh-CN" altLang="zh-CN" sz="2400" dirty="0" smtClean="0"/>
              <a:t>按</a:t>
            </a:r>
            <a:r>
              <a:rPr lang="zh-CN" altLang="en-US" sz="2400" dirty="0"/>
              <a:t>位</a:t>
            </a:r>
            <a:r>
              <a:rPr lang="zh-CN" altLang="zh-CN" sz="2400" dirty="0" smtClean="0"/>
              <a:t>权</a:t>
            </a:r>
            <a:r>
              <a:rPr lang="zh-CN" altLang="zh-CN" sz="2400" dirty="0"/>
              <a:t>展开，把各项相加即可</a:t>
            </a:r>
            <a:r>
              <a:rPr lang="zh-CN" altLang="zh-CN" sz="2400" dirty="0" smtClean="0"/>
              <a:t>。</a:t>
            </a:r>
            <a:endParaRPr lang="en-US" altLang="zh-CN" sz="2400" dirty="0" smtClean="0"/>
          </a:p>
          <a:p>
            <a:pPr marL="457200" lvl="1" indent="0">
              <a:lnSpc>
                <a:spcPct val="200000"/>
              </a:lnSpc>
              <a:spcAft>
                <a:spcPts val="600"/>
              </a:spcAft>
              <a:buNone/>
            </a:pPr>
            <a:r>
              <a:rPr lang="zh-CN" altLang="en-US" sz="2400" dirty="0" smtClean="0"/>
              <a:t>例：将</a:t>
            </a:r>
            <a:r>
              <a:rPr lang="en-US" altLang="zh-CN" sz="2400" dirty="0" smtClean="0"/>
              <a:t>(101.01)</a:t>
            </a:r>
            <a:r>
              <a:rPr lang="en-US" altLang="zh-CN" sz="2400" baseline="-25000" dirty="0" smtClean="0"/>
              <a:t>2</a:t>
            </a:r>
            <a:r>
              <a:rPr lang="en-US" altLang="zh-CN" sz="2400" dirty="0" smtClean="0">
                <a:latin typeface="宋体"/>
                <a:ea typeface="宋体"/>
              </a:rPr>
              <a:t>、</a:t>
            </a:r>
            <a:r>
              <a:rPr lang="en-US" altLang="zh-CN" sz="2400" dirty="0"/>
              <a:t> (</a:t>
            </a:r>
            <a:r>
              <a:rPr lang="en-US" altLang="zh-CN" sz="2400" dirty="0" smtClean="0"/>
              <a:t>24.4)</a:t>
            </a:r>
            <a:r>
              <a:rPr lang="en-US" altLang="zh-CN" sz="2400" baseline="-25000" dirty="0" smtClean="0"/>
              <a:t>8</a:t>
            </a:r>
            <a:r>
              <a:rPr lang="en-US" altLang="zh-CN" sz="2400" dirty="0" smtClean="0">
                <a:latin typeface="宋体"/>
                <a:ea typeface="宋体"/>
              </a:rPr>
              <a:t>、</a:t>
            </a:r>
            <a:r>
              <a:rPr lang="en-US" altLang="zh-CN" sz="2400" dirty="0" smtClean="0"/>
              <a:t>(35.C)</a:t>
            </a:r>
            <a:r>
              <a:rPr lang="en-US" altLang="zh-CN" sz="2400" baseline="-25000" dirty="0" smtClean="0"/>
              <a:t>16</a:t>
            </a:r>
            <a:r>
              <a:rPr lang="zh-CN" altLang="en-US" sz="2400" dirty="0"/>
              <a:t>转换</a:t>
            </a:r>
            <a:r>
              <a:rPr lang="zh-CN" altLang="en-US" sz="2400" dirty="0" smtClean="0"/>
              <a:t>成十进制数</a:t>
            </a:r>
            <a:endParaRPr lang="en-US" altLang="zh-CN" sz="2400" dirty="0"/>
          </a:p>
          <a:p>
            <a:pPr marL="400050" lvl="1" indent="0">
              <a:lnSpc>
                <a:spcPct val="200000"/>
              </a:lnSpc>
              <a:buNone/>
            </a:pPr>
            <a:r>
              <a:rPr lang="en-US" altLang="zh-CN" sz="2800" dirty="0"/>
              <a:t>(101.01)</a:t>
            </a:r>
            <a:r>
              <a:rPr lang="en-US" altLang="zh-CN" sz="2800" baseline="-25000" dirty="0"/>
              <a:t>2</a:t>
            </a:r>
            <a:r>
              <a:rPr lang="zh-CN" altLang="zh-CN" sz="2800" dirty="0"/>
              <a:t>＝</a:t>
            </a:r>
            <a:r>
              <a:rPr lang="en-US" altLang="zh-CN" sz="2800" dirty="0"/>
              <a:t>1×2</a:t>
            </a:r>
            <a:r>
              <a:rPr lang="en-US" altLang="zh-CN" sz="2800" baseline="30000" dirty="0"/>
              <a:t>2</a:t>
            </a:r>
            <a:r>
              <a:rPr lang="zh-CN" altLang="zh-CN" sz="2800" dirty="0"/>
              <a:t>＋</a:t>
            </a:r>
            <a:r>
              <a:rPr lang="en-US" altLang="zh-CN" sz="2800" dirty="0"/>
              <a:t>0×2</a:t>
            </a:r>
            <a:r>
              <a:rPr lang="en-US" altLang="zh-CN" sz="2800" baseline="30000" dirty="0"/>
              <a:t>1</a:t>
            </a:r>
            <a:r>
              <a:rPr lang="zh-CN" altLang="zh-CN" sz="2800" dirty="0"/>
              <a:t>＋</a:t>
            </a:r>
            <a:r>
              <a:rPr lang="en-US" altLang="zh-CN" sz="2800" dirty="0"/>
              <a:t>1×2</a:t>
            </a:r>
            <a:r>
              <a:rPr lang="en-US" altLang="zh-CN" sz="2800" baseline="30000" dirty="0"/>
              <a:t>0</a:t>
            </a:r>
            <a:r>
              <a:rPr lang="zh-CN" altLang="zh-CN" sz="2800" dirty="0"/>
              <a:t>＋</a:t>
            </a:r>
            <a:r>
              <a:rPr lang="en-US" altLang="zh-CN" sz="2800" dirty="0"/>
              <a:t>0×2</a:t>
            </a:r>
            <a:r>
              <a:rPr lang="en-US" altLang="zh-CN" sz="2800" baseline="30000" dirty="0"/>
              <a:t>-1</a:t>
            </a:r>
            <a:r>
              <a:rPr lang="zh-CN" altLang="zh-CN" sz="2800" dirty="0"/>
              <a:t>＋</a:t>
            </a:r>
            <a:r>
              <a:rPr lang="en-US" altLang="zh-CN" sz="2800" dirty="0"/>
              <a:t>1×2</a:t>
            </a:r>
            <a:r>
              <a:rPr lang="en-US" altLang="zh-CN" sz="2800" baseline="30000" dirty="0"/>
              <a:t>-2</a:t>
            </a:r>
            <a:endParaRPr lang="zh-CN" altLang="zh-CN" sz="2800" dirty="0"/>
          </a:p>
          <a:p>
            <a:pPr marL="400050" lvl="1" indent="0">
              <a:lnSpc>
                <a:spcPct val="200000"/>
              </a:lnSpc>
              <a:buNone/>
            </a:pPr>
            <a:r>
              <a:rPr lang="en-US" altLang="zh-CN" sz="2800" dirty="0"/>
              <a:t>	</a:t>
            </a:r>
            <a:r>
              <a:rPr lang="en-US" altLang="zh-CN" sz="2800" dirty="0" smtClean="0"/>
              <a:t>	</a:t>
            </a:r>
            <a:r>
              <a:rPr lang="zh-CN" altLang="zh-CN" sz="2800" dirty="0" smtClean="0"/>
              <a:t>＝</a:t>
            </a:r>
            <a:r>
              <a:rPr lang="en-US" altLang="zh-CN" sz="2800" dirty="0"/>
              <a:t>4</a:t>
            </a:r>
            <a:r>
              <a:rPr lang="zh-CN" altLang="zh-CN" sz="2800" dirty="0"/>
              <a:t>＋</a:t>
            </a:r>
            <a:r>
              <a:rPr lang="en-US" altLang="zh-CN" sz="2800" dirty="0"/>
              <a:t>0</a:t>
            </a:r>
            <a:r>
              <a:rPr lang="zh-CN" altLang="zh-CN" sz="2800" dirty="0"/>
              <a:t>＋</a:t>
            </a:r>
            <a:r>
              <a:rPr lang="en-US" altLang="zh-CN" sz="2800" dirty="0"/>
              <a:t>1</a:t>
            </a:r>
            <a:r>
              <a:rPr lang="zh-CN" altLang="zh-CN" sz="2800" dirty="0"/>
              <a:t>＋</a:t>
            </a:r>
            <a:r>
              <a:rPr lang="en-US" altLang="zh-CN" sz="2800" dirty="0"/>
              <a:t>0</a:t>
            </a:r>
            <a:r>
              <a:rPr lang="zh-CN" altLang="zh-CN" sz="2800" dirty="0"/>
              <a:t>＋</a:t>
            </a:r>
            <a:r>
              <a:rPr lang="en-US" altLang="zh-CN" sz="2800" dirty="0"/>
              <a:t>0.25</a:t>
            </a:r>
            <a:r>
              <a:rPr lang="zh-CN" altLang="zh-CN" sz="2800" dirty="0"/>
              <a:t>＝</a:t>
            </a:r>
            <a:r>
              <a:rPr lang="en-US" altLang="zh-CN" sz="2800" dirty="0"/>
              <a:t>5.25</a:t>
            </a:r>
            <a:endParaRPr lang="zh-CN" altLang="zh-CN" sz="2800" dirty="0"/>
          </a:p>
          <a:p>
            <a:pPr marL="400050" lvl="1" indent="0">
              <a:lnSpc>
                <a:spcPct val="200000"/>
              </a:lnSpc>
              <a:buNone/>
            </a:pPr>
            <a:r>
              <a:rPr lang="en-US" altLang="zh-CN" sz="2800" dirty="0"/>
              <a:t>(24.4)</a:t>
            </a:r>
            <a:r>
              <a:rPr lang="en-US" altLang="zh-CN" sz="2800" baseline="-25000" dirty="0"/>
              <a:t>8</a:t>
            </a:r>
            <a:r>
              <a:rPr lang="zh-CN" altLang="zh-CN" sz="2800" dirty="0"/>
              <a:t>＝</a:t>
            </a:r>
            <a:r>
              <a:rPr lang="en-US" altLang="zh-CN" sz="2800" dirty="0"/>
              <a:t>2×8</a:t>
            </a:r>
            <a:r>
              <a:rPr lang="en-US" altLang="zh-CN" sz="2800" baseline="30000" dirty="0"/>
              <a:t>1</a:t>
            </a:r>
            <a:r>
              <a:rPr lang="zh-CN" altLang="zh-CN" sz="2800" dirty="0"/>
              <a:t>＋</a:t>
            </a:r>
            <a:r>
              <a:rPr lang="en-US" altLang="zh-CN" sz="2800" dirty="0"/>
              <a:t>4×8</a:t>
            </a:r>
            <a:r>
              <a:rPr lang="en-US" altLang="zh-CN" sz="2800" baseline="30000" dirty="0"/>
              <a:t>0</a:t>
            </a:r>
            <a:r>
              <a:rPr lang="zh-CN" altLang="zh-CN" sz="2800" dirty="0"/>
              <a:t>＋</a:t>
            </a:r>
            <a:r>
              <a:rPr lang="en-US" altLang="zh-CN" sz="2800" dirty="0"/>
              <a:t>4×8</a:t>
            </a:r>
            <a:r>
              <a:rPr lang="en-US" altLang="zh-CN" sz="2800" baseline="30000" dirty="0"/>
              <a:t>-1</a:t>
            </a:r>
            <a:r>
              <a:rPr lang="zh-CN" altLang="zh-CN" sz="2800" dirty="0"/>
              <a:t>＝</a:t>
            </a:r>
            <a:r>
              <a:rPr lang="en-US" altLang="zh-CN" sz="2800" dirty="0"/>
              <a:t>16</a:t>
            </a:r>
            <a:r>
              <a:rPr lang="zh-CN" altLang="zh-CN" sz="2800" dirty="0"/>
              <a:t>＋</a:t>
            </a:r>
            <a:r>
              <a:rPr lang="en-US" altLang="zh-CN" sz="2800" dirty="0"/>
              <a:t>4</a:t>
            </a:r>
            <a:r>
              <a:rPr lang="zh-CN" altLang="zh-CN" sz="2800" dirty="0"/>
              <a:t>＋</a:t>
            </a:r>
            <a:r>
              <a:rPr lang="en-US" altLang="zh-CN" sz="2800" dirty="0"/>
              <a:t>0.5</a:t>
            </a:r>
            <a:r>
              <a:rPr lang="zh-CN" altLang="zh-CN" sz="2800" dirty="0"/>
              <a:t>＝</a:t>
            </a:r>
            <a:r>
              <a:rPr lang="en-US" altLang="zh-CN" sz="2800" dirty="0"/>
              <a:t>20.5</a:t>
            </a:r>
            <a:endParaRPr lang="zh-CN" altLang="zh-CN" sz="2800" dirty="0"/>
          </a:p>
          <a:p>
            <a:pPr marL="400050" lvl="1" indent="0">
              <a:lnSpc>
                <a:spcPct val="200000"/>
              </a:lnSpc>
              <a:buNone/>
            </a:pPr>
            <a:r>
              <a:rPr lang="en-US" altLang="zh-CN" sz="2800" dirty="0"/>
              <a:t>(35.C)</a:t>
            </a:r>
            <a:r>
              <a:rPr lang="en-US" altLang="zh-CN" sz="2800" baseline="-25000" dirty="0"/>
              <a:t>16</a:t>
            </a:r>
            <a:r>
              <a:rPr lang="zh-CN" altLang="zh-CN" sz="2800" dirty="0"/>
              <a:t>＝</a:t>
            </a:r>
            <a:r>
              <a:rPr lang="en-US" altLang="zh-CN" sz="2800" dirty="0"/>
              <a:t>3×16</a:t>
            </a:r>
            <a:r>
              <a:rPr lang="en-US" altLang="zh-CN" sz="2800" baseline="30000" dirty="0"/>
              <a:t>1</a:t>
            </a:r>
            <a:r>
              <a:rPr lang="zh-CN" altLang="zh-CN" sz="2800" dirty="0"/>
              <a:t>＋</a:t>
            </a:r>
            <a:r>
              <a:rPr lang="en-US" altLang="zh-CN" sz="2800" dirty="0"/>
              <a:t>5×16</a:t>
            </a:r>
            <a:r>
              <a:rPr lang="en-US" altLang="zh-CN" sz="2800" baseline="30000" dirty="0"/>
              <a:t>0</a:t>
            </a:r>
            <a:r>
              <a:rPr lang="zh-CN" altLang="zh-CN" sz="2800" dirty="0"/>
              <a:t>＋</a:t>
            </a:r>
            <a:r>
              <a:rPr lang="en-US" altLang="zh-CN" sz="2800" dirty="0"/>
              <a:t>12×16</a:t>
            </a:r>
            <a:r>
              <a:rPr lang="en-US" altLang="zh-CN" sz="2800" baseline="30000" dirty="0"/>
              <a:t>-1</a:t>
            </a:r>
            <a:r>
              <a:rPr lang="zh-CN" altLang="zh-CN" sz="2800" dirty="0"/>
              <a:t>＝</a:t>
            </a:r>
            <a:r>
              <a:rPr lang="en-US" altLang="zh-CN" sz="2800" dirty="0"/>
              <a:t>48</a:t>
            </a:r>
            <a:r>
              <a:rPr lang="zh-CN" altLang="zh-CN" sz="2800" dirty="0"/>
              <a:t>＋</a:t>
            </a:r>
            <a:r>
              <a:rPr lang="en-US" altLang="zh-CN" sz="2800" dirty="0"/>
              <a:t>5</a:t>
            </a:r>
            <a:r>
              <a:rPr lang="zh-CN" altLang="zh-CN" sz="2800" dirty="0"/>
              <a:t>＋</a:t>
            </a:r>
            <a:r>
              <a:rPr lang="en-US" altLang="zh-CN" sz="2800" dirty="0"/>
              <a:t>0.75</a:t>
            </a:r>
            <a:r>
              <a:rPr lang="zh-CN" altLang="zh-CN" sz="2800" dirty="0"/>
              <a:t>＝</a:t>
            </a:r>
            <a:r>
              <a:rPr lang="en-US" altLang="zh-CN" sz="2800" dirty="0"/>
              <a:t>53.75</a:t>
            </a:r>
            <a:endParaRPr lang="zh-CN" altLang="zh-CN" sz="2800" dirty="0"/>
          </a:p>
          <a:p>
            <a:pPr marL="457200" lvl="1" indent="0">
              <a:lnSpc>
                <a:spcPct val="80000"/>
              </a:lnSpc>
              <a:spcAft>
                <a:spcPts val="600"/>
              </a:spcAft>
              <a:buNone/>
            </a:pPr>
            <a:endParaRPr lang="zh-CN" altLang="zh-CN" sz="24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48</a:t>
            </a:fld>
            <a:endParaRPr lang="en-US" altLang="zh-CN"/>
          </a:p>
        </p:txBody>
      </p:sp>
    </p:spTree>
    <p:extLst>
      <p:ext uri="{BB962C8B-B14F-4D97-AF65-F5344CB8AC3E}">
        <p14:creationId xmlns:p14="http://schemas.microsoft.com/office/powerpoint/2010/main" val="34604790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b="1" dirty="0"/>
              <a:t>十进制转成其他进制</a:t>
            </a:r>
            <a:r>
              <a:rPr lang="en-US" altLang="zh-CN" b="1" dirty="0"/>
              <a:t>——</a:t>
            </a:r>
            <a:r>
              <a:rPr lang="zh-CN" altLang="en-US" b="1" dirty="0"/>
              <a:t>整数部分</a:t>
            </a:r>
            <a:endParaRPr lang="en-US" altLang="zh-CN" dirty="0">
              <a:ea typeface="宋体" panose="02010600030101010101" pitchFamily="2" charset="-122"/>
            </a:endParaRPr>
          </a:p>
        </p:txBody>
      </p:sp>
      <p:sp>
        <p:nvSpPr>
          <p:cNvPr id="5" name="Text Placeholder 4"/>
          <p:cNvSpPr>
            <a:spLocks noGrp="1"/>
          </p:cNvSpPr>
          <p:nvPr>
            <p:ph type="body" idx="1"/>
          </p:nvPr>
        </p:nvSpPr>
        <p:spPr>
          <a:xfrm>
            <a:off x="551384" y="908720"/>
            <a:ext cx="5158316" cy="823912"/>
          </a:xfrm>
        </p:spPr>
        <p:txBody>
          <a:bodyPr/>
          <a:lstStyle/>
          <a:p>
            <a:endParaRPr lang="en-US" altLang="zh-CN" dirty="0" smtClean="0"/>
          </a:p>
          <a:p>
            <a:endParaRPr lang="en-US" altLang="zh-CN" dirty="0"/>
          </a:p>
          <a:p>
            <a:endParaRPr lang="en-US" altLang="zh-CN" dirty="0" smtClean="0"/>
          </a:p>
          <a:p>
            <a:r>
              <a:rPr lang="zh-CN" altLang="en-US" dirty="0" smtClean="0"/>
              <a:t>整数</a:t>
            </a:r>
            <a:r>
              <a:rPr lang="zh-CN" altLang="en-US" dirty="0"/>
              <a:t>部分：除以基数取余数</a:t>
            </a:r>
            <a:r>
              <a:rPr lang="zh-CN" altLang="en-US" dirty="0" smtClean="0"/>
              <a:t>法</a:t>
            </a:r>
            <a:endParaRPr lang="en-US" altLang="zh-CN" dirty="0" smtClean="0"/>
          </a:p>
          <a:p>
            <a:endParaRPr lang="zh-CN" altLang="en-US" dirty="0"/>
          </a:p>
        </p:txBody>
      </p:sp>
      <p:sp>
        <p:nvSpPr>
          <p:cNvPr id="3" name="Content Placeholder 2"/>
          <p:cNvSpPr>
            <a:spLocks noGrp="1"/>
          </p:cNvSpPr>
          <p:nvPr>
            <p:ph sz="half" idx="2"/>
          </p:nvPr>
        </p:nvSpPr>
        <p:spPr>
          <a:xfrm>
            <a:off x="624859" y="2564904"/>
            <a:ext cx="5158316" cy="4072632"/>
          </a:xfrm>
        </p:spPr>
        <p:txBody>
          <a:bodyPr/>
          <a:lstStyle/>
          <a:p>
            <a:pPr marL="400050" lvl="1" indent="0">
              <a:buNone/>
            </a:pPr>
            <a:r>
              <a:rPr lang="en-US" altLang="zh-CN" b="1" dirty="0" smtClean="0"/>
              <a:t>25 = </a:t>
            </a:r>
            <a:r>
              <a:rPr lang="zh-CN" altLang="zh-CN" b="1" dirty="0" smtClean="0">
                <a:solidFill>
                  <a:srgbClr val="FF0000"/>
                </a:solidFill>
              </a:rPr>
              <a:t>？</a:t>
            </a:r>
            <a:r>
              <a:rPr lang="en-US" altLang="zh-CN" b="1" dirty="0"/>
              <a:t>B	</a:t>
            </a:r>
            <a:r>
              <a:rPr lang="en-US" altLang="zh-CN" b="1" i="1" dirty="0"/>
              <a:t>	</a:t>
            </a:r>
            <a:endParaRPr lang="zh-CN" altLang="zh-CN" dirty="0"/>
          </a:p>
          <a:p>
            <a:pPr marL="400050" lvl="1" indent="0">
              <a:buNone/>
            </a:pPr>
            <a:r>
              <a:rPr lang="en-US" altLang="zh-CN" dirty="0"/>
              <a:t>25</a:t>
            </a:r>
            <a:r>
              <a:rPr lang="zh-CN" altLang="zh-CN" dirty="0"/>
              <a:t>÷</a:t>
            </a:r>
            <a:r>
              <a:rPr lang="en-US" altLang="zh-CN" dirty="0"/>
              <a:t>2=12	</a:t>
            </a:r>
            <a:r>
              <a:rPr lang="en-US" altLang="zh-CN" dirty="0" smtClean="0"/>
              <a:t>  </a:t>
            </a:r>
            <a:r>
              <a:rPr lang="zh-CN" altLang="en-US" sz="2400" dirty="0" smtClean="0"/>
              <a:t>低位</a:t>
            </a:r>
            <a:r>
              <a:rPr lang="en-US" altLang="zh-CN" dirty="0"/>
              <a:t>	</a:t>
            </a:r>
            <a:r>
              <a:rPr lang="en-US" altLang="zh-CN" dirty="0" smtClean="0"/>
              <a:t> 1</a:t>
            </a:r>
            <a:endParaRPr lang="zh-CN" altLang="zh-CN" dirty="0"/>
          </a:p>
          <a:p>
            <a:pPr marL="400050" lvl="1" indent="0">
              <a:buNone/>
            </a:pPr>
            <a:r>
              <a:rPr lang="en-US" altLang="zh-CN" dirty="0"/>
              <a:t>12</a:t>
            </a:r>
            <a:r>
              <a:rPr lang="zh-CN" altLang="zh-CN" dirty="0"/>
              <a:t>÷</a:t>
            </a:r>
            <a:r>
              <a:rPr lang="en-US" altLang="zh-CN" dirty="0"/>
              <a:t>2=6		</a:t>
            </a:r>
            <a:r>
              <a:rPr lang="en-US" altLang="zh-CN" dirty="0" smtClean="0"/>
              <a:t> 0</a:t>
            </a:r>
            <a:endParaRPr lang="zh-CN" altLang="zh-CN" dirty="0"/>
          </a:p>
          <a:p>
            <a:pPr marL="400050" lvl="1" indent="0">
              <a:buNone/>
            </a:pPr>
            <a:r>
              <a:rPr lang="en-US" altLang="zh-CN" dirty="0"/>
              <a:t>6</a:t>
            </a:r>
            <a:r>
              <a:rPr lang="zh-CN" altLang="zh-CN" dirty="0"/>
              <a:t>÷</a:t>
            </a:r>
            <a:r>
              <a:rPr lang="en-US" altLang="zh-CN" dirty="0"/>
              <a:t>2=3		</a:t>
            </a:r>
            <a:r>
              <a:rPr lang="en-US" altLang="zh-CN" dirty="0" smtClean="0"/>
              <a:t> 0</a:t>
            </a:r>
            <a:endParaRPr lang="zh-CN" altLang="zh-CN" dirty="0"/>
          </a:p>
          <a:p>
            <a:pPr marL="400050" lvl="1" indent="0">
              <a:buNone/>
            </a:pPr>
            <a:r>
              <a:rPr lang="en-US" altLang="zh-CN" dirty="0"/>
              <a:t>3</a:t>
            </a:r>
            <a:r>
              <a:rPr lang="zh-CN" altLang="zh-CN" dirty="0"/>
              <a:t>÷</a:t>
            </a:r>
            <a:r>
              <a:rPr lang="en-US" altLang="zh-CN" dirty="0"/>
              <a:t>2=1		</a:t>
            </a:r>
            <a:r>
              <a:rPr lang="en-US" altLang="zh-CN" dirty="0" smtClean="0"/>
              <a:t> 1</a:t>
            </a:r>
            <a:endParaRPr lang="zh-CN" altLang="zh-CN" dirty="0"/>
          </a:p>
          <a:p>
            <a:pPr marL="400050" lvl="1" indent="0">
              <a:buNone/>
            </a:pPr>
            <a:r>
              <a:rPr lang="en-US" altLang="zh-CN" dirty="0"/>
              <a:t>1</a:t>
            </a:r>
            <a:r>
              <a:rPr lang="zh-CN" altLang="zh-CN" dirty="0"/>
              <a:t>÷</a:t>
            </a:r>
            <a:r>
              <a:rPr lang="en-US" altLang="zh-CN" dirty="0"/>
              <a:t>2=0	</a:t>
            </a:r>
            <a:r>
              <a:rPr lang="en-US" altLang="zh-CN" dirty="0" smtClean="0"/>
              <a:t>  </a:t>
            </a:r>
            <a:r>
              <a:rPr lang="zh-CN" altLang="en-US" sz="2400" dirty="0" smtClean="0"/>
              <a:t>高位</a:t>
            </a:r>
            <a:r>
              <a:rPr lang="en-US" altLang="zh-CN" dirty="0"/>
              <a:t>	</a:t>
            </a:r>
            <a:r>
              <a:rPr lang="en-US" altLang="zh-CN" dirty="0" smtClean="0"/>
              <a:t> 1</a:t>
            </a:r>
            <a:endParaRPr lang="zh-CN" altLang="zh-CN" dirty="0"/>
          </a:p>
          <a:p>
            <a:pPr marL="0" indent="0">
              <a:buNone/>
            </a:pPr>
            <a:r>
              <a:rPr lang="en-US" altLang="zh-CN" sz="2800" b="1" dirty="0">
                <a:solidFill>
                  <a:srgbClr val="CC0000"/>
                </a:solidFill>
                <a:latin typeface="楷体_GB2312" pitchFamily="49" charset="-122"/>
                <a:ea typeface="楷体_GB2312" pitchFamily="49" charset="-122"/>
              </a:rPr>
              <a:t>  (</a:t>
            </a:r>
            <a:r>
              <a:rPr lang="en-US" altLang="zh-CN" sz="2800" b="1" dirty="0" smtClean="0">
                <a:solidFill>
                  <a:srgbClr val="CC0000"/>
                </a:solidFill>
                <a:latin typeface="楷体_GB2312" pitchFamily="49" charset="-122"/>
                <a:ea typeface="楷体_GB2312" pitchFamily="49" charset="-122"/>
              </a:rPr>
              <a:t>25)</a:t>
            </a:r>
            <a:r>
              <a:rPr lang="en-US" altLang="zh-CN" sz="2800" b="1" baseline="-25000" dirty="0" smtClean="0">
                <a:solidFill>
                  <a:srgbClr val="CC0000"/>
                </a:solidFill>
                <a:latin typeface="楷体_GB2312" pitchFamily="49" charset="-122"/>
                <a:ea typeface="楷体_GB2312" pitchFamily="49" charset="-122"/>
              </a:rPr>
              <a:t>10</a:t>
            </a:r>
            <a:r>
              <a:rPr lang="en-US" altLang="zh-CN" sz="2800" b="1" dirty="0" smtClean="0">
                <a:solidFill>
                  <a:srgbClr val="CC0000"/>
                </a:solidFill>
                <a:latin typeface="楷体_GB2312" pitchFamily="49" charset="-122"/>
                <a:ea typeface="楷体_GB2312" pitchFamily="49" charset="-122"/>
              </a:rPr>
              <a:t>=11001</a:t>
            </a:r>
            <a:endParaRPr lang="zh-CN" altLang="en-US" sz="2800" dirty="0"/>
          </a:p>
        </p:txBody>
      </p:sp>
      <p:cxnSp>
        <p:nvCxnSpPr>
          <p:cNvPr id="58" name="Straight Arrow Connector 57"/>
          <p:cNvCxnSpPr>
            <a:cxnSpLocks/>
          </p:cNvCxnSpPr>
          <p:nvPr/>
        </p:nvCxnSpPr>
        <p:spPr>
          <a:xfrm flipV="1">
            <a:off x="4007768" y="3253160"/>
            <a:ext cx="0" cy="2304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sz="half" idx="2"/>
          </p:nvPr>
        </p:nvSpPr>
        <p:spPr>
          <a:xfrm>
            <a:off x="4151784" y="2605088"/>
            <a:ext cx="5158316" cy="4072632"/>
          </a:xfrm>
        </p:spPr>
        <p:txBody>
          <a:bodyPr/>
          <a:lstStyle/>
          <a:p>
            <a:pPr marL="400050" lvl="1" indent="0">
              <a:buNone/>
            </a:pPr>
            <a:r>
              <a:rPr lang="en-US" altLang="zh-CN" b="1" dirty="0" smtClean="0"/>
              <a:t>156 = </a:t>
            </a:r>
            <a:r>
              <a:rPr lang="zh-CN" altLang="zh-CN" b="1" dirty="0" smtClean="0">
                <a:solidFill>
                  <a:srgbClr val="FF0000"/>
                </a:solidFill>
              </a:rPr>
              <a:t>？</a:t>
            </a:r>
            <a:r>
              <a:rPr lang="en-US" altLang="zh-CN" b="1" dirty="0"/>
              <a:t>O	</a:t>
            </a:r>
            <a:r>
              <a:rPr lang="en-US" altLang="zh-CN" b="1" i="1" dirty="0"/>
              <a:t>	</a:t>
            </a:r>
            <a:endParaRPr lang="zh-CN" altLang="zh-CN" dirty="0"/>
          </a:p>
          <a:p>
            <a:pPr marL="400050" lvl="1" indent="0">
              <a:buNone/>
            </a:pPr>
            <a:r>
              <a:rPr lang="en-US" altLang="zh-CN" dirty="0" smtClean="0"/>
              <a:t>156</a:t>
            </a:r>
            <a:r>
              <a:rPr lang="zh-CN" altLang="zh-CN" dirty="0" smtClean="0"/>
              <a:t>÷</a:t>
            </a:r>
            <a:r>
              <a:rPr lang="en-US" altLang="zh-CN" dirty="0" smtClean="0"/>
              <a:t>8=19 </a:t>
            </a:r>
            <a:r>
              <a:rPr lang="zh-CN" altLang="en-US" sz="2400" dirty="0" smtClean="0"/>
              <a:t>低位</a:t>
            </a:r>
            <a:r>
              <a:rPr lang="en-US" altLang="zh-CN" dirty="0"/>
              <a:t>	</a:t>
            </a:r>
            <a:r>
              <a:rPr lang="en-US" altLang="zh-CN" dirty="0" smtClean="0"/>
              <a:t> 4</a:t>
            </a:r>
            <a:endParaRPr lang="zh-CN" altLang="zh-CN" dirty="0"/>
          </a:p>
          <a:p>
            <a:pPr marL="400050" lvl="1" indent="0">
              <a:buNone/>
            </a:pPr>
            <a:r>
              <a:rPr lang="en-US" altLang="zh-CN" dirty="0" smtClean="0"/>
              <a:t>19</a:t>
            </a:r>
            <a:r>
              <a:rPr lang="zh-CN" altLang="zh-CN" dirty="0" smtClean="0"/>
              <a:t>÷</a:t>
            </a:r>
            <a:r>
              <a:rPr lang="en-US" altLang="zh-CN" dirty="0" smtClean="0"/>
              <a:t>8=2</a:t>
            </a:r>
            <a:r>
              <a:rPr lang="en-US" altLang="zh-CN" dirty="0"/>
              <a:t>		</a:t>
            </a:r>
            <a:r>
              <a:rPr lang="en-US" altLang="zh-CN" dirty="0" smtClean="0"/>
              <a:t> 3</a:t>
            </a:r>
            <a:endParaRPr lang="zh-CN" altLang="zh-CN" dirty="0"/>
          </a:p>
          <a:p>
            <a:pPr marL="400050" lvl="1" indent="0">
              <a:buNone/>
            </a:pPr>
            <a:r>
              <a:rPr lang="en-US" altLang="zh-CN" dirty="0"/>
              <a:t>2</a:t>
            </a:r>
            <a:r>
              <a:rPr lang="zh-CN" altLang="zh-CN" dirty="0" smtClean="0"/>
              <a:t>÷</a:t>
            </a:r>
            <a:r>
              <a:rPr lang="en-US" altLang="zh-CN" dirty="0" smtClean="0"/>
              <a:t>8=0</a:t>
            </a:r>
            <a:r>
              <a:rPr lang="en-US" altLang="zh-CN" dirty="0"/>
              <a:t>	</a:t>
            </a:r>
            <a:r>
              <a:rPr lang="en-US" altLang="zh-CN" dirty="0" smtClean="0"/>
              <a:t>   </a:t>
            </a:r>
            <a:r>
              <a:rPr lang="zh-CN" altLang="en-US" sz="2400" dirty="0" smtClean="0"/>
              <a:t>高位</a:t>
            </a:r>
            <a:r>
              <a:rPr lang="en-US" altLang="zh-CN" dirty="0"/>
              <a:t>	</a:t>
            </a:r>
            <a:r>
              <a:rPr lang="en-US" altLang="zh-CN" dirty="0" smtClean="0"/>
              <a:t> 2</a:t>
            </a:r>
            <a:endParaRPr lang="zh-CN" altLang="zh-CN" dirty="0"/>
          </a:p>
          <a:p>
            <a:pPr marL="400050" lvl="1" indent="0">
              <a:buNone/>
            </a:pPr>
            <a:r>
              <a:rPr lang="en-US" altLang="zh-CN" b="1" dirty="0" smtClean="0">
                <a:solidFill>
                  <a:srgbClr val="CC0000"/>
                </a:solidFill>
                <a:latin typeface="楷体_GB2312" pitchFamily="49" charset="-122"/>
                <a:ea typeface="楷体_GB2312" pitchFamily="49" charset="-122"/>
              </a:rPr>
              <a:t>156</a:t>
            </a:r>
            <a:r>
              <a:rPr lang="en-US" altLang="zh-CN" sz="2800" b="1" dirty="0" smtClean="0">
                <a:solidFill>
                  <a:srgbClr val="CC0000"/>
                </a:solidFill>
                <a:latin typeface="楷体_GB2312" pitchFamily="49" charset="-122"/>
                <a:ea typeface="楷体_GB2312" pitchFamily="49" charset="-122"/>
              </a:rPr>
              <a:t>=(234)</a:t>
            </a:r>
            <a:r>
              <a:rPr lang="en-US" altLang="zh-CN" sz="2800" b="1" baseline="-25000" dirty="0" smtClean="0">
                <a:solidFill>
                  <a:srgbClr val="CC0000"/>
                </a:solidFill>
                <a:latin typeface="楷体_GB2312" pitchFamily="49" charset="-122"/>
                <a:ea typeface="楷体_GB2312" pitchFamily="49" charset="-122"/>
              </a:rPr>
              <a:t>8</a:t>
            </a:r>
            <a:endParaRPr lang="zh-CN" altLang="en-US" sz="2800" dirty="0"/>
          </a:p>
        </p:txBody>
      </p:sp>
      <p:cxnSp>
        <p:nvCxnSpPr>
          <p:cNvPr id="17" name="Straight Arrow Connector 57"/>
          <p:cNvCxnSpPr>
            <a:cxnSpLocks/>
          </p:cNvCxnSpPr>
          <p:nvPr/>
        </p:nvCxnSpPr>
        <p:spPr>
          <a:xfrm flipV="1">
            <a:off x="7536160" y="3170844"/>
            <a:ext cx="0" cy="1378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p:cNvSpPr>
            <a:spLocks noGrp="1"/>
          </p:cNvSpPr>
          <p:nvPr>
            <p:ph sz="half" idx="2"/>
          </p:nvPr>
        </p:nvSpPr>
        <p:spPr>
          <a:xfrm>
            <a:off x="7501598" y="2605088"/>
            <a:ext cx="5158316" cy="4072632"/>
          </a:xfrm>
        </p:spPr>
        <p:txBody>
          <a:bodyPr/>
          <a:lstStyle/>
          <a:p>
            <a:pPr marL="400050" lvl="1" indent="0">
              <a:buNone/>
            </a:pPr>
            <a:r>
              <a:rPr lang="en-US" altLang="zh-CN" b="1" dirty="0" smtClean="0"/>
              <a:t>156 = </a:t>
            </a:r>
            <a:r>
              <a:rPr lang="zh-CN" altLang="zh-CN" b="1" dirty="0" smtClean="0">
                <a:solidFill>
                  <a:srgbClr val="FF0000"/>
                </a:solidFill>
              </a:rPr>
              <a:t>？</a:t>
            </a:r>
            <a:r>
              <a:rPr lang="en-US" altLang="zh-CN" b="1" dirty="0"/>
              <a:t>H	</a:t>
            </a:r>
            <a:r>
              <a:rPr lang="en-US" altLang="zh-CN" b="1" i="1" dirty="0"/>
              <a:t>	</a:t>
            </a:r>
            <a:endParaRPr lang="zh-CN" altLang="zh-CN" dirty="0"/>
          </a:p>
          <a:p>
            <a:pPr marL="400050" lvl="1" indent="0">
              <a:buNone/>
            </a:pPr>
            <a:r>
              <a:rPr lang="en-US" altLang="zh-CN" dirty="0" smtClean="0"/>
              <a:t>156</a:t>
            </a:r>
            <a:r>
              <a:rPr lang="zh-CN" altLang="zh-CN" dirty="0" smtClean="0"/>
              <a:t>÷</a:t>
            </a:r>
            <a:r>
              <a:rPr lang="en-US" altLang="zh-CN" dirty="0" smtClean="0"/>
              <a:t>16=9 </a:t>
            </a:r>
            <a:r>
              <a:rPr lang="zh-CN" altLang="en-US" sz="2400" dirty="0" smtClean="0"/>
              <a:t>低位</a:t>
            </a:r>
            <a:r>
              <a:rPr lang="en-US" altLang="zh-CN" dirty="0"/>
              <a:t>	</a:t>
            </a:r>
            <a:r>
              <a:rPr lang="en-US" altLang="zh-CN" dirty="0" smtClean="0"/>
              <a:t> C</a:t>
            </a:r>
            <a:endParaRPr lang="zh-CN" altLang="zh-CN" dirty="0"/>
          </a:p>
          <a:p>
            <a:pPr marL="400050" lvl="1" indent="0">
              <a:buNone/>
            </a:pPr>
            <a:r>
              <a:rPr lang="en-US" altLang="zh-CN" dirty="0" smtClean="0"/>
              <a:t>9</a:t>
            </a:r>
            <a:r>
              <a:rPr lang="zh-CN" altLang="zh-CN" dirty="0" smtClean="0"/>
              <a:t>÷</a:t>
            </a:r>
            <a:r>
              <a:rPr lang="en-US" altLang="zh-CN" dirty="0" smtClean="0"/>
              <a:t>16=0</a:t>
            </a:r>
            <a:r>
              <a:rPr lang="en-US" altLang="zh-CN" dirty="0"/>
              <a:t>	</a:t>
            </a:r>
            <a:r>
              <a:rPr lang="en-US" altLang="zh-CN" dirty="0" smtClean="0"/>
              <a:t>   </a:t>
            </a:r>
            <a:r>
              <a:rPr lang="zh-CN" altLang="en-US" sz="2400" dirty="0" smtClean="0"/>
              <a:t>高位</a:t>
            </a:r>
            <a:r>
              <a:rPr lang="en-US" altLang="zh-CN" dirty="0"/>
              <a:t>	</a:t>
            </a:r>
            <a:r>
              <a:rPr lang="en-US" altLang="zh-CN" dirty="0" smtClean="0"/>
              <a:t> 9</a:t>
            </a:r>
            <a:endParaRPr lang="zh-CN" altLang="zh-CN" dirty="0"/>
          </a:p>
          <a:p>
            <a:pPr marL="400050" lvl="1" indent="0">
              <a:buNone/>
            </a:pPr>
            <a:r>
              <a:rPr lang="en-US" altLang="zh-CN" b="1" dirty="0" smtClean="0">
                <a:solidFill>
                  <a:srgbClr val="CC0000"/>
                </a:solidFill>
                <a:latin typeface="楷体_GB2312" pitchFamily="49" charset="-122"/>
                <a:ea typeface="楷体_GB2312" pitchFamily="49" charset="-122"/>
              </a:rPr>
              <a:t>156</a:t>
            </a:r>
            <a:r>
              <a:rPr lang="en-US" altLang="zh-CN" sz="2800" b="1" dirty="0" smtClean="0">
                <a:solidFill>
                  <a:srgbClr val="CC0000"/>
                </a:solidFill>
                <a:latin typeface="楷体_GB2312" pitchFamily="49" charset="-122"/>
                <a:ea typeface="楷体_GB2312" pitchFamily="49" charset="-122"/>
              </a:rPr>
              <a:t>=(9C)</a:t>
            </a:r>
            <a:r>
              <a:rPr lang="en-US" altLang="zh-CN" b="1" baseline="-25000" dirty="0" smtClean="0">
                <a:solidFill>
                  <a:srgbClr val="CC0000"/>
                </a:solidFill>
                <a:latin typeface="楷体_GB2312" pitchFamily="49" charset="-122"/>
                <a:ea typeface="楷体_GB2312" pitchFamily="49" charset="-122"/>
              </a:rPr>
              <a:t>16</a:t>
            </a:r>
            <a:endParaRPr lang="zh-CN" altLang="en-US" sz="2800" dirty="0"/>
          </a:p>
        </p:txBody>
      </p:sp>
      <p:cxnSp>
        <p:nvCxnSpPr>
          <p:cNvPr id="20" name="Straight Arrow Connector 57"/>
          <p:cNvCxnSpPr>
            <a:cxnSpLocks/>
          </p:cNvCxnSpPr>
          <p:nvPr/>
        </p:nvCxnSpPr>
        <p:spPr>
          <a:xfrm flipV="1">
            <a:off x="10894151" y="3187484"/>
            <a:ext cx="0" cy="781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9416" y="1556792"/>
            <a:ext cx="7409401" cy="830997"/>
          </a:xfrm>
          <a:prstGeom prst="rect">
            <a:avLst/>
          </a:prstGeom>
          <a:noFill/>
        </p:spPr>
        <p:txBody>
          <a:bodyPr wrap="none" rtlCol="0">
            <a:spAutoFit/>
          </a:bodyPr>
          <a:lstStyle/>
          <a:p>
            <a:r>
              <a:rPr lang="zh-CN" altLang="en-US" sz="2400" b="1" dirty="0" smtClean="0"/>
              <a:t>例：</a:t>
            </a:r>
            <a:r>
              <a:rPr lang="en-US" altLang="zh-CN" sz="2400" b="1" dirty="0" smtClean="0"/>
              <a:t>(1) </a:t>
            </a:r>
            <a:r>
              <a:rPr lang="zh-CN" altLang="en-US" sz="2400" b="1" dirty="0" smtClean="0"/>
              <a:t>将十进制数</a:t>
            </a:r>
            <a:r>
              <a:rPr lang="en-US" altLang="zh-CN" sz="2400" b="1" dirty="0" smtClean="0"/>
              <a:t>25</a:t>
            </a:r>
            <a:r>
              <a:rPr lang="zh-CN" altLang="en-US" sz="2400" b="1" dirty="0" smtClean="0"/>
              <a:t>转换成二进制数</a:t>
            </a:r>
            <a:endParaRPr lang="en-US" altLang="zh-CN" sz="2400" b="1" dirty="0" smtClean="0"/>
          </a:p>
          <a:p>
            <a:r>
              <a:rPr lang="en-US" altLang="zh-CN" sz="2400" b="1" dirty="0"/>
              <a:t> </a:t>
            </a:r>
            <a:r>
              <a:rPr lang="en-US" altLang="zh-CN" sz="2400" b="1" dirty="0" smtClean="0"/>
              <a:t>       (2) </a:t>
            </a:r>
            <a:r>
              <a:rPr lang="zh-CN" altLang="en-US" sz="2400" b="1" dirty="0" smtClean="0"/>
              <a:t>将十进制数</a:t>
            </a:r>
            <a:r>
              <a:rPr lang="en-US" altLang="zh-CN" sz="2400" b="1" dirty="0" smtClean="0"/>
              <a:t>156</a:t>
            </a:r>
            <a:r>
              <a:rPr lang="zh-CN" altLang="en-US" sz="2400" b="1" dirty="0" smtClean="0"/>
              <a:t>转换成二进制数和十六进制数</a:t>
            </a:r>
            <a:endParaRPr lang="en-US" altLang="zh-CN" sz="2400" b="1" dirty="0" smtClean="0"/>
          </a:p>
        </p:txBody>
      </p:sp>
    </p:spTree>
    <p:extLst>
      <p:ext uri="{BB962C8B-B14F-4D97-AF65-F5344CB8AC3E}">
        <p14:creationId xmlns:p14="http://schemas.microsoft.com/office/powerpoint/2010/main" val="1689240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709295" y="1061720"/>
            <a:ext cx="10323830" cy="5906135"/>
          </a:xfrm>
        </p:spPr>
        <p:txBody>
          <a:bodyPr>
            <a:normAutofit/>
          </a:bodyPr>
          <a:lstStyle/>
          <a:p>
            <a:pPr marL="417195" indent="-416560" eaLnBrk="1" hangingPunct="1"/>
            <a:r>
              <a:rPr lang="zh-CN" altLang="en-US" sz="3200" b="1" dirty="0">
                <a:solidFill>
                  <a:schemeClr val="accent4">
                    <a:lumMod val="75000"/>
                  </a:schemeClr>
                </a:solidFill>
                <a:sym typeface="+mn-ea"/>
              </a:rPr>
              <a:t>计算机的定义</a:t>
            </a:r>
            <a:endParaRPr lang="zh-CN" altLang="en-US" sz="3200" dirty="0">
              <a:solidFill>
                <a:schemeClr val="accent4">
                  <a:lumMod val="75000"/>
                </a:schemeClr>
              </a:solidFill>
            </a:endParaRPr>
          </a:p>
          <a:p>
            <a:pPr lvl="1" eaLnBrk="1" hangingPunct="1"/>
            <a:r>
              <a:rPr lang="zh-CN" altLang="en-US" dirty="0" smtClean="0">
                <a:sym typeface="+mn-ea"/>
              </a:rPr>
              <a:t>用于高速计算的机器</a:t>
            </a:r>
            <a:r>
              <a:rPr lang="zh-CN" altLang="en-US" dirty="0" smtClean="0">
                <a:solidFill>
                  <a:schemeClr val="tx1"/>
                </a:solidFill>
                <a:sym typeface="+mn-ea"/>
              </a:rPr>
              <a:t>。</a:t>
            </a:r>
            <a:endParaRPr dirty="0">
              <a:solidFill>
                <a:schemeClr val="tx1"/>
              </a:solidFill>
              <a:sym typeface="+mn-ea"/>
            </a:endParaRPr>
          </a:p>
          <a:p>
            <a:pPr lvl="1" eaLnBrk="1" hangingPunct="1"/>
            <a:r>
              <a:rPr lang="zh-CN" altLang="en-US" dirty="0">
                <a:sym typeface="+mn-ea"/>
              </a:rPr>
              <a:t>既</a:t>
            </a:r>
            <a:r>
              <a:rPr lang="zh-CN" altLang="en-US" dirty="0" smtClean="0">
                <a:sym typeface="+mn-ea"/>
              </a:rPr>
              <a:t>可以进行数值计算，又可以进行逻辑计算</a:t>
            </a:r>
            <a:r>
              <a:rPr lang="zh-CN" altLang="en-US" dirty="0" smtClean="0">
                <a:solidFill>
                  <a:schemeClr val="tx1"/>
                </a:solidFill>
                <a:sym typeface="+mn-ea"/>
              </a:rPr>
              <a:t>。</a:t>
            </a:r>
            <a:endParaRPr lang="zh-CN" altLang="en-US" dirty="0">
              <a:solidFill>
                <a:schemeClr val="tx1"/>
              </a:solidFill>
              <a:sym typeface="+mn-ea"/>
            </a:endParaRPr>
          </a:p>
          <a:p>
            <a:pPr lvl="1" eaLnBrk="1" hangingPunct="1"/>
            <a:r>
              <a:rPr lang="zh-CN" altLang="en-US" dirty="0" smtClean="0">
                <a:sym typeface="+mn-ea"/>
              </a:rPr>
              <a:t>具有存储记忆功能</a:t>
            </a:r>
            <a:r>
              <a:rPr lang="zh-CN" altLang="en-US" dirty="0" smtClean="0">
                <a:solidFill>
                  <a:schemeClr val="tx1"/>
                </a:solidFill>
                <a:sym typeface="+mn-ea"/>
              </a:rPr>
              <a:t>。</a:t>
            </a:r>
            <a:endParaRPr lang="zh-CN" altLang="en-US" dirty="0">
              <a:solidFill>
                <a:srgbClr val="00B0F0"/>
              </a:solidFill>
            </a:endParaRPr>
          </a:p>
          <a:p>
            <a:pPr eaLnBrk="1" hangingPunct="1">
              <a:buNone/>
            </a:pPr>
            <a:endParaRPr lang="zh-CN" altLang="en-US" dirty="0">
              <a:solidFill>
                <a:srgbClr val="00B0F0"/>
              </a:solidFill>
            </a:endParaRPr>
          </a:p>
        </p:txBody>
      </p:sp>
      <p:sp>
        <p:nvSpPr>
          <p:cNvPr id="44036" name="Text Box 4"/>
          <p:cNvSpPr txBox="1">
            <a:spLocks noChangeArrowheads="1"/>
          </p:cNvSpPr>
          <p:nvPr/>
        </p:nvSpPr>
        <p:spPr bwMode="auto">
          <a:xfrm>
            <a:off x="1847404" y="2979638"/>
            <a:ext cx="184716" cy="52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latin typeface="Tahoma" panose="020B0604030504040204" pitchFamily="34" charset="0"/>
            </a:endParaRPr>
          </a:p>
        </p:txBody>
      </p:sp>
      <p:sp>
        <p:nvSpPr>
          <p:cNvPr id="5" name="文本框 4"/>
          <p:cNvSpPr txBox="1"/>
          <p:nvPr/>
        </p:nvSpPr>
        <p:spPr>
          <a:xfrm>
            <a:off x="214058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1.1 </a:t>
            </a:r>
            <a:r>
              <a:rPr lang="zh-CN" altLang="en-US" sz="3600" b="1">
                <a:solidFill>
                  <a:srgbClr val="FFFFFF"/>
                </a:solidFill>
                <a:latin typeface="+mj-lt"/>
                <a:ea typeface="+mj-ea"/>
                <a:cs typeface="+mj-cs"/>
              </a:rPr>
              <a:t>初</a:t>
            </a:r>
            <a:r>
              <a:rPr lang="zh-CN" altLang="en-US" sz="3600" b="1" dirty="0">
                <a:solidFill>
                  <a:srgbClr val="FFFFFF"/>
                </a:solidFill>
                <a:latin typeface="+mj-lt"/>
                <a:ea typeface="+mj-ea"/>
                <a:cs typeface="+mj-cs"/>
              </a:rPr>
              <a:t>识计算机</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77" y="3471195"/>
            <a:ext cx="3382314" cy="2483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983" y="3504730"/>
            <a:ext cx="3651987" cy="244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216" y="3553364"/>
            <a:ext cx="3588713" cy="240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43524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b="1" dirty="0"/>
              <a:t>十进制转成其他进制</a:t>
            </a:r>
            <a:r>
              <a:rPr lang="en-US" altLang="zh-CN" b="1" dirty="0" smtClean="0"/>
              <a:t>——</a:t>
            </a:r>
            <a:r>
              <a:rPr lang="zh-CN" altLang="en-US" dirty="0"/>
              <a:t>小数</a:t>
            </a:r>
            <a:r>
              <a:rPr lang="zh-CN" altLang="en-US" b="1" dirty="0" smtClean="0"/>
              <a:t>部分</a:t>
            </a:r>
            <a:endParaRPr lang="en-US" altLang="zh-CN" dirty="0">
              <a:ea typeface="宋体" panose="02010600030101010101" pitchFamily="2" charset="-122"/>
            </a:endParaRPr>
          </a:p>
        </p:txBody>
      </p:sp>
      <p:sp>
        <p:nvSpPr>
          <p:cNvPr id="6" name="Text Placeholder 5"/>
          <p:cNvSpPr>
            <a:spLocks noGrp="1"/>
          </p:cNvSpPr>
          <p:nvPr>
            <p:ph type="body" sz="quarter" idx="3"/>
          </p:nvPr>
        </p:nvSpPr>
        <p:spPr>
          <a:xfrm>
            <a:off x="407368" y="548680"/>
            <a:ext cx="5183717" cy="823912"/>
          </a:xfrm>
        </p:spPr>
        <p:txBody>
          <a:bodyPr/>
          <a:lstStyle/>
          <a:p>
            <a:r>
              <a:rPr lang="zh-CN" altLang="en-US" dirty="0"/>
              <a:t>小数部分：乘基数取整</a:t>
            </a:r>
          </a:p>
        </p:txBody>
      </p:sp>
      <p:sp>
        <p:nvSpPr>
          <p:cNvPr id="7" name="Content Placeholder 6"/>
          <p:cNvSpPr>
            <a:spLocks noGrp="1"/>
          </p:cNvSpPr>
          <p:nvPr>
            <p:ph sz="quarter" idx="4"/>
          </p:nvPr>
        </p:nvSpPr>
        <p:spPr>
          <a:xfrm>
            <a:off x="-312712" y="2564904"/>
            <a:ext cx="5183717" cy="4072632"/>
          </a:xfrm>
        </p:spPr>
        <p:txBody>
          <a:bodyPr/>
          <a:lstStyle/>
          <a:p>
            <a:pPr marL="400050" lvl="1" indent="0">
              <a:spcBef>
                <a:spcPts val="0"/>
              </a:spcBef>
              <a:buNone/>
            </a:pPr>
            <a:r>
              <a:rPr lang="en-US" altLang="zh-CN" dirty="0"/>
              <a:t>	   0.625                </a:t>
            </a:r>
          </a:p>
          <a:p>
            <a:pPr marL="400050" lvl="1" indent="0">
              <a:spcBef>
                <a:spcPts val="0"/>
              </a:spcBef>
              <a:buNone/>
            </a:pPr>
            <a:r>
              <a:rPr lang="en-US" altLang="zh-CN" dirty="0"/>
              <a:t>     ×        2              </a:t>
            </a:r>
          </a:p>
          <a:p>
            <a:pPr marL="400050" lvl="1" indent="0">
              <a:spcBef>
                <a:spcPts val="0"/>
              </a:spcBef>
              <a:buNone/>
            </a:pPr>
            <a:r>
              <a:rPr lang="en-US" altLang="zh-CN" dirty="0"/>
              <a:t>        1.250 ……1  </a:t>
            </a:r>
            <a:r>
              <a:rPr lang="en-US" altLang="zh-CN" dirty="0" smtClean="0"/>
              <a:t> </a:t>
            </a:r>
            <a:r>
              <a:rPr lang="zh-CN" altLang="en-US" sz="2400" dirty="0" smtClean="0"/>
              <a:t>高</a:t>
            </a:r>
            <a:r>
              <a:rPr lang="zh-CN" altLang="en-US" sz="2400" dirty="0"/>
              <a:t>位</a:t>
            </a:r>
            <a:r>
              <a:rPr lang="zh-CN" altLang="en-US" dirty="0"/>
              <a:t>    </a:t>
            </a:r>
          </a:p>
          <a:p>
            <a:pPr marL="400050" lvl="1" indent="0">
              <a:spcBef>
                <a:spcPts val="0"/>
              </a:spcBef>
              <a:buNone/>
            </a:pPr>
            <a:r>
              <a:rPr lang="zh-CN" altLang="en-US" dirty="0"/>
              <a:t>     </a:t>
            </a:r>
            <a:r>
              <a:rPr lang="en-US" altLang="zh-CN" dirty="0"/>
              <a:t>×        2              </a:t>
            </a:r>
          </a:p>
          <a:p>
            <a:pPr marL="400050" lvl="1" indent="0">
              <a:spcBef>
                <a:spcPts val="0"/>
              </a:spcBef>
              <a:buNone/>
            </a:pPr>
            <a:r>
              <a:rPr lang="en-US" altLang="zh-CN" dirty="0"/>
              <a:t>        0.500 ……0      </a:t>
            </a:r>
          </a:p>
          <a:p>
            <a:pPr marL="400050" lvl="1" indent="0">
              <a:spcBef>
                <a:spcPts val="0"/>
              </a:spcBef>
              <a:buNone/>
            </a:pPr>
            <a:r>
              <a:rPr lang="en-US" altLang="zh-CN" dirty="0"/>
              <a:t>      ×       2           </a:t>
            </a:r>
          </a:p>
          <a:p>
            <a:pPr marL="400050" lvl="1" indent="0">
              <a:spcBef>
                <a:spcPts val="0"/>
              </a:spcBef>
              <a:buNone/>
            </a:pPr>
            <a:r>
              <a:rPr lang="en-US" altLang="zh-CN" dirty="0"/>
              <a:t>        1.000 ……1 </a:t>
            </a:r>
            <a:r>
              <a:rPr lang="en-US" altLang="zh-CN" dirty="0" smtClean="0"/>
              <a:t>  </a:t>
            </a:r>
            <a:r>
              <a:rPr lang="zh-CN" altLang="en-US" sz="2400" dirty="0"/>
              <a:t>低位</a:t>
            </a:r>
            <a:endParaRPr lang="en-US" altLang="zh-CN" sz="2400" dirty="0"/>
          </a:p>
          <a:p>
            <a:pPr marL="0" indent="0">
              <a:spcBef>
                <a:spcPts val="0"/>
              </a:spcBef>
              <a:buNone/>
            </a:pPr>
            <a:endParaRPr lang="en-US" altLang="zh-CN" sz="3200" dirty="0">
              <a:solidFill>
                <a:srgbClr val="C00000"/>
              </a:solidFill>
            </a:endParaRPr>
          </a:p>
          <a:p>
            <a:pPr marL="0" indent="0">
              <a:spcBef>
                <a:spcPts val="0"/>
              </a:spcBef>
              <a:buNone/>
            </a:pPr>
            <a:r>
              <a:rPr lang="en-US" altLang="zh-CN" sz="2800" dirty="0" smtClean="0">
                <a:solidFill>
                  <a:srgbClr val="C00000"/>
                </a:solidFill>
              </a:rPr>
              <a:t>	0.625</a:t>
            </a:r>
            <a:r>
              <a:rPr lang="zh-CN" altLang="zh-CN" sz="2800" dirty="0">
                <a:solidFill>
                  <a:srgbClr val="C00000"/>
                </a:solidFill>
              </a:rPr>
              <a:t>＝</a:t>
            </a:r>
            <a:r>
              <a:rPr lang="en-US" altLang="zh-CN" sz="2800" dirty="0">
                <a:solidFill>
                  <a:srgbClr val="C00000"/>
                </a:solidFill>
              </a:rPr>
              <a:t>(0.101)</a:t>
            </a:r>
            <a:r>
              <a:rPr lang="en-US" altLang="zh-CN" sz="2800" baseline="-25000" dirty="0">
                <a:solidFill>
                  <a:srgbClr val="C00000"/>
                </a:solidFill>
              </a:rPr>
              <a:t>2</a:t>
            </a:r>
            <a:endParaRPr lang="zh-CN" altLang="en-US" sz="2800" dirty="0">
              <a:solidFill>
                <a:srgbClr val="C00000"/>
              </a:solidFill>
            </a:endParaRPr>
          </a:p>
        </p:txBody>
      </p:sp>
      <p:sp>
        <p:nvSpPr>
          <p:cNvPr id="2" name="Slide Number Placeholder 1"/>
          <p:cNvSpPr>
            <a:spLocks noGrp="1"/>
          </p:cNvSpPr>
          <p:nvPr>
            <p:ph type="sldNum" sz="quarter" idx="12"/>
          </p:nvPr>
        </p:nvSpPr>
        <p:spPr>
          <a:xfrm>
            <a:off x="8976320" y="6165304"/>
            <a:ext cx="2844800" cy="320675"/>
          </a:xfrm>
        </p:spPr>
        <p:txBody>
          <a:bodyPr/>
          <a:lstStyle/>
          <a:p>
            <a:fld id="{9CA331A9-1DD5-4C34-BAC9-1026D4AF2589}" type="slidenum">
              <a:rPr lang="en-US" altLang="zh-CN" smtClean="0"/>
              <a:t>50</a:t>
            </a:fld>
            <a:endParaRPr lang="en-US" altLang="zh-CN"/>
          </a:p>
        </p:txBody>
      </p:sp>
      <p:sp>
        <p:nvSpPr>
          <p:cNvPr id="54" name="直接连接符 30"/>
          <p:cNvSpPr>
            <a:spLocks noChangeShapeType="1"/>
          </p:cNvSpPr>
          <p:nvPr/>
        </p:nvSpPr>
        <p:spPr bwMode="auto">
          <a:xfrm>
            <a:off x="551384" y="3460167"/>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直接连接符 30"/>
          <p:cNvSpPr>
            <a:spLocks noChangeShapeType="1"/>
          </p:cNvSpPr>
          <p:nvPr/>
        </p:nvSpPr>
        <p:spPr bwMode="auto">
          <a:xfrm>
            <a:off x="551384" y="4333280"/>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直接连接符 30"/>
          <p:cNvSpPr>
            <a:spLocks noChangeShapeType="1"/>
          </p:cNvSpPr>
          <p:nvPr/>
        </p:nvSpPr>
        <p:spPr bwMode="auto">
          <a:xfrm>
            <a:off x="551384" y="5125368"/>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62" name="Straight Arrow Connector 61"/>
          <p:cNvCxnSpPr/>
          <p:nvPr/>
        </p:nvCxnSpPr>
        <p:spPr>
          <a:xfrm>
            <a:off x="4147032" y="3613200"/>
            <a:ext cx="0" cy="18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6"/>
          <p:cNvSpPr>
            <a:spLocks noGrp="1"/>
          </p:cNvSpPr>
          <p:nvPr>
            <p:ph sz="quarter" idx="4"/>
          </p:nvPr>
        </p:nvSpPr>
        <p:spPr>
          <a:xfrm>
            <a:off x="3864611" y="2677096"/>
            <a:ext cx="5183717" cy="4072632"/>
          </a:xfrm>
        </p:spPr>
        <p:txBody>
          <a:bodyPr/>
          <a:lstStyle/>
          <a:p>
            <a:pPr marL="400050" lvl="1" indent="0">
              <a:spcBef>
                <a:spcPts val="0"/>
              </a:spcBef>
              <a:buNone/>
            </a:pPr>
            <a:r>
              <a:rPr lang="en-US" altLang="zh-CN" dirty="0"/>
              <a:t>	   0.625                </a:t>
            </a:r>
          </a:p>
          <a:p>
            <a:pPr marL="400050" lvl="1" indent="0">
              <a:spcBef>
                <a:spcPts val="0"/>
              </a:spcBef>
              <a:buNone/>
            </a:pPr>
            <a:r>
              <a:rPr lang="en-US" altLang="zh-CN" dirty="0"/>
              <a:t>     ×        </a:t>
            </a:r>
            <a:r>
              <a:rPr lang="en-US" altLang="zh-CN" dirty="0" smtClean="0"/>
              <a:t>8              </a:t>
            </a:r>
            <a:endParaRPr lang="en-US" altLang="zh-CN" dirty="0"/>
          </a:p>
          <a:p>
            <a:pPr marL="400050" lvl="1" indent="0">
              <a:spcBef>
                <a:spcPts val="0"/>
              </a:spcBef>
              <a:buNone/>
            </a:pPr>
            <a:r>
              <a:rPr lang="en-US" altLang="zh-CN" dirty="0"/>
              <a:t>        </a:t>
            </a:r>
            <a:r>
              <a:rPr lang="en-US" altLang="zh-CN" dirty="0" smtClean="0"/>
              <a:t>5.000 ……5</a:t>
            </a:r>
            <a:endParaRPr lang="zh-CN" altLang="en-US" dirty="0"/>
          </a:p>
          <a:p>
            <a:pPr marL="400050" lvl="1" indent="0">
              <a:spcBef>
                <a:spcPts val="0"/>
              </a:spcBef>
              <a:buNone/>
            </a:pPr>
            <a:r>
              <a:rPr lang="zh-CN" altLang="en-US" dirty="0"/>
              <a:t>     </a:t>
            </a:r>
            <a:endParaRPr lang="en-US" altLang="zh-CN" sz="3200" dirty="0">
              <a:solidFill>
                <a:srgbClr val="C00000"/>
              </a:solidFill>
            </a:endParaRPr>
          </a:p>
          <a:p>
            <a:pPr marL="0" indent="0">
              <a:spcBef>
                <a:spcPts val="0"/>
              </a:spcBef>
              <a:buNone/>
            </a:pPr>
            <a:r>
              <a:rPr lang="en-US" altLang="zh-CN" sz="2800" dirty="0" smtClean="0">
                <a:solidFill>
                  <a:srgbClr val="C00000"/>
                </a:solidFill>
              </a:rPr>
              <a:t>	0.625</a:t>
            </a:r>
            <a:r>
              <a:rPr lang="zh-CN" altLang="zh-CN" sz="2800" dirty="0">
                <a:solidFill>
                  <a:srgbClr val="C00000"/>
                </a:solidFill>
              </a:rPr>
              <a:t>＝</a:t>
            </a:r>
            <a:r>
              <a:rPr lang="en-US" altLang="zh-CN" sz="2800" dirty="0">
                <a:solidFill>
                  <a:srgbClr val="C00000"/>
                </a:solidFill>
              </a:rPr>
              <a:t>(</a:t>
            </a:r>
            <a:r>
              <a:rPr lang="en-US" altLang="zh-CN" sz="2800" dirty="0" smtClean="0">
                <a:solidFill>
                  <a:srgbClr val="C00000"/>
                </a:solidFill>
              </a:rPr>
              <a:t>0.5)</a:t>
            </a:r>
            <a:r>
              <a:rPr lang="en-US" altLang="zh-CN" sz="2800" baseline="-25000" dirty="0">
                <a:solidFill>
                  <a:srgbClr val="C00000"/>
                </a:solidFill>
              </a:rPr>
              <a:t>8</a:t>
            </a:r>
            <a:endParaRPr lang="zh-CN" altLang="en-US" sz="2800" dirty="0">
              <a:solidFill>
                <a:srgbClr val="C00000"/>
              </a:solidFill>
            </a:endParaRPr>
          </a:p>
        </p:txBody>
      </p:sp>
      <p:sp>
        <p:nvSpPr>
          <p:cNvPr id="16" name="直接连接符 30"/>
          <p:cNvSpPr>
            <a:spLocks noChangeShapeType="1"/>
          </p:cNvSpPr>
          <p:nvPr/>
        </p:nvSpPr>
        <p:spPr bwMode="auto">
          <a:xfrm>
            <a:off x="4511824" y="3613200"/>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Text Placeholder 5"/>
          <p:cNvSpPr>
            <a:spLocks noGrp="1"/>
          </p:cNvSpPr>
          <p:nvPr>
            <p:ph type="body" sz="quarter" idx="3"/>
          </p:nvPr>
        </p:nvSpPr>
        <p:spPr>
          <a:xfrm>
            <a:off x="263352" y="1124744"/>
            <a:ext cx="8712968" cy="823912"/>
          </a:xfrm>
        </p:spPr>
        <p:txBody>
          <a:bodyPr/>
          <a:lstStyle/>
          <a:p>
            <a:r>
              <a:rPr lang="zh-CN" altLang="en-US" dirty="0" smtClean="0"/>
              <a:t>例</a:t>
            </a:r>
            <a:r>
              <a:rPr lang="en-US" altLang="zh-CN" dirty="0" smtClean="0"/>
              <a:t>: (1) </a:t>
            </a:r>
            <a:r>
              <a:rPr lang="zh-CN" altLang="en-US" dirty="0" smtClean="0"/>
              <a:t>将十进制数</a:t>
            </a:r>
            <a:r>
              <a:rPr lang="en-US" altLang="zh-CN" dirty="0" smtClean="0"/>
              <a:t>0.625</a:t>
            </a:r>
            <a:r>
              <a:rPr lang="zh-CN" altLang="en-US" dirty="0" smtClean="0"/>
              <a:t>转换成二进制和八进制数</a:t>
            </a:r>
            <a:endParaRPr lang="zh-CN" altLang="en-US" dirty="0"/>
          </a:p>
        </p:txBody>
      </p:sp>
      <p:sp>
        <p:nvSpPr>
          <p:cNvPr id="4" name="TextBox 3"/>
          <p:cNvSpPr txBox="1"/>
          <p:nvPr/>
        </p:nvSpPr>
        <p:spPr>
          <a:xfrm>
            <a:off x="755719" y="1988840"/>
            <a:ext cx="5545108" cy="461665"/>
          </a:xfrm>
          <a:prstGeom prst="rect">
            <a:avLst/>
          </a:prstGeom>
          <a:noFill/>
        </p:spPr>
        <p:txBody>
          <a:bodyPr wrap="none" rtlCol="0">
            <a:spAutoFit/>
          </a:bodyPr>
          <a:lstStyle/>
          <a:p>
            <a:r>
              <a:rPr lang="en-US" altLang="zh-CN" sz="2400" b="1" dirty="0" smtClean="0">
                <a:solidFill>
                  <a:srgbClr val="335338"/>
                </a:solidFill>
                <a:latin typeface="Verdana"/>
              </a:rPr>
              <a:t>(2) </a:t>
            </a:r>
            <a:r>
              <a:rPr lang="zh-CN" altLang="en-US" sz="2400" b="1" dirty="0">
                <a:solidFill>
                  <a:srgbClr val="335338"/>
                </a:solidFill>
                <a:latin typeface="Verdana"/>
              </a:rPr>
              <a:t>将十进制数</a:t>
            </a:r>
            <a:r>
              <a:rPr lang="en-US" altLang="zh-CN" sz="2400" b="1" dirty="0" smtClean="0">
                <a:solidFill>
                  <a:srgbClr val="335338"/>
                </a:solidFill>
                <a:latin typeface="Verdana"/>
              </a:rPr>
              <a:t>0.627</a:t>
            </a:r>
            <a:r>
              <a:rPr lang="zh-CN" altLang="en-US" sz="2400" b="1" dirty="0" smtClean="0">
                <a:solidFill>
                  <a:srgbClr val="335338"/>
                </a:solidFill>
                <a:latin typeface="Verdana"/>
              </a:rPr>
              <a:t>转换</a:t>
            </a:r>
            <a:r>
              <a:rPr lang="zh-CN" altLang="en-US" sz="2400" b="1" dirty="0">
                <a:solidFill>
                  <a:srgbClr val="335338"/>
                </a:solidFill>
                <a:latin typeface="Verdana"/>
              </a:rPr>
              <a:t>成</a:t>
            </a:r>
            <a:r>
              <a:rPr lang="zh-CN" altLang="en-US" sz="2400" b="1" dirty="0" smtClean="0">
                <a:solidFill>
                  <a:srgbClr val="335338"/>
                </a:solidFill>
                <a:latin typeface="Verdana"/>
              </a:rPr>
              <a:t>二进制数</a:t>
            </a:r>
            <a:endParaRPr lang="zh-CN" altLang="en-US" dirty="0"/>
          </a:p>
        </p:txBody>
      </p:sp>
      <p:sp>
        <p:nvSpPr>
          <p:cNvPr id="17" name="Content Placeholder 6"/>
          <p:cNvSpPr>
            <a:spLocks noGrp="1"/>
          </p:cNvSpPr>
          <p:nvPr>
            <p:ph sz="quarter" idx="4"/>
          </p:nvPr>
        </p:nvSpPr>
        <p:spPr>
          <a:xfrm>
            <a:off x="7492748" y="2209143"/>
            <a:ext cx="5183717" cy="4072632"/>
          </a:xfrm>
        </p:spPr>
        <p:txBody>
          <a:bodyPr/>
          <a:lstStyle/>
          <a:p>
            <a:pPr marL="400050" lvl="1" indent="0">
              <a:spcBef>
                <a:spcPts val="0"/>
              </a:spcBef>
              <a:buNone/>
            </a:pPr>
            <a:r>
              <a:rPr lang="en-US" altLang="zh-CN" dirty="0"/>
              <a:t>	   </a:t>
            </a:r>
            <a:r>
              <a:rPr lang="en-US" altLang="zh-CN" dirty="0" smtClean="0"/>
              <a:t>0.627                </a:t>
            </a:r>
            <a:endParaRPr lang="en-US" altLang="zh-CN" dirty="0"/>
          </a:p>
          <a:p>
            <a:pPr marL="400050" lvl="1" indent="0">
              <a:spcBef>
                <a:spcPts val="0"/>
              </a:spcBef>
              <a:buNone/>
            </a:pPr>
            <a:r>
              <a:rPr lang="en-US" altLang="zh-CN" dirty="0"/>
              <a:t>     ×        2              </a:t>
            </a:r>
          </a:p>
          <a:p>
            <a:pPr marL="400050" lvl="1" indent="0">
              <a:spcBef>
                <a:spcPts val="0"/>
              </a:spcBef>
              <a:buNone/>
            </a:pPr>
            <a:r>
              <a:rPr lang="en-US" altLang="zh-CN" dirty="0"/>
              <a:t>        </a:t>
            </a:r>
            <a:r>
              <a:rPr lang="en-US" altLang="zh-CN" dirty="0" smtClean="0"/>
              <a:t>1.254 </a:t>
            </a:r>
            <a:r>
              <a:rPr lang="en-US" altLang="zh-CN" dirty="0"/>
              <a:t>……1  </a:t>
            </a:r>
            <a:r>
              <a:rPr lang="en-US" altLang="zh-CN" dirty="0" smtClean="0"/>
              <a:t> </a:t>
            </a:r>
            <a:r>
              <a:rPr lang="zh-CN" altLang="en-US" sz="2400" dirty="0" smtClean="0"/>
              <a:t>高</a:t>
            </a:r>
            <a:r>
              <a:rPr lang="zh-CN" altLang="en-US" sz="2400" dirty="0"/>
              <a:t>位</a:t>
            </a:r>
            <a:r>
              <a:rPr lang="zh-CN" altLang="en-US" dirty="0"/>
              <a:t>    </a:t>
            </a:r>
            <a:endParaRPr lang="zh-CN" altLang="en-US" dirty="0" smtClean="0"/>
          </a:p>
          <a:p>
            <a:pPr marL="400050" lvl="1" indent="0">
              <a:spcBef>
                <a:spcPts val="0"/>
              </a:spcBef>
              <a:buNone/>
            </a:pPr>
            <a:r>
              <a:rPr lang="zh-CN" altLang="en-US" dirty="0" smtClean="0"/>
              <a:t>     </a:t>
            </a:r>
            <a:r>
              <a:rPr lang="en-US" altLang="zh-CN" dirty="0" smtClean="0"/>
              <a:t>×        2              </a:t>
            </a:r>
          </a:p>
          <a:p>
            <a:pPr marL="400050" lvl="1" indent="0">
              <a:spcBef>
                <a:spcPts val="0"/>
              </a:spcBef>
              <a:buNone/>
            </a:pPr>
            <a:r>
              <a:rPr lang="en-US" altLang="zh-CN" dirty="0" smtClean="0"/>
              <a:t>        0.508 </a:t>
            </a:r>
            <a:r>
              <a:rPr lang="en-US" altLang="zh-CN" dirty="0"/>
              <a:t>……0      </a:t>
            </a:r>
          </a:p>
          <a:p>
            <a:pPr marL="400050" lvl="1" indent="0">
              <a:spcBef>
                <a:spcPts val="0"/>
              </a:spcBef>
              <a:buNone/>
            </a:pPr>
            <a:r>
              <a:rPr lang="en-US" altLang="zh-CN" dirty="0"/>
              <a:t>      ×       2           </a:t>
            </a:r>
          </a:p>
          <a:p>
            <a:pPr marL="400050" lvl="1" indent="0">
              <a:spcBef>
                <a:spcPts val="0"/>
              </a:spcBef>
              <a:buNone/>
            </a:pPr>
            <a:r>
              <a:rPr lang="en-US" altLang="zh-CN" dirty="0"/>
              <a:t>        </a:t>
            </a:r>
            <a:r>
              <a:rPr lang="en-US" altLang="zh-CN" dirty="0" smtClean="0"/>
              <a:t>1.016 </a:t>
            </a:r>
            <a:r>
              <a:rPr lang="en-US" altLang="zh-CN" dirty="0"/>
              <a:t>……1 </a:t>
            </a:r>
            <a:r>
              <a:rPr lang="en-US" altLang="zh-CN" dirty="0" smtClean="0"/>
              <a:t>  </a:t>
            </a:r>
            <a:endParaRPr lang="en-US" altLang="zh-CN" sz="2400" dirty="0" smtClean="0"/>
          </a:p>
          <a:p>
            <a:pPr marL="0" lvl="1" indent="0">
              <a:spcBef>
                <a:spcPts val="0"/>
              </a:spcBef>
              <a:buClr>
                <a:schemeClr val="hlink"/>
              </a:buClr>
              <a:buNone/>
            </a:pPr>
            <a:r>
              <a:rPr lang="en-US" altLang="zh-CN" dirty="0" smtClean="0"/>
              <a:t>          ×       2           </a:t>
            </a:r>
          </a:p>
          <a:p>
            <a:pPr marL="0" indent="0">
              <a:spcBef>
                <a:spcPts val="0"/>
              </a:spcBef>
              <a:buNone/>
            </a:pPr>
            <a:r>
              <a:rPr lang="en-US" altLang="zh-CN" sz="3200" dirty="0" smtClean="0"/>
              <a:t>        </a:t>
            </a:r>
            <a:r>
              <a:rPr lang="en-US" altLang="zh-CN" sz="2800" dirty="0" smtClean="0">
                <a:latin typeface="Arial" panose="020B0604020202020204" pitchFamily="34" charset="0"/>
              </a:rPr>
              <a:t>0.032 ……0   </a:t>
            </a:r>
            <a:r>
              <a:rPr lang="zh-CN" altLang="en-US" sz="2400" dirty="0">
                <a:latin typeface="Arial" panose="020B0604020202020204" pitchFamily="34" charset="0"/>
              </a:rPr>
              <a:t>低位</a:t>
            </a:r>
            <a:r>
              <a:rPr lang="en-US" altLang="zh-CN" sz="2800" dirty="0" smtClean="0">
                <a:latin typeface="Arial" panose="020B0604020202020204" pitchFamily="34" charset="0"/>
              </a:rPr>
              <a:t>  </a:t>
            </a:r>
          </a:p>
          <a:p>
            <a:pPr marL="0" indent="0">
              <a:spcBef>
                <a:spcPts val="0"/>
              </a:spcBef>
              <a:buNone/>
            </a:pPr>
            <a:r>
              <a:rPr lang="en-US" altLang="zh-CN" sz="2800" dirty="0" smtClean="0">
                <a:solidFill>
                  <a:srgbClr val="C00000"/>
                </a:solidFill>
              </a:rPr>
              <a:t>	0.627</a:t>
            </a:r>
            <a:r>
              <a:rPr lang="zh-CN" altLang="zh-CN" sz="2800" kern="100" dirty="0">
                <a:latin typeface="Times New Roman"/>
                <a:ea typeface="宋体"/>
                <a:cs typeface="Times New Roman"/>
              </a:rPr>
              <a:t> </a:t>
            </a:r>
            <a:r>
              <a:rPr lang="zh-CN" altLang="zh-CN" sz="2800" b="1" kern="100" dirty="0">
                <a:solidFill>
                  <a:srgbClr val="FF0000"/>
                </a:solidFill>
                <a:latin typeface="Times New Roman"/>
                <a:ea typeface="宋体"/>
                <a:cs typeface="Times New Roman"/>
              </a:rPr>
              <a:t>≈</a:t>
            </a:r>
            <a:r>
              <a:rPr lang="en-US" altLang="zh-CN" sz="2800" dirty="0" smtClean="0">
                <a:solidFill>
                  <a:srgbClr val="C00000"/>
                </a:solidFill>
              </a:rPr>
              <a:t>(0.1010)</a:t>
            </a:r>
            <a:r>
              <a:rPr lang="en-US" altLang="zh-CN" sz="2800" baseline="-25000" dirty="0" smtClean="0">
                <a:solidFill>
                  <a:srgbClr val="C00000"/>
                </a:solidFill>
              </a:rPr>
              <a:t>2</a:t>
            </a:r>
            <a:endParaRPr lang="zh-CN" altLang="en-US" sz="2800" dirty="0">
              <a:solidFill>
                <a:srgbClr val="C00000"/>
              </a:solidFill>
            </a:endParaRPr>
          </a:p>
        </p:txBody>
      </p:sp>
      <p:sp>
        <p:nvSpPr>
          <p:cNvPr id="18" name="直接连接符 30"/>
          <p:cNvSpPr>
            <a:spLocks noChangeShapeType="1"/>
          </p:cNvSpPr>
          <p:nvPr/>
        </p:nvSpPr>
        <p:spPr bwMode="auto">
          <a:xfrm>
            <a:off x="8356844" y="3104406"/>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直接连接符 30"/>
          <p:cNvSpPr>
            <a:spLocks noChangeShapeType="1"/>
          </p:cNvSpPr>
          <p:nvPr/>
        </p:nvSpPr>
        <p:spPr bwMode="auto">
          <a:xfrm>
            <a:off x="8356844" y="3977519"/>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直接连接符 30"/>
          <p:cNvSpPr>
            <a:spLocks noChangeShapeType="1"/>
          </p:cNvSpPr>
          <p:nvPr/>
        </p:nvSpPr>
        <p:spPr bwMode="auto">
          <a:xfrm>
            <a:off x="8356844" y="4769607"/>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21" name="Straight Arrow Connector 61"/>
          <p:cNvCxnSpPr/>
          <p:nvPr/>
        </p:nvCxnSpPr>
        <p:spPr>
          <a:xfrm>
            <a:off x="11952492" y="3257439"/>
            <a:ext cx="0" cy="2763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直接连接符 30"/>
          <p:cNvSpPr>
            <a:spLocks noChangeShapeType="1"/>
          </p:cNvSpPr>
          <p:nvPr/>
        </p:nvSpPr>
        <p:spPr bwMode="auto">
          <a:xfrm>
            <a:off x="8356844" y="5661248"/>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081170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zh-CN" dirty="0"/>
              <a:t>二进制数</a:t>
            </a:r>
            <a:r>
              <a:rPr lang="zh-CN" altLang="en-US" dirty="0"/>
              <a:t>↔</a:t>
            </a:r>
            <a:r>
              <a:rPr lang="zh-CN" altLang="zh-CN" dirty="0"/>
              <a:t>八进制</a:t>
            </a:r>
            <a:r>
              <a:rPr lang="zh-CN" altLang="zh-CN" dirty="0" smtClean="0"/>
              <a:t>数</a:t>
            </a:r>
            <a:r>
              <a:rPr lang="en-US" altLang="zh-CN" dirty="0" smtClean="0"/>
              <a:t>(</a:t>
            </a:r>
            <a:r>
              <a:rPr lang="zh-CN" altLang="zh-CN" dirty="0" smtClean="0"/>
              <a:t>十</a:t>
            </a:r>
            <a:r>
              <a:rPr lang="zh-CN" altLang="zh-CN" dirty="0"/>
              <a:t>六进</a:t>
            </a:r>
            <a:r>
              <a:rPr lang="zh-CN" altLang="zh-CN" dirty="0" smtClean="0"/>
              <a:t>制</a:t>
            </a:r>
            <a:r>
              <a:rPr lang="en-US" altLang="zh-CN" dirty="0" smtClean="0"/>
              <a:t>)</a:t>
            </a:r>
            <a:endParaRPr lang="en-US" altLang="zh-CN"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51</a:t>
            </a:fld>
            <a:endParaRPr lang="en-US" altLang="zh-CN"/>
          </a:p>
        </p:txBody>
      </p:sp>
      <p:pic>
        <p:nvPicPr>
          <p:cNvPr id="14338" name="Picture 2" descr="https://img-blog.csdnimg.cn/20190703213906225.png?x-oss-process=image/watermark,type_ZmFuZ3poZW5naGVpdGk,shadow_10,text_aHR0cHM6Ly9ibG9nLmNzZG4ubmV0L3FxXzM2MTk2ODc5,size_16,color_FFFFFF,t_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0" y="746948"/>
            <a:ext cx="11365850" cy="611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0915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zh-CN" dirty="0"/>
              <a:t>二进制数</a:t>
            </a:r>
            <a:r>
              <a:rPr lang="zh-CN" altLang="en-US" dirty="0"/>
              <a:t>↔</a:t>
            </a:r>
            <a:r>
              <a:rPr lang="zh-CN" altLang="zh-CN" dirty="0"/>
              <a:t>八进制</a:t>
            </a:r>
            <a:r>
              <a:rPr lang="zh-CN" altLang="zh-CN" dirty="0" smtClean="0"/>
              <a:t>数</a:t>
            </a:r>
            <a:r>
              <a:rPr lang="en-US" altLang="zh-CN" dirty="0" smtClean="0"/>
              <a:t>(</a:t>
            </a:r>
            <a:r>
              <a:rPr lang="zh-CN" altLang="zh-CN" dirty="0" smtClean="0"/>
              <a:t>十</a:t>
            </a:r>
            <a:r>
              <a:rPr lang="zh-CN" altLang="zh-CN" dirty="0"/>
              <a:t>六进</a:t>
            </a:r>
            <a:r>
              <a:rPr lang="zh-CN" altLang="zh-CN" dirty="0" smtClean="0"/>
              <a:t>制</a:t>
            </a:r>
            <a:r>
              <a:rPr lang="en-US" altLang="zh-CN" dirty="0" smtClean="0"/>
              <a:t>)</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pPr>
              <a:lnSpc>
                <a:spcPct val="150000"/>
              </a:lnSpc>
              <a:spcAft>
                <a:spcPts val="1200"/>
              </a:spcAft>
            </a:pPr>
            <a:r>
              <a:rPr lang="zh-CN" altLang="en-US" sz="2800" dirty="0" smtClean="0"/>
              <a:t>三</a:t>
            </a:r>
            <a:r>
              <a:rPr lang="en-US" altLang="zh-CN" sz="2800" dirty="0" smtClean="0"/>
              <a:t>(</a:t>
            </a:r>
            <a:r>
              <a:rPr lang="zh-CN" altLang="en-US" sz="2800" dirty="0" smtClean="0"/>
              <a:t>四位</a:t>
            </a:r>
            <a:r>
              <a:rPr lang="en-US" altLang="zh-CN" sz="2800" dirty="0" smtClean="0"/>
              <a:t>)</a:t>
            </a:r>
            <a:r>
              <a:rPr lang="zh-CN" altLang="en-US" sz="2800" dirty="0"/>
              <a:t>二</a:t>
            </a:r>
            <a:r>
              <a:rPr lang="zh-CN" altLang="en-US" sz="2800" dirty="0" smtClean="0"/>
              <a:t>进制数对</a:t>
            </a:r>
            <a:r>
              <a:rPr lang="zh-CN" altLang="en-US" sz="2800" dirty="0"/>
              <a:t>应一</a:t>
            </a:r>
            <a:r>
              <a:rPr lang="zh-CN" altLang="en-US" sz="2800" dirty="0" smtClean="0"/>
              <a:t>位八</a:t>
            </a:r>
            <a:r>
              <a:rPr lang="en-US" altLang="zh-CN" sz="2800" dirty="0" smtClean="0"/>
              <a:t>(</a:t>
            </a:r>
            <a:r>
              <a:rPr lang="zh-CN" altLang="en-US" sz="2800" dirty="0" smtClean="0"/>
              <a:t>十六进制数</a:t>
            </a:r>
            <a:r>
              <a:rPr lang="en-US" altLang="zh-CN" sz="2800" dirty="0" smtClean="0"/>
              <a:t>)</a:t>
            </a:r>
            <a:r>
              <a:rPr lang="zh-CN" altLang="en-US" sz="2800" dirty="0" smtClean="0"/>
              <a:t>，不够时补</a:t>
            </a:r>
            <a:r>
              <a:rPr lang="en-US" altLang="zh-CN" sz="2800" dirty="0" smtClean="0"/>
              <a:t>0</a:t>
            </a:r>
            <a:endParaRPr lang="en-US" altLang="zh-CN" sz="2800" dirty="0"/>
          </a:p>
          <a:p>
            <a:pPr marL="0" indent="0">
              <a:buNone/>
            </a:pPr>
            <a:r>
              <a:rPr lang="zh-CN" altLang="en-US" sz="2400" dirty="0" smtClean="0"/>
              <a:t>例：将二进制数</a:t>
            </a:r>
            <a:r>
              <a:rPr lang="en-US" altLang="zh-CN" sz="2400" dirty="0" smtClean="0"/>
              <a:t>(10110101.10101)</a:t>
            </a:r>
            <a:r>
              <a:rPr lang="en-US" altLang="zh-CN" sz="2400" baseline="-25000" dirty="0" smtClean="0"/>
              <a:t>2</a:t>
            </a:r>
            <a:r>
              <a:rPr lang="zh-CN" altLang="en-US" sz="2400" dirty="0" smtClean="0"/>
              <a:t>转换成八进制数和十六进制数</a:t>
            </a:r>
            <a:endParaRPr lang="en-US" altLang="zh-CN" sz="2400" dirty="0" smtClean="0"/>
          </a:p>
          <a:p>
            <a:pPr marL="0" indent="0">
              <a:buNone/>
            </a:pPr>
            <a:r>
              <a:rPr lang="en-US" altLang="zh-CN" sz="2400" dirty="0" smtClean="0"/>
              <a:t>(</a:t>
            </a:r>
            <a:r>
              <a:rPr lang="en-US" altLang="zh-CN" sz="2400" u="sng" dirty="0"/>
              <a:t>010</a:t>
            </a:r>
            <a:r>
              <a:rPr lang="en-US" altLang="zh-CN" sz="2400" dirty="0"/>
              <a:t> </a:t>
            </a:r>
            <a:r>
              <a:rPr lang="en-US" altLang="zh-CN" sz="2400" u="sng" dirty="0"/>
              <a:t>110</a:t>
            </a:r>
            <a:r>
              <a:rPr lang="en-US" altLang="zh-CN" sz="2400" dirty="0"/>
              <a:t> </a:t>
            </a:r>
            <a:r>
              <a:rPr lang="en-US" altLang="zh-CN" sz="2400" u="sng" dirty="0"/>
              <a:t>101</a:t>
            </a:r>
            <a:r>
              <a:rPr lang="en-US" altLang="zh-CN" sz="2400" dirty="0"/>
              <a:t>.</a:t>
            </a:r>
            <a:r>
              <a:rPr lang="en-US" altLang="zh-CN" sz="2400" u="sng" dirty="0"/>
              <a:t>101</a:t>
            </a:r>
            <a:r>
              <a:rPr lang="en-US" altLang="zh-CN" sz="2400" dirty="0"/>
              <a:t> </a:t>
            </a:r>
            <a:r>
              <a:rPr lang="en-US" altLang="zh-CN" sz="2400" u="sng" dirty="0"/>
              <a:t>010</a:t>
            </a:r>
            <a:r>
              <a:rPr lang="en-US" altLang="zh-CN" sz="2400" dirty="0"/>
              <a:t>)</a:t>
            </a:r>
            <a:r>
              <a:rPr lang="en-US" altLang="zh-CN" sz="2400" baseline="-25000" dirty="0"/>
              <a:t>2</a:t>
            </a:r>
            <a:r>
              <a:rPr lang="zh-CN" altLang="zh-CN" sz="2400" dirty="0"/>
              <a:t>＝</a:t>
            </a:r>
            <a:r>
              <a:rPr lang="en-US" altLang="zh-CN" sz="2400" dirty="0"/>
              <a:t>(265.52)</a:t>
            </a:r>
            <a:r>
              <a:rPr lang="en-US" altLang="zh-CN" sz="2400" baseline="-25000" dirty="0"/>
              <a:t>8</a:t>
            </a:r>
            <a:r>
              <a:rPr lang="en-US" altLang="zh-CN" sz="2400" dirty="0"/>
              <a:t> </a:t>
            </a:r>
            <a:r>
              <a:rPr lang="zh-CN" altLang="zh-CN" sz="2400" dirty="0"/>
              <a:t>（整数高位和小数低位分别补</a:t>
            </a:r>
            <a:r>
              <a:rPr lang="en-US" altLang="zh-CN" sz="2400" dirty="0"/>
              <a:t>0</a:t>
            </a:r>
            <a:r>
              <a:rPr lang="zh-CN" altLang="zh-CN" sz="2400" dirty="0"/>
              <a:t>）</a:t>
            </a:r>
          </a:p>
          <a:p>
            <a:pPr marL="0" indent="0">
              <a:buNone/>
            </a:pPr>
            <a:r>
              <a:rPr lang="en-US" altLang="zh-CN" sz="2400" dirty="0"/>
              <a:t>    2   6     5     5     2</a:t>
            </a:r>
            <a:endParaRPr lang="zh-CN" altLang="zh-CN" sz="2400" dirty="0"/>
          </a:p>
          <a:p>
            <a:pPr marL="0" indent="0">
              <a:buNone/>
            </a:pPr>
            <a:r>
              <a:rPr lang="en-US" altLang="zh-CN" sz="2400" dirty="0"/>
              <a:t>(</a:t>
            </a:r>
            <a:r>
              <a:rPr lang="en-US" altLang="zh-CN" sz="2400" u="sng" dirty="0"/>
              <a:t>1011</a:t>
            </a:r>
            <a:r>
              <a:rPr lang="en-US" altLang="zh-CN" sz="2400" dirty="0"/>
              <a:t> </a:t>
            </a:r>
            <a:r>
              <a:rPr lang="en-US" altLang="zh-CN" sz="2400" u="sng" dirty="0"/>
              <a:t>0101</a:t>
            </a:r>
            <a:r>
              <a:rPr lang="en-US" altLang="zh-CN" sz="2400" dirty="0"/>
              <a:t>.</a:t>
            </a:r>
            <a:r>
              <a:rPr lang="en-US" altLang="zh-CN" sz="2400" u="sng" dirty="0"/>
              <a:t>1010</a:t>
            </a:r>
            <a:r>
              <a:rPr lang="en-US" altLang="zh-CN" sz="2400" dirty="0"/>
              <a:t> </a:t>
            </a:r>
            <a:r>
              <a:rPr lang="en-US" altLang="zh-CN" sz="2400" u="sng" dirty="0"/>
              <a:t>1000</a:t>
            </a:r>
            <a:r>
              <a:rPr lang="en-US" altLang="zh-CN" sz="2400" dirty="0"/>
              <a:t>)</a:t>
            </a:r>
            <a:r>
              <a:rPr lang="en-US" altLang="zh-CN" sz="2400" baseline="-25000" dirty="0"/>
              <a:t>2</a:t>
            </a:r>
            <a:r>
              <a:rPr lang="zh-CN" altLang="zh-CN" sz="2400" dirty="0"/>
              <a:t>＝</a:t>
            </a:r>
            <a:r>
              <a:rPr lang="en-US" altLang="zh-CN" sz="2400" dirty="0"/>
              <a:t>(B5.A8)</a:t>
            </a:r>
            <a:r>
              <a:rPr lang="en-US" altLang="zh-CN" sz="2400" baseline="-25000" dirty="0"/>
              <a:t>16</a:t>
            </a:r>
            <a:r>
              <a:rPr lang="zh-CN" altLang="zh-CN" sz="2400" dirty="0"/>
              <a:t>（小数低位补</a:t>
            </a:r>
            <a:r>
              <a:rPr lang="en-US" altLang="zh-CN" sz="2400" dirty="0"/>
              <a:t>0</a:t>
            </a:r>
            <a:r>
              <a:rPr lang="zh-CN" altLang="zh-CN" sz="2400" dirty="0" smtClean="0"/>
              <a:t>）</a:t>
            </a:r>
            <a:endParaRPr lang="zh-CN" altLang="zh-CN" sz="2400" dirty="0"/>
          </a:p>
          <a:p>
            <a:pPr marL="0" indent="0">
              <a:buNone/>
            </a:pPr>
            <a:r>
              <a:rPr lang="en-US" altLang="zh-CN" sz="2400" dirty="0"/>
              <a:t>     B      5      A      </a:t>
            </a:r>
            <a:r>
              <a:rPr lang="en-US" altLang="zh-CN" sz="2400" dirty="0" smtClean="0"/>
              <a:t>8</a:t>
            </a:r>
          </a:p>
          <a:p>
            <a:pPr marL="0" indent="0">
              <a:buNone/>
            </a:pPr>
            <a:r>
              <a:rPr lang="zh-CN" altLang="en-US" sz="2400" dirty="0"/>
              <a:t>例：</a:t>
            </a:r>
            <a:r>
              <a:rPr lang="zh-CN" altLang="en-US" sz="2400" dirty="0" smtClean="0"/>
              <a:t>将八进制数</a:t>
            </a:r>
            <a:r>
              <a:rPr lang="en-US" altLang="zh-CN" sz="2400" dirty="0" smtClean="0"/>
              <a:t>(123.25)</a:t>
            </a:r>
            <a:r>
              <a:rPr lang="en-US" altLang="zh-CN" sz="2400" baseline="-25000" dirty="0" smtClean="0"/>
              <a:t>8</a:t>
            </a:r>
            <a:r>
              <a:rPr lang="zh-CN" altLang="en-US" sz="2400" dirty="0" smtClean="0"/>
              <a:t>和十六进制数</a:t>
            </a:r>
            <a:r>
              <a:rPr lang="en-US" altLang="zh-CN" sz="2400" dirty="0" smtClean="0"/>
              <a:t>(38.D2)</a:t>
            </a:r>
            <a:r>
              <a:rPr lang="en-US" altLang="zh-CN" sz="2400" baseline="-25000" dirty="0" smtClean="0"/>
              <a:t>16</a:t>
            </a:r>
            <a:r>
              <a:rPr lang="zh-CN" altLang="en-US" sz="2400" dirty="0" smtClean="0"/>
              <a:t>转换成二进制数</a:t>
            </a:r>
            <a:endParaRPr lang="en-US" altLang="zh-CN" sz="2400" dirty="0" smtClean="0"/>
          </a:p>
          <a:p>
            <a:pPr marL="0" indent="0">
              <a:buNone/>
            </a:pPr>
            <a:r>
              <a:rPr lang="en-US" altLang="zh-CN" sz="2400" dirty="0" smtClean="0"/>
              <a:t> (123.25)</a:t>
            </a:r>
            <a:r>
              <a:rPr lang="en-US" altLang="zh-CN" sz="2400" baseline="-25000" dirty="0" smtClean="0"/>
              <a:t>8</a:t>
            </a:r>
            <a:r>
              <a:rPr lang="en-US" altLang="zh-CN" sz="2400" dirty="0" smtClean="0"/>
              <a:t> =(</a:t>
            </a:r>
            <a:r>
              <a:rPr lang="en-US" altLang="zh-CN" sz="2400" u="sng" dirty="0" smtClean="0"/>
              <a:t>001</a:t>
            </a:r>
            <a:r>
              <a:rPr lang="en-US" altLang="zh-CN" sz="2400" dirty="0" smtClean="0"/>
              <a:t> </a:t>
            </a:r>
            <a:r>
              <a:rPr lang="en-US" altLang="zh-CN" sz="2400" u="sng" dirty="0" smtClean="0"/>
              <a:t>010</a:t>
            </a:r>
            <a:r>
              <a:rPr lang="en-US" altLang="zh-CN" sz="2400" dirty="0" smtClean="0"/>
              <a:t> </a:t>
            </a:r>
            <a:r>
              <a:rPr lang="en-US" altLang="zh-CN" sz="2400" u="sng" dirty="0" smtClean="0"/>
              <a:t>011</a:t>
            </a:r>
            <a:r>
              <a:rPr lang="en-US" altLang="zh-CN" sz="2400" dirty="0" smtClean="0"/>
              <a:t>.</a:t>
            </a:r>
            <a:r>
              <a:rPr lang="en-US" altLang="zh-CN" sz="2400" u="sng" dirty="0" smtClean="0"/>
              <a:t>010</a:t>
            </a:r>
            <a:r>
              <a:rPr lang="en-US" altLang="zh-CN" sz="2400" dirty="0" smtClean="0"/>
              <a:t> </a:t>
            </a:r>
            <a:r>
              <a:rPr lang="en-US" altLang="zh-CN" sz="2400" u="sng" dirty="0" smtClean="0"/>
              <a:t>101</a:t>
            </a:r>
            <a:r>
              <a:rPr lang="en-US" altLang="zh-CN" sz="2400" dirty="0" smtClean="0"/>
              <a:t>)</a:t>
            </a:r>
            <a:r>
              <a:rPr lang="en-US" altLang="zh-CN" sz="2400" baseline="-25000" dirty="0" smtClean="0"/>
              <a:t>2</a:t>
            </a:r>
            <a:r>
              <a:rPr lang="en-US" altLang="zh-CN" sz="2400" dirty="0"/>
              <a:t> = (</a:t>
            </a:r>
            <a:r>
              <a:rPr lang="en-US" altLang="zh-CN" sz="2400" dirty="0" smtClean="0"/>
              <a:t>1010011.010101)</a:t>
            </a:r>
            <a:r>
              <a:rPr lang="en-US" altLang="zh-CN" sz="2400" baseline="-25000" dirty="0" smtClean="0"/>
              <a:t>2</a:t>
            </a:r>
          </a:p>
          <a:p>
            <a:pPr marL="0" indent="0">
              <a:buNone/>
            </a:pPr>
            <a:r>
              <a:rPr lang="zh-CN" altLang="zh-CN" sz="2400" dirty="0" smtClean="0"/>
              <a:t> </a:t>
            </a:r>
            <a:r>
              <a:rPr lang="en-US" altLang="zh-CN" sz="2400" dirty="0" smtClean="0"/>
              <a:t>(38.D2)</a:t>
            </a:r>
            <a:r>
              <a:rPr lang="en-US" altLang="zh-CN" sz="2400" baseline="-25000" dirty="0" smtClean="0"/>
              <a:t>16</a:t>
            </a:r>
            <a:r>
              <a:rPr lang="en-US" altLang="zh-CN" sz="2400" dirty="0" smtClean="0"/>
              <a:t>=(</a:t>
            </a:r>
            <a:r>
              <a:rPr lang="en-US" altLang="zh-CN" sz="2400" u="sng" dirty="0"/>
              <a:t>0</a:t>
            </a:r>
            <a:r>
              <a:rPr lang="en-US" altLang="zh-CN" sz="2400" u="sng" dirty="0" smtClean="0"/>
              <a:t>011</a:t>
            </a:r>
            <a:r>
              <a:rPr lang="en-US" altLang="zh-CN" sz="2400" dirty="0" smtClean="0"/>
              <a:t> </a:t>
            </a:r>
            <a:r>
              <a:rPr lang="en-US" altLang="zh-CN" sz="2400" u="sng" dirty="0" smtClean="0"/>
              <a:t>1000</a:t>
            </a:r>
            <a:r>
              <a:rPr lang="en-US" altLang="zh-CN" sz="2400" dirty="0" smtClean="0"/>
              <a:t>.</a:t>
            </a:r>
            <a:r>
              <a:rPr lang="en-US" altLang="zh-CN" sz="2400" u="sng" dirty="0" smtClean="0"/>
              <a:t>1101</a:t>
            </a:r>
            <a:r>
              <a:rPr lang="en-US" altLang="zh-CN" sz="2400" dirty="0" smtClean="0"/>
              <a:t> </a:t>
            </a:r>
            <a:r>
              <a:rPr lang="en-US" altLang="zh-CN" sz="2400" u="sng" dirty="0" smtClean="0"/>
              <a:t>0010</a:t>
            </a:r>
            <a:r>
              <a:rPr lang="en-US" altLang="zh-CN" sz="2400" dirty="0" smtClean="0"/>
              <a:t>)</a:t>
            </a:r>
            <a:r>
              <a:rPr lang="en-US" altLang="zh-CN" sz="2400" baseline="-25000" dirty="0" smtClean="0"/>
              <a:t>2</a:t>
            </a:r>
            <a:r>
              <a:rPr lang="en-US" altLang="zh-CN" sz="2400" dirty="0" smtClean="0"/>
              <a:t>=</a:t>
            </a:r>
            <a:r>
              <a:rPr lang="en-US" altLang="zh-CN" sz="2400" dirty="0"/>
              <a:t> (</a:t>
            </a:r>
            <a:r>
              <a:rPr lang="en-US" altLang="zh-CN" sz="2400" dirty="0" smtClean="0"/>
              <a:t>111000.1101001)</a:t>
            </a:r>
            <a:r>
              <a:rPr lang="en-US" altLang="zh-CN" sz="2400" baseline="-25000" dirty="0" smtClean="0"/>
              <a:t>2</a:t>
            </a:r>
            <a:endParaRPr lang="en-US" altLang="zh-CN" sz="2400" dirty="0" smtClean="0"/>
          </a:p>
          <a:p>
            <a:pPr marL="0" indent="0">
              <a:buNone/>
            </a:pPr>
            <a:r>
              <a:rPr lang="zh-CN" altLang="en-US" sz="2400" dirty="0" smtClean="0"/>
              <a:t>整数最高位的</a:t>
            </a:r>
            <a:r>
              <a:rPr lang="en-US" altLang="zh-CN" sz="2400" dirty="0" smtClean="0"/>
              <a:t>0</a:t>
            </a:r>
            <a:r>
              <a:rPr lang="zh-CN" altLang="en-US" sz="2400" dirty="0" smtClean="0"/>
              <a:t>和小数最低位的</a:t>
            </a:r>
            <a:r>
              <a:rPr lang="en-US" altLang="zh-CN" sz="2400" dirty="0" smtClean="0"/>
              <a:t>0</a:t>
            </a:r>
            <a:r>
              <a:rPr lang="zh-CN" altLang="en-US" sz="2400" dirty="0" smtClean="0"/>
              <a:t>可以去掉</a:t>
            </a:r>
            <a:endParaRPr lang="zh-CN" altLang="zh-CN" sz="2400" dirty="0"/>
          </a:p>
          <a:p>
            <a:endParaRPr lang="en-US" altLang="zh-CN" sz="3200" dirty="0"/>
          </a:p>
          <a:p>
            <a:endParaRPr lang="zh-CN" altLang="en-US" sz="32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52</a:t>
            </a:fld>
            <a:endParaRPr lang="en-US" altLang="zh-CN"/>
          </a:p>
        </p:txBody>
      </p:sp>
    </p:spTree>
    <p:extLst>
      <p:ext uri="{BB962C8B-B14F-4D97-AF65-F5344CB8AC3E}">
        <p14:creationId xmlns:p14="http://schemas.microsoft.com/office/powerpoint/2010/main" val="15935097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a:t>八</a:t>
            </a:r>
            <a:r>
              <a:rPr lang="zh-CN" altLang="zh-CN" dirty="0" smtClean="0"/>
              <a:t>进制数</a:t>
            </a:r>
            <a:r>
              <a:rPr lang="zh-CN" altLang="en-US" dirty="0" smtClean="0"/>
              <a:t>↔</a:t>
            </a:r>
            <a:r>
              <a:rPr lang="zh-CN" altLang="zh-CN" dirty="0" smtClean="0"/>
              <a:t>十六进制</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pPr>
              <a:lnSpc>
                <a:spcPct val="150000"/>
              </a:lnSpc>
              <a:spcAft>
                <a:spcPts val="1200"/>
              </a:spcAft>
            </a:pPr>
            <a:r>
              <a:rPr lang="zh-CN" altLang="en-US" sz="2800" dirty="0" smtClean="0"/>
              <a:t>先将其转换为二进制数，然后再将这个二进制数转换成对应的八（十六）进制数即可</a:t>
            </a:r>
            <a:endParaRPr lang="en-US" altLang="zh-CN" sz="2800" dirty="0"/>
          </a:p>
          <a:p>
            <a:pPr marL="0" indent="0">
              <a:buNone/>
            </a:pPr>
            <a:r>
              <a:rPr lang="zh-CN" altLang="en-US" sz="2400" dirty="0" smtClean="0"/>
              <a:t>例：将八进制数</a:t>
            </a:r>
            <a:r>
              <a:rPr lang="en-US" altLang="zh-CN" sz="2400" dirty="0" smtClean="0"/>
              <a:t>(123.25)</a:t>
            </a:r>
            <a:r>
              <a:rPr lang="en-US" altLang="zh-CN" sz="2400" baseline="-25000" dirty="0" smtClean="0"/>
              <a:t>8</a:t>
            </a:r>
            <a:r>
              <a:rPr lang="zh-CN" altLang="en-US" sz="2400" dirty="0" smtClean="0"/>
              <a:t>转换成十六进制数</a:t>
            </a:r>
            <a:endParaRPr lang="en-US" altLang="zh-CN" sz="2400" dirty="0" smtClean="0"/>
          </a:p>
          <a:p>
            <a:pPr marL="0" indent="0">
              <a:buNone/>
            </a:pPr>
            <a:r>
              <a:rPr lang="en-US" altLang="zh-CN" sz="2400" dirty="0" smtClean="0"/>
              <a:t>(123.25)</a:t>
            </a:r>
            <a:r>
              <a:rPr lang="en-US" altLang="zh-CN" sz="2400" baseline="-25000" dirty="0" smtClean="0"/>
              <a:t>8</a:t>
            </a:r>
            <a:r>
              <a:rPr lang="en-US" altLang="zh-CN" sz="2400" dirty="0" smtClean="0"/>
              <a:t>=</a:t>
            </a:r>
            <a:r>
              <a:rPr lang="en-US" altLang="zh-CN" sz="2400" dirty="0"/>
              <a:t>=(</a:t>
            </a:r>
            <a:r>
              <a:rPr lang="en-US" altLang="zh-CN" sz="2400" u="sng" dirty="0" smtClean="0"/>
              <a:t>001</a:t>
            </a:r>
            <a:r>
              <a:rPr lang="en-US" altLang="zh-CN" sz="2400" dirty="0" smtClean="0"/>
              <a:t> </a:t>
            </a:r>
            <a:r>
              <a:rPr lang="en-US" altLang="zh-CN" sz="2400" u="sng" dirty="0" smtClean="0"/>
              <a:t>010</a:t>
            </a:r>
            <a:r>
              <a:rPr lang="en-US" altLang="zh-CN" sz="2400" dirty="0" smtClean="0"/>
              <a:t> </a:t>
            </a:r>
            <a:r>
              <a:rPr lang="en-US" altLang="zh-CN" sz="2400" u="sng" dirty="0" smtClean="0"/>
              <a:t>011</a:t>
            </a:r>
            <a:r>
              <a:rPr lang="en-US" altLang="zh-CN" sz="2400" dirty="0" smtClean="0"/>
              <a:t>.</a:t>
            </a:r>
            <a:r>
              <a:rPr lang="en-US" altLang="zh-CN" sz="2400" u="sng" dirty="0" smtClean="0"/>
              <a:t>010</a:t>
            </a:r>
            <a:r>
              <a:rPr lang="en-US" altLang="zh-CN" sz="2400" dirty="0" smtClean="0"/>
              <a:t> </a:t>
            </a:r>
            <a:r>
              <a:rPr lang="en-US" altLang="zh-CN" sz="2400" u="sng" dirty="0" smtClean="0"/>
              <a:t>101</a:t>
            </a:r>
            <a:r>
              <a:rPr lang="en-US" altLang="zh-CN" sz="2400" dirty="0" smtClean="0"/>
              <a:t>)</a:t>
            </a:r>
            <a:r>
              <a:rPr lang="en-US" altLang="zh-CN" sz="2400" baseline="-25000" dirty="0" smtClean="0"/>
              <a:t>2=</a:t>
            </a:r>
            <a:r>
              <a:rPr lang="en-US" altLang="zh-CN" sz="2400" dirty="0" smtClean="0"/>
              <a:t>(</a:t>
            </a:r>
            <a:r>
              <a:rPr lang="en-US" altLang="zh-CN" sz="2400" u="sng" dirty="0" smtClean="0"/>
              <a:t>0000</a:t>
            </a:r>
            <a:r>
              <a:rPr lang="en-US" altLang="zh-CN" sz="2400" dirty="0" smtClean="0"/>
              <a:t> </a:t>
            </a:r>
            <a:r>
              <a:rPr lang="en-US" altLang="zh-CN" sz="2400" u="sng" dirty="0" smtClean="0"/>
              <a:t>0101</a:t>
            </a:r>
            <a:r>
              <a:rPr lang="en-US" altLang="zh-CN" sz="2400" dirty="0" smtClean="0"/>
              <a:t> </a:t>
            </a:r>
            <a:r>
              <a:rPr lang="en-US" altLang="zh-CN" sz="2400" u="sng" dirty="0" smtClean="0"/>
              <a:t>0011</a:t>
            </a:r>
            <a:r>
              <a:rPr lang="en-US" altLang="zh-CN" sz="2400" dirty="0" smtClean="0"/>
              <a:t>.</a:t>
            </a:r>
            <a:r>
              <a:rPr lang="en-US" altLang="zh-CN" sz="2400" u="sng" dirty="0" smtClean="0"/>
              <a:t>0101</a:t>
            </a:r>
            <a:r>
              <a:rPr lang="en-US" altLang="zh-CN" sz="2400" dirty="0" smtClean="0"/>
              <a:t> </a:t>
            </a:r>
            <a:r>
              <a:rPr lang="en-US" altLang="zh-CN" sz="2400" u="sng" dirty="0" smtClean="0"/>
              <a:t>0100</a:t>
            </a:r>
            <a:r>
              <a:rPr lang="en-US" altLang="zh-CN" sz="2400" dirty="0" smtClean="0"/>
              <a:t>)</a:t>
            </a:r>
            <a:r>
              <a:rPr lang="en-US" altLang="zh-CN" sz="2400" baseline="-25000" dirty="0" smtClean="0"/>
              <a:t>2</a:t>
            </a:r>
          </a:p>
          <a:p>
            <a:pPr marL="0" indent="0">
              <a:buNone/>
            </a:pPr>
            <a:r>
              <a:rPr lang="en-US" altLang="zh-CN" sz="2400" dirty="0" smtClean="0"/>
              <a:t>                                                           0      5      3       5      4</a:t>
            </a:r>
          </a:p>
          <a:p>
            <a:pPr marL="0" indent="0">
              <a:buNone/>
            </a:pPr>
            <a:r>
              <a:rPr lang="zh-CN" altLang="en-US" sz="2400" dirty="0" smtClean="0"/>
              <a:t>即：</a:t>
            </a:r>
            <a:r>
              <a:rPr lang="en-US" altLang="zh-CN" sz="2400" dirty="0"/>
              <a:t> (</a:t>
            </a:r>
            <a:r>
              <a:rPr lang="en-US" altLang="zh-CN" sz="2400" dirty="0" smtClean="0"/>
              <a:t>123.25)</a:t>
            </a:r>
            <a:r>
              <a:rPr lang="en-US" altLang="zh-CN" sz="2400" baseline="-25000" dirty="0" smtClean="0"/>
              <a:t>8</a:t>
            </a:r>
            <a:r>
              <a:rPr lang="en-US" altLang="zh-CN" sz="2400" dirty="0" smtClean="0"/>
              <a:t>=</a:t>
            </a:r>
            <a:r>
              <a:rPr lang="en-US" altLang="zh-CN" sz="2400" dirty="0"/>
              <a:t> </a:t>
            </a:r>
            <a:r>
              <a:rPr lang="en-US" altLang="zh-CN" sz="2400" dirty="0" smtClean="0"/>
              <a:t>(53.54)</a:t>
            </a:r>
            <a:r>
              <a:rPr lang="en-US" altLang="zh-CN" sz="2400" baseline="-25000" dirty="0" smtClean="0"/>
              <a:t>16</a:t>
            </a:r>
            <a:endParaRPr lang="zh-CN" altLang="zh-CN" sz="2400" dirty="0" smtClean="0"/>
          </a:p>
          <a:p>
            <a:pPr marL="0" indent="0">
              <a:buNone/>
            </a:pPr>
            <a:endParaRPr lang="en-US" altLang="zh-CN" sz="3200" dirty="0"/>
          </a:p>
          <a:p>
            <a:endParaRPr lang="zh-CN" altLang="en-US" sz="32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53</a:t>
            </a:fld>
            <a:endParaRPr lang="en-US" altLang="zh-CN"/>
          </a:p>
        </p:txBody>
      </p:sp>
    </p:spTree>
    <p:extLst>
      <p:ext uri="{BB962C8B-B14F-4D97-AF65-F5344CB8AC3E}">
        <p14:creationId xmlns:p14="http://schemas.microsoft.com/office/powerpoint/2010/main" val="20220126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计算机中数值数据表示</a:t>
            </a:r>
          </a:p>
        </p:txBody>
      </p:sp>
      <p:sp>
        <p:nvSpPr>
          <p:cNvPr id="3" name="Content Placeholder 2"/>
          <p:cNvSpPr>
            <a:spLocks noGrp="1"/>
          </p:cNvSpPr>
          <p:nvPr>
            <p:ph idx="1"/>
          </p:nvPr>
        </p:nvSpPr>
        <p:spPr>
          <a:xfrm>
            <a:off x="479376" y="1124745"/>
            <a:ext cx="11233248" cy="2448272"/>
          </a:xfrm>
        </p:spPr>
        <p:txBody>
          <a:bodyPr/>
          <a:lstStyle/>
          <a:p>
            <a:pPr>
              <a:defRPr/>
            </a:pPr>
            <a:r>
              <a:rPr lang="zh-CN" altLang="en-US" sz="3200" b="1" dirty="0" smtClean="0">
                <a:latin typeface="Cambria Math" panose="02040503050406030204" pitchFamily="18" charset="0"/>
                <a:ea typeface="宋体" pitchFamily="2" charset="-122"/>
                <a:cs typeface="Times New Roman" pitchFamily="18" charset="0"/>
              </a:rPr>
              <a:t>数</a:t>
            </a:r>
            <a:r>
              <a:rPr lang="zh-CN" altLang="en-US" sz="3200" b="1" dirty="0">
                <a:latin typeface="Cambria Math" panose="02040503050406030204" pitchFamily="18" charset="0"/>
                <a:ea typeface="宋体" pitchFamily="2" charset="-122"/>
                <a:cs typeface="Times New Roman" pitchFamily="18" charset="0"/>
              </a:rPr>
              <a:t>值型数据表示方法：</a:t>
            </a:r>
            <a:r>
              <a:rPr lang="zh-CN" altLang="en-US" sz="3200" b="1" dirty="0">
                <a:solidFill>
                  <a:srgbClr val="FF0000"/>
                </a:solidFill>
                <a:effectLst>
                  <a:outerShdw blurRad="38100" dist="38100" dir="2700000" algn="tl">
                    <a:srgbClr val="000000"/>
                  </a:outerShdw>
                </a:effectLst>
                <a:latin typeface="Cambria Math" panose="02040503050406030204" pitchFamily="18" charset="0"/>
                <a:ea typeface="宋体" pitchFamily="2" charset="-122"/>
                <a:cs typeface="Times New Roman" pitchFamily="18" charset="0"/>
              </a:rPr>
              <a:t>原码、反码、</a:t>
            </a:r>
            <a:r>
              <a:rPr lang="zh-CN" altLang="en-US" sz="3200" b="1" dirty="0" smtClean="0">
                <a:solidFill>
                  <a:srgbClr val="FF0000"/>
                </a:solidFill>
                <a:effectLst>
                  <a:outerShdw blurRad="38100" dist="38100" dir="2700000" algn="tl">
                    <a:srgbClr val="000000"/>
                  </a:outerShdw>
                </a:effectLst>
                <a:latin typeface="Cambria Math" panose="02040503050406030204" pitchFamily="18" charset="0"/>
                <a:ea typeface="宋体" pitchFamily="2" charset="-122"/>
                <a:cs typeface="Times New Roman" pitchFamily="18" charset="0"/>
              </a:rPr>
              <a:t>补码</a:t>
            </a:r>
            <a:endParaRPr lang="en-US" altLang="zh-CN" sz="3200" b="1" dirty="0">
              <a:solidFill>
                <a:srgbClr val="FF0000"/>
              </a:solidFill>
              <a:effectLst>
                <a:outerShdw blurRad="38100" dist="38100" dir="2700000" algn="tl">
                  <a:srgbClr val="000000"/>
                </a:outerShdw>
              </a:effectLst>
              <a:latin typeface="Cambria Math" panose="02040503050406030204" pitchFamily="18" charset="0"/>
              <a:ea typeface="Cambria Math" panose="02040503050406030204" pitchFamily="18" charset="0"/>
              <a:cs typeface="Times New Roman" pitchFamily="18" charset="0"/>
            </a:endParaRPr>
          </a:p>
          <a:p>
            <a:pPr lvl="1">
              <a:lnSpc>
                <a:spcPct val="150000"/>
              </a:lnSpc>
              <a:defRPr/>
            </a:pPr>
            <a:r>
              <a:rPr lang="zh-CN" altLang="en-US" sz="2800" b="1" dirty="0">
                <a:latin typeface="Cambria Math" panose="02040503050406030204" pitchFamily="18" charset="0"/>
                <a:ea typeface="楷体_GB2312" pitchFamily="49" charset="-122"/>
              </a:rPr>
              <a:t>原码：</a:t>
            </a:r>
            <a:r>
              <a:rPr lang="zh-CN" altLang="en-US" sz="2800" b="1" dirty="0">
                <a:latin typeface="Cambria Math" panose="02040503050406030204" pitchFamily="18" charset="0"/>
                <a:ea typeface="宋体" pitchFamily="2" charset="-122"/>
              </a:rPr>
              <a:t>最高1位为符号位</a:t>
            </a:r>
            <a:r>
              <a:rPr lang="zh-CN" altLang="en-US" sz="2800" b="1" dirty="0" smtClean="0">
                <a:latin typeface="Cambria Math" panose="02040503050406030204" pitchFamily="18" charset="0"/>
                <a:ea typeface="宋体" pitchFamily="2" charset="-122"/>
              </a:rPr>
              <a:t>，正数的符号位为</a:t>
            </a:r>
            <a:r>
              <a:rPr lang="en-US" altLang="zh-CN" sz="2800" b="1" dirty="0" smtClean="0">
                <a:latin typeface="Cambria Math" panose="02040503050406030204" pitchFamily="18" charset="0"/>
                <a:ea typeface="宋体" pitchFamily="2" charset="-122"/>
              </a:rPr>
              <a:t>0</a:t>
            </a:r>
            <a:r>
              <a:rPr lang="zh-CN" altLang="en-US" sz="2800" b="1" dirty="0" smtClean="0">
                <a:latin typeface="Cambria Math" panose="02040503050406030204" pitchFamily="18" charset="0"/>
                <a:ea typeface="宋体" pitchFamily="2" charset="-122"/>
              </a:rPr>
              <a:t>，负数符号位为</a:t>
            </a:r>
            <a:r>
              <a:rPr lang="en-US" altLang="zh-CN" sz="2800" b="1" dirty="0" smtClean="0">
                <a:latin typeface="Cambria Math" panose="02040503050406030204" pitchFamily="18" charset="0"/>
                <a:ea typeface="宋体" pitchFamily="2" charset="-122"/>
              </a:rPr>
              <a:t>1</a:t>
            </a:r>
            <a:r>
              <a:rPr lang="zh-CN" altLang="en-US" sz="2800" b="1" dirty="0" smtClean="0">
                <a:latin typeface="Cambria Math" panose="02040503050406030204" pitchFamily="18" charset="0"/>
                <a:ea typeface="宋体" pitchFamily="2" charset="-122"/>
              </a:rPr>
              <a:t>，其余</a:t>
            </a:r>
            <a:r>
              <a:rPr lang="zh-CN" altLang="en-US" sz="2800" b="1" dirty="0">
                <a:latin typeface="Cambria Math" panose="02040503050406030204" pitchFamily="18" charset="0"/>
                <a:ea typeface="宋体" pitchFamily="2" charset="-122"/>
              </a:rPr>
              <a:t>位为数值</a:t>
            </a:r>
            <a:r>
              <a:rPr lang="zh-CN" altLang="en-US" sz="2800" b="1" dirty="0" smtClean="0">
                <a:latin typeface="Cambria Math" panose="02040503050406030204" pitchFamily="18" charset="0"/>
                <a:ea typeface="宋体" pitchFamily="2" charset="-122"/>
              </a:rPr>
              <a:t>位（</a:t>
            </a:r>
            <a:r>
              <a:rPr lang="en-US" altLang="zh-CN" sz="2800" b="1" dirty="0" smtClean="0">
                <a:latin typeface="Cambria Math" panose="02040503050406030204" pitchFamily="18" charset="0"/>
                <a:ea typeface="宋体" pitchFamily="2" charset="-122"/>
              </a:rPr>
              <a:t>[X]</a:t>
            </a:r>
            <a:r>
              <a:rPr lang="zh-CN" altLang="en-US" sz="2800" b="1" baseline="-25000" dirty="0">
                <a:latin typeface="Cambria Math" panose="02040503050406030204" pitchFamily="18" charset="0"/>
                <a:ea typeface="宋体" pitchFamily="2" charset="-122"/>
              </a:rPr>
              <a:t>原</a:t>
            </a:r>
            <a:r>
              <a:rPr lang="zh-CN" altLang="en-US" sz="2800" b="1" dirty="0" smtClean="0">
                <a:latin typeface="Cambria Math" panose="02040503050406030204" pitchFamily="18" charset="0"/>
                <a:ea typeface="宋体" pitchFamily="2" charset="-122"/>
              </a:rPr>
              <a:t>）</a:t>
            </a:r>
            <a:endParaRPr lang="en-US" altLang="zh-CN" sz="2800" b="1" dirty="0">
              <a:latin typeface="Cambria Math" panose="02040503050406030204" pitchFamily="18" charset="0"/>
              <a:ea typeface="Cambria Math" panose="02040503050406030204" pitchFamily="18" charset="0"/>
            </a:endParaRPr>
          </a:p>
          <a:p>
            <a:pPr lvl="1">
              <a:lnSpc>
                <a:spcPct val="150000"/>
              </a:lnSpc>
              <a:defRPr/>
            </a:pPr>
            <a:r>
              <a:rPr lang="zh-CN" altLang="en-US" sz="2800" b="1" dirty="0">
                <a:latin typeface="Cambria Math" panose="02040503050406030204" pitchFamily="18" charset="0"/>
                <a:ea typeface="楷体_GB2312" pitchFamily="49" charset="-122"/>
              </a:rPr>
              <a:t>反码</a:t>
            </a:r>
            <a:r>
              <a:rPr lang="zh-CN" altLang="en-US" sz="2800" b="1" dirty="0" smtClean="0">
                <a:latin typeface="Cambria Math" panose="02040503050406030204" pitchFamily="18" charset="0"/>
                <a:ea typeface="楷体_GB2312" pitchFamily="49" charset="-122"/>
              </a:rPr>
              <a:t>：</a:t>
            </a:r>
            <a:r>
              <a:rPr lang="zh-CN" altLang="en-US" sz="2800" b="1" dirty="0">
                <a:latin typeface="Cambria Math" panose="02040503050406030204" pitchFamily="18" charset="0"/>
                <a:ea typeface="宋体" pitchFamily="2" charset="-122"/>
              </a:rPr>
              <a:t>正数反码与原码</a:t>
            </a:r>
            <a:r>
              <a:rPr lang="zh-CN" altLang="en-US" sz="2800" b="1" dirty="0" smtClean="0">
                <a:latin typeface="Cambria Math" panose="02040503050406030204" pitchFamily="18" charset="0"/>
                <a:ea typeface="宋体" pitchFamily="2" charset="-122"/>
              </a:rPr>
              <a:t>相同，负数反码为符号位是</a:t>
            </a:r>
            <a:r>
              <a:rPr lang="en-US" altLang="zh-CN" sz="2800" b="1" dirty="0" smtClean="0">
                <a:latin typeface="Cambria Math" panose="02040503050406030204" pitchFamily="18" charset="0"/>
                <a:ea typeface="宋体" pitchFamily="2" charset="-122"/>
              </a:rPr>
              <a:t>1</a:t>
            </a:r>
            <a:r>
              <a:rPr lang="zh-CN" altLang="en-US" sz="2800" b="1" dirty="0" smtClean="0">
                <a:latin typeface="Cambria Math" panose="02040503050406030204" pitchFamily="18" charset="0"/>
                <a:ea typeface="宋体" pitchFamily="2" charset="-122"/>
              </a:rPr>
              <a:t>，其余各数值</a:t>
            </a:r>
            <a:r>
              <a:rPr lang="zh-CN" altLang="en-US" sz="2800" b="1" dirty="0">
                <a:latin typeface="Cambria Math" panose="02040503050406030204" pitchFamily="18" charset="0"/>
                <a:ea typeface="宋体" pitchFamily="2" charset="-122"/>
              </a:rPr>
              <a:t>位取反（</a:t>
            </a:r>
            <a:r>
              <a:rPr lang="en-US" altLang="zh-CN" sz="2800" b="1" dirty="0">
                <a:latin typeface="Cambria Math" panose="02040503050406030204" pitchFamily="18" charset="0"/>
                <a:ea typeface="宋体" pitchFamily="2" charset="-122"/>
              </a:rPr>
              <a:t>[X</a:t>
            </a:r>
            <a:r>
              <a:rPr lang="en-US" altLang="zh-CN" sz="2800" b="1" dirty="0" smtClean="0">
                <a:latin typeface="Cambria Math" panose="02040503050406030204" pitchFamily="18" charset="0"/>
                <a:ea typeface="宋体" pitchFamily="2" charset="-122"/>
              </a:rPr>
              <a:t>]</a:t>
            </a:r>
            <a:r>
              <a:rPr lang="zh-CN" altLang="en-US" sz="2800" b="1" baseline="-25000" dirty="0" smtClean="0">
                <a:latin typeface="Cambria Math" panose="02040503050406030204" pitchFamily="18" charset="0"/>
                <a:ea typeface="宋体" pitchFamily="2" charset="-122"/>
              </a:rPr>
              <a:t>反</a:t>
            </a:r>
            <a:r>
              <a:rPr lang="zh-CN" altLang="en-US" sz="2800" b="1" dirty="0" smtClean="0">
                <a:latin typeface="Cambria Math" panose="02040503050406030204" pitchFamily="18" charset="0"/>
                <a:ea typeface="宋体" pitchFamily="2" charset="-122"/>
              </a:rPr>
              <a:t>） </a:t>
            </a:r>
            <a:r>
              <a:rPr lang="zh-CN" altLang="en-US" sz="2800" b="1" dirty="0">
                <a:latin typeface="Cambria Math" panose="02040503050406030204" pitchFamily="18" charset="0"/>
                <a:ea typeface="宋体" pitchFamily="2" charset="-122"/>
              </a:rPr>
              <a:t>。</a:t>
            </a:r>
          </a:p>
          <a:p>
            <a:pPr lvl="1">
              <a:lnSpc>
                <a:spcPct val="150000"/>
              </a:lnSpc>
              <a:defRPr/>
            </a:pPr>
            <a:r>
              <a:rPr lang="zh-CN" altLang="en-US" sz="2800" b="1" dirty="0">
                <a:latin typeface="Cambria Math" panose="02040503050406030204" pitchFamily="18" charset="0"/>
                <a:ea typeface="楷体_GB2312" pitchFamily="49" charset="-122"/>
              </a:rPr>
              <a:t>补码</a:t>
            </a:r>
            <a:r>
              <a:rPr lang="zh-CN" altLang="en-US" sz="2800" b="1" dirty="0" smtClean="0">
                <a:latin typeface="Cambria Math" panose="02040503050406030204" pitchFamily="18" charset="0"/>
                <a:ea typeface="楷体_GB2312" pitchFamily="49" charset="-122"/>
              </a:rPr>
              <a:t>：</a:t>
            </a:r>
            <a:r>
              <a:rPr lang="zh-CN" altLang="en-US" sz="2800" b="1" dirty="0" smtClean="0">
                <a:latin typeface="Cambria Math" panose="02040503050406030204" pitchFamily="18" charset="0"/>
                <a:ea typeface="宋体" pitchFamily="2" charset="-122"/>
              </a:rPr>
              <a:t>正数补码与原码相同，负数补码为反码最低位</a:t>
            </a:r>
            <a:r>
              <a:rPr lang="en-US" altLang="zh-CN" sz="2800" b="1" dirty="0" smtClean="0">
                <a:latin typeface="Cambria Math" panose="02040503050406030204" pitchFamily="18" charset="0"/>
                <a:ea typeface="Cambria Math" panose="02040503050406030204" pitchFamily="18" charset="0"/>
              </a:rPr>
              <a:t>+1</a:t>
            </a:r>
            <a:r>
              <a:rPr lang="zh-CN" altLang="en-US" sz="2800" b="1" dirty="0" smtClean="0">
                <a:latin typeface="Cambria Math" panose="02040503050406030204" pitchFamily="18" charset="0"/>
                <a:ea typeface="宋体" pitchFamily="2" charset="-122"/>
              </a:rPr>
              <a:t>（</a:t>
            </a:r>
            <a:r>
              <a:rPr lang="en-US" altLang="zh-CN" sz="2800" b="1" dirty="0">
                <a:latin typeface="Cambria Math" panose="02040503050406030204" pitchFamily="18" charset="0"/>
                <a:ea typeface="宋体" pitchFamily="2" charset="-122"/>
              </a:rPr>
              <a:t> [X</a:t>
            </a:r>
            <a:r>
              <a:rPr lang="en-US" altLang="zh-CN" sz="2800" b="1" dirty="0" smtClean="0">
                <a:latin typeface="Cambria Math" panose="02040503050406030204" pitchFamily="18" charset="0"/>
                <a:ea typeface="宋体" pitchFamily="2" charset="-122"/>
              </a:rPr>
              <a:t>]</a:t>
            </a:r>
            <a:r>
              <a:rPr lang="zh-CN" altLang="en-US" sz="2800" b="1" baseline="-25000" dirty="0" smtClean="0">
                <a:latin typeface="Cambria Math" panose="02040503050406030204" pitchFamily="18" charset="0"/>
                <a:ea typeface="宋体" pitchFamily="2" charset="-122"/>
              </a:rPr>
              <a:t>补</a:t>
            </a:r>
            <a:r>
              <a:rPr lang="zh-CN" altLang="en-US" sz="2800" b="1" dirty="0" smtClean="0">
                <a:latin typeface="Cambria Math" panose="02040503050406030204" pitchFamily="18" charset="0"/>
                <a:ea typeface="宋体" pitchFamily="2" charset="-122"/>
              </a:rPr>
              <a:t>）。</a:t>
            </a:r>
            <a:endParaRPr lang="en-US" altLang="zh-CN" sz="2800" b="1" dirty="0">
              <a:latin typeface="Cambria Math" panose="02040503050406030204" pitchFamily="18" charset="0"/>
              <a:ea typeface="Cambria Math" panose="02040503050406030204" pitchFamily="18" charset="0"/>
            </a:endParaRPr>
          </a:p>
        </p:txBody>
      </p:sp>
      <p:sp>
        <p:nvSpPr>
          <p:cNvPr id="5" name="Slide Number Placeholder 1">
            <a:extLst>
              <a:ext uri="{FF2B5EF4-FFF2-40B4-BE49-F238E27FC236}">
                <a16:creationId xmlns="" xmlns:a16="http://schemas.microsoft.com/office/drawing/2014/main" id="{94A0E26A-9106-4C38-BC75-5F2CA8C2B8F7}"/>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54</a:t>
            </a:fld>
            <a:endParaRPr lang="en-US" altLang="zh-CN" dirty="0"/>
          </a:p>
        </p:txBody>
      </p:sp>
      <mc:AlternateContent xmlns:mc="http://schemas.openxmlformats.org/markup-compatibility/2006" xmlns:a14="http://schemas.microsoft.com/office/drawing/2010/main">
        <mc:Choice Requires="a14">
          <p:sp>
            <p:nvSpPr>
              <p:cNvPr id="6" name="内容占位符 1"/>
              <p:cNvSpPr txBox="1">
                <a:spLocks/>
              </p:cNvSpPr>
              <p:nvPr/>
            </p:nvSpPr>
            <p:spPr bwMode="auto">
              <a:xfrm>
                <a:off x="911424" y="4981331"/>
                <a:ext cx="10423028" cy="187666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3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8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4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4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smtClean="0"/>
                  <a:t>例如：</a:t>
                </a:r>
                <a14:m>
                  <m:oMath xmlns:m="http://schemas.openxmlformats.org/officeDocument/2006/math">
                    <m:r>
                      <a:rPr lang="en-US" altLang="zh-CN" sz="2800" b="0" i="0" smtClean="0">
                        <a:latin typeface="Cambria Math"/>
                        <a:ea typeface="Cambria Math"/>
                      </a:rPr>
                      <m:t>      </m:t>
                    </m:r>
                    <m:r>
                      <a:rPr lang="en-US" altLang="zh-CN" sz="2800" i="1">
                        <a:latin typeface="Cambria Math"/>
                        <a:ea typeface="Cambria Math"/>
                      </a:rPr>
                      <m:t>+1010100</m:t>
                    </m:r>
                  </m:oMath>
                </a14:m>
                <a:r>
                  <a:rPr lang="en-US" altLang="zh-CN" sz="2800" dirty="0" smtClean="0"/>
                  <a:t> </a:t>
                </a:r>
                <a14:m>
                  <m:oMath xmlns:m="http://schemas.openxmlformats.org/officeDocument/2006/math">
                    <m:r>
                      <a:rPr lang="en-US" altLang="zh-CN" sz="2800" b="0" i="0" smtClean="0">
                        <a:latin typeface="Cambria Math"/>
                        <a:ea typeface="Cambria Math"/>
                      </a:rPr>
                      <m:t>                       </m:t>
                    </m:r>
                    <m:r>
                      <a:rPr lang="en-US" altLang="zh-CN" sz="2800" b="0" i="1" smtClean="0">
                        <a:latin typeface="Cambria Math"/>
                        <a:ea typeface="Cambria Math"/>
                      </a:rPr>
                      <m:t> −</m:t>
                    </m:r>
                    <m:r>
                      <a:rPr lang="en-US" altLang="zh-CN" sz="2800" i="1">
                        <a:latin typeface="Cambria Math"/>
                        <a:ea typeface="Cambria Math"/>
                      </a:rPr>
                      <m:t>1010100</m:t>
                    </m:r>
                  </m:oMath>
                </a14:m>
                <a:endParaRPr lang="en-US" altLang="zh-CN" sz="2800" dirty="0"/>
              </a:p>
              <a:p>
                <a:pPr marL="0" indent="0">
                  <a:buFont typeface="Wingdings" panose="05000000000000000000" pitchFamily="2" charset="2"/>
                  <a:buNone/>
                </a:pPr>
                <a:r>
                  <a:rPr lang="en-US" altLang="zh-CN" sz="2400" dirty="0"/>
                  <a:t>	</a:t>
                </a:r>
                <a:r>
                  <a:rPr lang="zh-CN" altLang="en-US" sz="2400" dirty="0"/>
                  <a:t>原码： </a:t>
                </a:r>
                <a:r>
                  <a:rPr lang="en-US" altLang="zh-CN" sz="2400" dirty="0"/>
                  <a:t>0 101 0100            	</a:t>
                </a:r>
                <a:r>
                  <a:rPr lang="en-US" altLang="zh-CN" sz="2400" dirty="0">
                    <a:solidFill>
                      <a:srgbClr val="C00000"/>
                    </a:solidFill>
                  </a:rPr>
                  <a:t>1</a:t>
                </a:r>
                <a:r>
                  <a:rPr lang="en-US" altLang="zh-CN" sz="2400" dirty="0">
                    <a:solidFill>
                      <a:srgbClr val="FF0000"/>
                    </a:solidFill>
                  </a:rPr>
                  <a:t> 101 0100</a:t>
                </a:r>
              </a:p>
              <a:p>
                <a:pPr marL="0" indent="0">
                  <a:buFont typeface="Wingdings" panose="05000000000000000000" pitchFamily="2" charset="2"/>
                  <a:buNone/>
                </a:pPr>
                <a:r>
                  <a:rPr lang="en-US" altLang="zh-CN" sz="2400" dirty="0"/>
                  <a:t>	</a:t>
                </a:r>
                <a:r>
                  <a:rPr lang="zh-CN" altLang="en-US" sz="2400" dirty="0"/>
                  <a:t>反码： </a:t>
                </a:r>
                <a:r>
                  <a:rPr lang="en-US" altLang="zh-CN" sz="2400" dirty="0"/>
                  <a:t>0 101 0100		</a:t>
                </a:r>
                <a:r>
                  <a:rPr lang="en-US" altLang="zh-CN" sz="2400" dirty="0">
                    <a:solidFill>
                      <a:srgbClr val="C00000"/>
                    </a:solidFill>
                  </a:rPr>
                  <a:t>1</a:t>
                </a:r>
                <a:r>
                  <a:rPr lang="en-US" altLang="zh-CN" sz="2400" dirty="0">
                    <a:solidFill>
                      <a:srgbClr val="FF0000"/>
                    </a:solidFill>
                  </a:rPr>
                  <a:t> 010 1011</a:t>
                </a:r>
              </a:p>
              <a:p>
                <a:pPr marL="0" indent="0">
                  <a:buFont typeface="Wingdings" panose="05000000000000000000" pitchFamily="2" charset="2"/>
                  <a:buNone/>
                </a:pPr>
                <a:r>
                  <a:rPr lang="en-US" altLang="zh-CN" sz="2400" dirty="0">
                    <a:solidFill>
                      <a:srgbClr val="FF0000"/>
                    </a:solidFill>
                  </a:rPr>
                  <a:t>	</a:t>
                </a:r>
                <a:r>
                  <a:rPr lang="zh-CN" altLang="en-US" sz="2400" dirty="0"/>
                  <a:t>补码： </a:t>
                </a:r>
                <a:r>
                  <a:rPr lang="en-US" altLang="zh-CN" sz="2400" dirty="0"/>
                  <a:t>0 101 0100		1 010 </a:t>
                </a:r>
                <a:r>
                  <a:rPr lang="en-US" altLang="zh-CN" sz="2400" dirty="0" smtClean="0"/>
                  <a:t>1100</a:t>
                </a:r>
                <a:endParaRPr lang="en-US" altLang="zh-CN" sz="2400" dirty="0"/>
              </a:p>
            </p:txBody>
          </p:sp>
        </mc:Choice>
        <mc:Fallback xmlns="">
          <p:sp>
            <p:nvSpPr>
              <p:cNvPr id="6" name="内容占位符 1"/>
              <p:cNvSpPr txBox="1">
                <a:spLocks noRot="1" noChangeAspect="1" noMove="1" noResize="1" noEditPoints="1" noAdjustHandles="1" noChangeArrowheads="1" noChangeShapeType="1" noTextEdit="1"/>
              </p:cNvSpPr>
              <p:nvPr/>
            </p:nvSpPr>
            <p:spPr bwMode="auto">
              <a:xfrm>
                <a:off x="911424" y="4981331"/>
                <a:ext cx="10423028" cy="1876669"/>
              </a:xfrm>
              <a:prstGeom prst="rect">
                <a:avLst/>
              </a:prstGeom>
              <a:blipFill rotWithShape="1">
                <a:blip r:embed="rId2"/>
                <a:stretch>
                  <a:fillRect l="-1053" t="-3896" b="-51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04545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不同数值的原码</a:t>
            </a:r>
            <a:r>
              <a:rPr lang="zh-CN" altLang="en-US" dirty="0" smtClean="0">
                <a:latin typeface="宋体"/>
                <a:ea typeface="宋体"/>
              </a:rPr>
              <a:t>、反码和补码</a:t>
            </a:r>
            <a:endParaRPr lang="zh-CN" altLang="en-US" dirty="0"/>
          </a:p>
        </p:txBody>
      </p:sp>
      <p:sp>
        <p:nvSpPr>
          <p:cNvPr id="3" name="Content Placeholder 2"/>
          <p:cNvSpPr>
            <a:spLocks noGrp="1"/>
          </p:cNvSpPr>
          <p:nvPr>
            <p:ph idx="1"/>
          </p:nvPr>
        </p:nvSpPr>
        <p:spPr>
          <a:xfrm>
            <a:off x="263352" y="5474844"/>
            <a:ext cx="11233248" cy="2448272"/>
          </a:xfrm>
        </p:spPr>
        <p:txBody>
          <a:bodyPr/>
          <a:lstStyle/>
          <a:p>
            <a:pPr marL="0" indent="0">
              <a:buNone/>
              <a:defRPr/>
            </a:pPr>
            <a:r>
              <a:rPr lang="en-US" altLang="zh-CN" sz="2800" b="1" dirty="0" smtClean="0">
                <a:latin typeface="Cambria Math" panose="02040503050406030204" pitchFamily="18" charset="0"/>
                <a:ea typeface="宋体" pitchFamily="2" charset="-122"/>
              </a:rPr>
              <a:t>8</a:t>
            </a:r>
            <a:r>
              <a:rPr lang="zh-CN" altLang="en-US" sz="2800" b="1" dirty="0" smtClean="0">
                <a:latin typeface="Cambria Math" panose="02040503050406030204" pitchFamily="18" charset="0"/>
                <a:ea typeface="宋体" pitchFamily="2" charset="-122"/>
              </a:rPr>
              <a:t>位原码和反码的数值范围为</a:t>
            </a:r>
            <a:r>
              <a:rPr lang="en-US" altLang="zh-CN" sz="2800" b="1" dirty="0" smtClean="0">
                <a:latin typeface="Cambria Math" panose="02040503050406030204" pitchFamily="18" charset="0"/>
                <a:ea typeface="宋体" pitchFamily="2" charset="-122"/>
              </a:rPr>
              <a:t>-127~+127</a:t>
            </a:r>
          </a:p>
          <a:p>
            <a:pPr marL="0" indent="0">
              <a:buNone/>
              <a:defRPr/>
            </a:pPr>
            <a:r>
              <a:rPr lang="en-US" altLang="zh-CN" sz="2800" b="1" dirty="0">
                <a:latin typeface="Cambria Math" panose="02040503050406030204" pitchFamily="18" charset="0"/>
                <a:ea typeface="宋体" pitchFamily="2" charset="-122"/>
              </a:rPr>
              <a:t>8</a:t>
            </a:r>
            <a:r>
              <a:rPr lang="zh-CN" altLang="en-US" sz="2800" b="1" dirty="0" smtClean="0">
                <a:latin typeface="Cambria Math" panose="02040503050406030204" pitchFamily="18" charset="0"/>
                <a:ea typeface="宋体" pitchFamily="2" charset="-122"/>
              </a:rPr>
              <a:t>位补码的</a:t>
            </a:r>
            <a:r>
              <a:rPr lang="zh-CN" altLang="en-US" sz="2800" b="1" dirty="0">
                <a:latin typeface="Cambria Math" panose="02040503050406030204" pitchFamily="18" charset="0"/>
                <a:ea typeface="宋体" pitchFamily="2" charset="-122"/>
              </a:rPr>
              <a:t>数值范围为</a:t>
            </a:r>
            <a:r>
              <a:rPr lang="en-US" altLang="zh-CN" sz="2800" b="1" dirty="0">
                <a:latin typeface="Cambria Math" panose="02040503050406030204" pitchFamily="18" charset="0"/>
                <a:ea typeface="宋体" pitchFamily="2" charset="-122"/>
              </a:rPr>
              <a:t>-</a:t>
            </a:r>
            <a:r>
              <a:rPr lang="en-US" altLang="zh-CN" sz="2800" b="1" dirty="0" smtClean="0">
                <a:latin typeface="Cambria Math" panose="02040503050406030204" pitchFamily="18" charset="0"/>
                <a:ea typeface="宋体" pitchFamily="2" charset="-122"/>
              </a:rPr>
              <a:t>128~+127</a:t>
            </a:r>
            <a:r>
              <a:rPr lang="zh-CN" altLang="en-US" sz="2800" b="1" dirty="0" smtClean="0">
                <a:latin typeface="Cambria Math" panose="02040503050406030204" pitchFamily="18" charset="0"/>
                <a:ea typeface="宋体" pitchFamily="2" charset="-122"/>
              </a:rPr>
              <a:t>（编码</a:t>
            </a:r>
            <a:r>
              <a:rPr lang="en-US" altLang="zh-CN" sz="2800" b="1" dirty="0" smtClean="0">
                <a:latin typeface="Cambria Math" panose="02040503050406030204" pitchFamily="18" charset="0"/>
                <a:ea typeface="宋体" pitchFamily="2" charset="-122"/>
              </a:rPr>
              <a:t>10000000</a:t>
            </a:r>
            <a:r>
              <a:rPr lang="zh-CN" altLang="en-US" sz="2800" b="1" dirty="0" smtClean="0">
                <a:latin typeface="Cambria Math" panose="02040503050406030204" pitchFamily="18" charset="0"/>
                <a:ea typeface="宋体" pitchFamily="2" charset="-122"/>
              </a:rPr>
              <a:t>）</a:t>
            </a:r>
            <a:endParaRPr lang="en-US" altLang="zh-CN" sz="2800" b="1" dirty="0">
              <a:latin typeface="Cambria Math" panose="02040503050406030204" pitchFamily="18" charset="0"/>
              <a:ea typeface="宋体" pitchFamily="2" charset="-122"/>
            </a:endParaRPr>
          </a:p>
          <a:p>
            <a:pPr marL="0" indent="0">
              <a:buNone/>
              <a:defRPr/>
            </a:pPr>
            <a:endParaRPr lang="en-US" altLang="zh-CN" sz="2800" b="1" dirty="0" smtClean="0">
              <a:latin typeface="Cambria Math" panose="02040503050406030204" pitchFamily="18" charset="0"/>
              <a:ea typeface="宋体" pitchFamily="2" charset="-122"/>
            </a:endParaRPr>
          </a:p>
          <a:p>
            <a:pPr marL="0" indent="0">
              <a:buNone/>
              <a:defRPr/>
            </a:pPr>
            <a:endParaRPr lang="en-US" altLang="zh-CN" sz="2800" b="1" dirty="0" smtClean="0">
              <a:latin typeface="Cambria Math" panose="02040503050406030204" pitchFamily="18" charset="0"/>
              <a:ea typeface="宋体" pitchFamily="2" charset="-122"/>
            </a:endParaRPr>
          </a:p>
          <a:p>
            <a:pPr marL="0" indent="0">
              <a:buNone/>
              <a:defRPr/>
            </a:pPr>
            <a:endParaRPr lang="en-US" altLang="zh-CN" sz="2800" b="1" dirty="0">
              <a:latin typeface="Cambria Math" panose="02040503050406030204" pitchFamily="18" charset="0"/>
              <a:ea typeface="宋体" pitchFamily="2" charset="-122"/>
            </a:endParaRPr>
          </a:p>
          <a:p>
            <a:pPr marL="0" indent="0">
              <a:buNone/>
              <a:defRPr/>
            </a:pPr>
            <a:endParaRPr lang="en-US" altLang="zh-CN" sz="2800" b="1" dirty="0">
              <a:latin typeface="Cambria Math" panose="02040503050406030204" pitchFamily="18" charset="0"/>
              <a:ea typeface="Cambria Math" panose="02040503050406030204" pitchFamily="18" charset="0"/>
            </a:endParaRPr>
          </a:p>
        </p:txBody>
      </p:sp>
      <p:sp>
        <p:nvSpPr>
          <p:cNvPr id="5" name="Slide Number Placeholder 1">
            <a:extLst>
              <a:ext uri="{FF2B5EF4-FFF2-40B4-BE49-F238E27FC236}">
                <a16:creationId xmlns="" xmlns:a16="http://schemas.microsoft.com/office/drawing/2014/main" id="{94A0E26A-9106-4C38-BC75-5F2CA8C2B8F7}"/>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55</a:t>
            </a:fld>
            <a:endParaRPr lang="en-US" altLang="zh-CN" dirty="0"/>
          </a:p>
        </p:txBody>
      </p:sp>
      <p:sp>
        <p:nvSpPr>
          <p:cNvPr id="7" name="TextBox 6"/>
          <p:cNvSpPr txBox="1"/>
          <p:nvPr/>
        </p:nvSpPr>
        <p:spPr>
          <a:xfrm>
            <a:off x="695400" y="1196750"/>
            <a:ext cx="9918100" cy="4278094"/>
          </a:xfrm>
          <a:prstGeom prst="rect">
            <a:avLst/>
          </a:prstGeom>
          <a:noFill/>
        </p:spPr>
        <p:txBody>
          <a:bodyPr wrap="none" rtlCol="0">
            <a:spAutoFit/>
          </a:bodyPr>
          <a:lstStyle/>
          <a:p>
            <a:r>
              <a:rPr lang="zh-CN" altLang="en-US" sz="2400" dirty="0" smtClean="0"/>
              <a:t>例：分别写出                        的原码，反码和补码。（用一个字节表示）</a:t>
            </a:r>
            <a:endParaRPr lang="en-US" altLang="zh-CN" sz="2400" dirty="0" smtClean="0"/>
          </a:p>
          <a:p>
            <a:endParaRPr lang="en-US" altLang="zh-CN" sz="2400" u="sng" dirty="0"/>
          </a:p>
          <a:p>
            <a:r>
              <a:rPr lang="en-US" altLang="zh-CN" sz="2800" b="1" dirty="0" smtClean="0">
                <a:latin typeface="Cambria Math" panose="02040503050406030204" pitchFamily="18" charset="0"/>
                <a:ea typeface="宋体" pitchFamily="2" charset="-122"/>
              </a:rPr>
              <a:t>                                    +1                     +91                  +127</a:t>
            </a:r>
          </a:p>
          <a:p>
            <a:r>
              <a:rPr lang="zh-CN" altLang="en-US" sz="2800" b="1" dirty="0" smtClean="0">
                <a:latin typeface="Cambria Math" panose="02040503050406030204" pitchFamily="18" charset="0"/>
                <a:ea typeface="宋体" pitchFamily="2" charset="-122"/>
              </a:rPr>
              <a:t>原，反，补      </a:t>
            </a:r>
            <a:r>
              <a:rPr lang="en-US" altLang="zh-CN" sz="2800" b="1" dirty="0" smtClean="0">
                <a:latin typeface="Cambria Math" panose="02040503050406030204" pitchFamily="18" charset="0"/>
                <a:ea typeface="宋体" pitchFamily="2" charset="-122"/>
              </a:rPr>
              <a:t>00000001        01011011        01111111</a:t>
            </a:r>
          </a:p>
          <a:p>
            <a:endParaRPr lang="en-US" altLang="zh-CN" sz="2800" b="1" dirty="0">
              <a:latin typeface="Cambria Math" panose="02040503050406030204" pitchFamily="18" charset="0"/>
              <a:ea typeface="宋体" pitchFamily="2" charset="-122"/>
            </a:endParaRPr>
          </a:p>
          <a:p>
            <a:r>
              <a:rPr lang="en-US" altLang="zh-CN" sz="2800" b="1" dirty="0" smtClean="0">
                <a:latin typeface="Cambria Math" panose="02040503050406030204" pitchFamily="18" charset="0"/>
                <a:ea typeface="宋体" pitchFamily="2" charset="-122"/>
              </a:rPr>
              <a:t>                                    -1                       -91                     -127</a:t>
            </a:r>
          </a:p>
          <a:p>
            <a:r>
              <a:rPr lang="zh-CN" altLang="en-US" sz="2800" b="1" dirty="0">
                <a:latin typeface="Cambria Math" panose="02040503050406030204" pitchFamily="18" charset="0"/>
                <a:ea typeface="宋体" pitchFamily="2" charset="-122"/>
              </a:rPr>
              <a:t>原</a:t>
            </a:r>
            <a:r>
              <a:rPr lang="zh-CN" altLang="en-US" sz="2800" b="1" dirty="0" smtClean="0">
                <a:latin typeface="Cambria Math" panose="02040503050406030204" pitchFamily="18" charset="0"/>
                <a:ea typeface="宋体" pitchFamily="2" charset="-122"/>
              </a:rPr>
              <a:t>码                    </a:t>
            </a:r>
            <a:r>
              <a:rPr lang="en-US" altLang="zh-CN" sz="2800" b="1" dirty="0" smtClean="0">
                <a:latin typeface="Cambria Math" panose="02040503050406030204" pitchFamily="18" charset="0"/>
                <a:ea typeface="宋体" pitchFamily="2" charset="-122"/>
              </a:rPr>
              <a:t>10000001        11011011        11111111</a:t>
            </a:r>
          </a:p>
          <a:p>
            <a:r>
              <a:rPr lang="zh-CN" altLang="en-US" sz="2800" b="1" dirty="0">
                <a:latin typeface="Cambria Math" panose="02040503050406030204" pitchFamily="18" charset="0"/>
                <a:ea typeface="宋体" pitchFamily="2" charset="-122"/>
              </a:rPr>
              <a:t>反</a:t>
            </a:r>
            <a:r>
              <a:rPr lang="zh-CN" altLang="en-US" sz="2800" b="1" dirty="0" smtClean="0">
                <a:latin typeface="Cambria Math" panose="02040503050406030204" pitchFamily="18" charset="0"/>
                <a:ea typeface="宋体" pitchFamily="2" charset="-122"/>
              </a:rPr>
              <a:t>码  </a:t>
            </a:r>
            <a:r>
              <a:rPr lang="en-US" altLang="zh-CN" sz="2800" b="1" dirty="0" smtClean="0">
                <a:latin typeface="Cambria Math" panose="02040503050406030204" pitchFamily="18" charset="0"/>
                <a:ea typeface="宋体" pitchFamily="2" charset="-122"/>
              </a:rPr>
              <a:t>                  11111110        10100100        10000000</a:t>
            </a:r>
          </a:p>
          <a:p>
            <a:r>
              <a:rPr lang="zh-CN" altLang="en-US" sz="2800" b="1" dirty="0" smtClean="0">
                <a:latin typeface="Cambria Math" panose="02040503050406030204" pitchFamily="18" charset="0"/>
                <a:ea typeface="宋体" pitchFamily="2" charset="-122"/>
              </a:rPr>
              <a:t>补码                    </a:t>
            </a:r>
            <a:r>
              <a:rPr lang="en-US" altLang="zh-CN" sz="2800" b="1" dirty="0" smtClean="0">
                <a:latin typeface="Cambria Math" panose="02040503050406030204" pitchFamily="18" charset="0"/>
                <a:ea typeface="宋体" pitchFamily="2" charset="-122"/>
              </a:rPr>
              <a:t>11111111        10100101        10000001  </a:t>
            </a:r>
            <a:endParaRPr lang="zh-CN" altLang="en-US" sz="2800" b="1" dirty="0">
              <a:latin typeface="Cambria Math" panose="02040503050406030204" pitchFamily="18" charset="0"/>
              <a:ea typeface="宋体" pitchFamily="2" charset="-122"/>
            </a:endParaRPr>
          </a:p>
          <a:p>
            <a:endParaRPr lang="zh-CN" altLang="en-US" sz="2800" b="1" dirty="0">
              <a:latin typeface="Cambria Math" panose="02040503050406030204" pitchFamily="18" charset="0"/>
              <a:ea typeface="宋体" pitchFamily="2"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478069530"/>
              </p:ext>
            </p:extLst>
          </p:nvPr>
        </p:nvGraphicFramePr>
        <p:xfrm>
          <a:off x="2711624" y="1196750"/>
          <a:ext cx="1871767" cy="434033"/>
        </p:xfrm>
        <a:graphic>
          <a:graphicData uri="http://schemas.openxmlformats.org/presentationml/2006/ole">
            <mc:AlternateContent xmlns:mc="http://schemas.openxmlformats.org/markup-compatibility/2006">
              <mc:Choice xmlns:v="urn:schemas-microsoft-com:vml" Requires="v">
                <p:oleObj spid="_x0000_s2059" name="Equation" r:id="rId3" imgW="876240" imgH="203040" progId="Equation.DSMT4">
                  <p:embed/>
                </p:oleObj>
              </mc:Choice>
              <mc:Fallback>
                <p:oleObj name="Equation" r:id="rId3" imgW="876240" imgH="203040" progId="Equation.DSMT4">
                  <p:embed/>
                  <p:pic>
                    <p:nvPicPr>
                      <p:cNvPr id="0" name=""/>
                      <p:cNvPicPr/>
                      <p:nvPr/>
                    </p:nvPicPr>
                    <p:blipFill>
                      <a:blip r:embed="rId4"/>
                      <a:stretch>
                        <a:fillRect/>
                      </a:stretch>
                    </p:blipFill>
                    <p:spPr>
                      <a:xfrm>
                        <a:off x="2711624" y="1196750"/>
                        <a:ext cx="1871767" cy="434033"/>
                      </a:xfrm>
                      <a:prstGeom prst="rect">
                        <a:avLst/>
                      </a:prstGeom>
                    </p:spPr>
                  </p:pic>
                </p:oleObj>
              </mc:Fallback>
            </mc:AlternateContent>
          </a:graphicData>
        </a:graphic>
      </p:graphicFrame>
    </p:spTree>
    <p:extLst>
      <p:ext uri="{BB962C8B-B14F-4D97-AF65-F5344CB8AC3E}">
        <p14:creationId xmlns:p14="http://schemas.microsoft.com/office/powerpoint/2010/main" val="31718982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二进制运算（补码）</a:t>
            </a:r>
            <a:endParaRPr lang="zh-CN" altLang="en-US" dirty="0"/>
          </a:p>
        </p:txBody>
      </p:sp>
      <p:sp>
        <p:nvSpPr>
          <p:cNvPr id="3" name="Content Placeholder 2"/>
          <p:cNvSpPr>
            <a:spLocks noGrp="1"/>
          </p:cNvSpPr>
          <p:nvPr>
            <p:ph idx="1"/>
          </p:nvPr>
        </p:nvSpPr>
        <p:spPr>
          <a:xfrm>
            <a:off x="479376" y="1124744"/>
            <a:ext cx="11521280" cy="4680519"/>
          </a:xfrm>
        </p:spPr>
        <p:txBody>
          <a:bodyPr/>
          <a:lstStyle/>
          <a:p>
            <a:pPr marL="0" indent="0">
              <a:buNone/>
            </a:pPr>
            <a:r>
              <a:rPr lang="zh-CN" altLang="en-US" sz="2800" dirty="0" smtClean="0"/>
              <a:t>例：</a:t>
            </a:r>
            <a:r>
              <a:rPr lang="en-US" altLang="zh-CN" sz="2800" dirty="0" smtClean="0"/>
              <a:t>(-9)+15</a:t>
            </a:r>
            <a:r>
              <a:rPr lang="zh-CN" altLang="en-US" sz="2800" dirty="0" smtClean="0"/>
              <a:t>的运算</a:t>
            </a:r>
            <a:r>
              <a:rPr lang="en-US" altLang="zh-CN" sz="2800" dirty="0" smtClean="0"/>
              <a:t>                          (-9)+6</a:t>
            </a:r>
            <a:r>
              <a:rPr lang="zh-CN" altLang="en-US" sz="2800" dirty="0" smtClean="0"/>
              <a:t>的运算</a:t>
            </a:r>
            <a:r>
              <a:rPr lang="en-US" altLang="zh-CN" sz="2800" dirty="0" smtClean="0"/>
              <a:t>                  </a:t>
            </a:r>
          </a:p>
          <a:p>
            <a:pPr marL="0" indent="0">
              <a:buNone/>
            </a:pPr>
            <a:r>
              <a:rPr lang="en-US" altLang="zh-CN" sz="2800" dirty="0"/>
              <a:t> </a:t>
            </a:r>
            <a:r>
              <a:rPr lang="en-US" altLang="zh-CN" sz="2800" dirty="0" smtClean="0"/>
              <a:t>    11110111    … …  -9</a:t>
            </a:r>
            <a:r>
              <a:rPr lang="zh-CN" altLang="en-US" sz="2800" dirty="0" smtClean="0"/>
              <a:t>的补码       </a:t>
            </a:r>
            <a:r>
              <a:rPr lang="en-US" altLang="zh-CN" sz="2800" dirty="0" smtClean="0"/>
              <a:t>11110111    </a:t>
            </a:r>
            <a:r>
              <a:rPr lang="en-US" altLang="zh-CN" sz="2800" dirty="0"/>
              <a:t>… …  -9</a:t>
            </a:r>
            <a:r>
              <a:rPr lang="zh-CN" altLang="en-US" sz="2800" dirty="0"/>
              <a:t>的补码      </a:t>
            </a:r>
            <a:endParaRPr lang="en-US" altLang="zh-CN" sz="2800" dirty="0" smtClean="0"/>
          </a:p>
          <a:p>
            <a:pPr marL="0" indent="0">
              <a:buNone/>
            </a:pPr>
            <a:r>
              <a:rPr lang="en-US" altLang="zh-CN" sz="2800" dirty="0" smtClean="0"/>
              <a:t>+   00001111    … … +15</a:t>
            </a:r>
            <a:r>
              <a:rPr lang="zh-CN" altLang="en-US" sz="2800" dirty="0" smtClean="0"/>
              <a:t>的补码   </a:t>
            </a:r>
            <a:r>
              <a:rPr lang="en-US" altLang="zh-CN" sz="2800" dirty="0"/>
              <a:t>+</a:t>
            </a:r>
            <a:r>
              <a:rPr lang="en-US" altLang="zh-CN" sz="2800" dirty="0" smtClean="0"/>
              <a:t>00000110    </a:t>
            </a:r>
            <a:r>
              <a:rPr lang="en-US" altLang="zh-CN" sz="2800" dirty="0"/>
              <a:t>… … </a:t>
            </a:r>
            <a:r>
              <a:rPr lang="en-US" altLang="zh-CN" sz="2800" dirty="0" smtClean="0"/>
              <a:t>+6</a:t>
            </a:r>
            <a:r>
              <a:rPr lang="zh-CN" altLang="en-US" sz="2800" dirty="0" smtClean="0"/>
              <a:t>的</a:t>
            </a:r>
            <a:r>
              <a:rPr lang="zh-CN" altLang="en-US" sz="2800" dirty="0"/>
              <a:t>补码</a:t>
            </a:r>
            <a:endParaRPr lang="en-US" altLang="zh-CN" sz="2800" dirty="0"/>
          </a:p>
          <a:p>
            <a:pPr marL="0" indent="0">
              <a:buNone/>
            </a:pPr>
            <a:r>
              <a:rPr lang="en-US" altLang="zh-CN" sz="2800" b="1" dirty="0" smtClean="0">
                <a:latin typeface="Cambria Math" panose="02040503050406030204" pitchFamily="18" charset="0"/>
                <a:ea typeface="宋体" pitchFamily="2" charset="-122"/>
              </a:rPr>
              <a:t>         100000110         … …   </a:t>
            </a:r>
            <a:r>
              <a:rPr lang="zh-CN" altLang="en-US" sz="2800" b="1" dirty="0" smtClean="0">
                <a:latin typeface="Cambria Math" panose="02040503050406030204" pitchFamily="18" charset="0"/>
                <a:ea typeface="宋体" pitchFamily="2" charset="-122"/>
              </a:rPr>
              <a:t>运算结果        </a:t>
            </a:r>
            <a:r>
              <a:rPr lang="en-US" altLang="zh-CN" sz="2800" b="1" dirty="0">
                <a:latin typeface="Cambria Math" panose="02040503050406030204" pitchFamily="18" charset="0"/>
                <a:ea typeface="宋体" pitchFamily="2" charset="-122"/>
              </a:rPr>
              <a:t> </a:t>
            </a:r>
            <a:r>
              <a:rPr lang="en-US" altLang="zh-CN" sz="2800" b="1" dirty="0" smtClean="0">
                <a:latin typeface="Cambria Math" panose="02040503050406030204" pitchFamily="18" charset="0"/>
                <a:ea typeface="宋体" pitchFamily="2" charset="-122"/>
              </a:rPr>
              <a:t>   </a:t>
            </a:r>
            <a:r>
              <a:rPr lang="en-US" altLang="zh-CN" sz="2800" dirty="0"/>
              <a:t>11111101</a:t>
            </a:r>
            <a:r>
              <a:rPr lang="en-US" altLang="zh-CN" sz="2800" b="1" dirty="0" smtClean="0">
                <a:latin typeface="Cambria Math" panose="02040503050406030204" pitchFamily="18" charset="0"/>
                <a:ea typeface="宋体" pitchFamily="2" charset="-122"/>
              </a:rPr>
              <a:t>      … </a:t>
            </a:r>
            <a:r>
              <a:rPr lang="en-US" altLang="zh-CN" sz="2800" b="1" dirty="0">
                <a:latin typeface="Cambria Math" panose="02040503050406030204" pitchFamily="18" charset="0"/>
                <a:ea typeface="宋体" pitchFamily="2" charset="-122"/>
              </a:rPr>
              <a:t>…   </a:t>
            </a:r>
            <a:r>
              <a:rPr lang="zh-CN" altLang="en-US" sz="2800" b="1" dirty="0">
                <a:latin typeface="Cambria Math" panose="02040503050406030204" pitchFamily="18" charset="0"/>
                <a:ea typeface="宋体" pitchFamily="2" charset="-122"/>
              </a:rPr>
              <a:t>运算结果          </a:t>
            </a:r>
            <a:r>
              <a:rPr lang="zh-CN" altLang="en-US" sz="2800" b="1" dirty="0" smtClean="0">
                <a:latin typeface="Cambria Math" panose="02040503050406030204" pitchFamily="18" charset="0"/>
                <a:ea typeface="宋体" pitchFamily="2" charset="-122"/>
              </a:rPr>
              <a:t>  </a:t>
            </a:r>
            <a:endParaRPr lang="en-US" altLang="zh-CN" sz="2800" b="1" dirty="0">
              <a:latin typeface="Cambria Math" panose="02040503050406030204" pitchFamily="18" charset="0"/>
              <a:ea typeface="宋体" pitchFamily="2" charset="-122"/>
            </a:endParaRPr>
          </a:p>
          <a:p>
            <a:pPr marL="0" indent="0">
              <a:buNone/>
              <a:defRPr/>
            </a:pPr>
            <a:r>
              <a:rPr lang="en-US" altLang="zh-CN" sz="2800" b="1" dirty="0" smtClean="0">
                <a:latin typeface="Cambria Math" panose="02040503050406030204" pitchFamily="18" charset="0"/>
                <a:ea typeface="宋体" pitchFamily="2" charset="-122"/>
              </a:rPr>
              <a:t>        </a:t>
            </a:r>
          </a:p>
          <a:p>
            <a:pPr marL="0" indent="0">
              <a:buNone/>
              <a:defRPr/>
            </a:pPr>
            <a:r>
              <a:rPr lang="en-US" altLang="zh-CN" sz="2800" b="1" dirty="0" smtClean="0">
                <a:latin typeface="Cambria Math" panose="02040503050406030204" pitchFamily="18" charset="0"/>
                <a:ea typeface="宋体" pitchFamily="2" charset="-122"/>
              </a:rPr>
              <a:t>[00000110]</a:t>
            </a:r>
            <a:r>
              <a:rPr lang="zh-CN" altLang="en-US" sz="2800" b="1" baseline="-25000" dirty="0" smtClean="0">
                <a:latin typeface="Cambria Math" panose="02040503050406030204" pitchFamily="18" charset="0"/>
                <a:ea typeface="宋体" pitchFamily="2" charset="-122"/>
              </a:rPr>
              <a:t>补</a:t>
            </a:r>
            <a:r>
              <a:rPr lang="en-US" altLang="zh-CN" sz="2800" b="1" dirty="0" smtClean="0">
                <a:latin typeface="Cambria Math" panose="02040503050406030204" pitchFamily="18" charset="0"/>
                <a:ea typeface="宋体" pitchFamily="2" charset="-122"/>
              </a:rPr>
              <a:t>=+6                                         [11111101]</a:t>
            </a:r>
            <a:r>
              <a:rPr lang="zh-CN" altLang="en-US" sz="2800" b="1" baseline="-25000" dirty="0" smtClean="0">
                <a:latin typeface="Cambria Math" panose="02040503050406030204" pitchFamily="18" charset="0"/>
                <a:ea typeface="宋体" pitchFamily="2" charset="-122"/>
              </a:rPr>
              <a:t>补</a:t>
            </a:r>
            <a:r>
              <a:rPr lang="en-US" altLang="zh-CN" sz="2800" b="1" dirty="0" smtClean="0">
                <a:latin typeface="Cambria Math" panose="02040503050406030204" pitchFamily="18" charset="0"/>
                <a:ea typeface="宋体" pitchFamily="2" charset="-122"/>
              </a:rPr>
              <a:t>=10000011=-3</a:t>
            </a:r>
          </a:p>
          <a:p>
            <a:pPr marL="0" indent="0">
              <a:buNone/>
              <a:defRPr/>
            </a:pPr>
            <a:endParaRPr lang="en-US" altLang="zh-CN" sz="2800" b="1" baseline="-25000" dirty="0">
              <a:latin typeface="Cambria Math" panose="02040503050406030204" pitchFamily="18" charset="0"/>
              <a:ea typeface="宋体" pitchFamily="2" charset="-122"/>
            </a:endParaRPr>
          </a:p>
          <a:p>
            <a:pPr marL="0" indent="0">
              <a:buNone/>
              <a:defRPr/>
            </a:pPr>
            <a:r>
              <a:rPr lang="zh-CN" altLang="en-US" b="1" baseline="-25000" dirty="0" smtClean="0">
                <a:latin typeface="Cambria Math" panose="02040503050406030204" pitchFamily="18" charset="0"/>
                <a:ea typeface="宋体" pitchFamily="2" charset="-122"/>
              </a:rPr>
              <a:t>利用补码方法可以很方便的实现正负数的加法运算，只需参与运算的数据是在数值范围内</a:t>
            </a:r>
            <a:r>
              <a:rPr lang="en-US" altLang="zh-CN" b="1" baseline="-25000" dirty="0" smtClean="0">
                <a:latin typeface="Cambria Math" panose="02040503050406030204" pitchFamily="18" charset="0"/>
                <a:ea typeface="宋体" pitchFamily="2" charset="-122"/>
              </a:rPr>
              <a:t>(</a:t>
            </a:r>
            <a:r>
              <a:rPr lang="zh-CN" altLang="en-US" b="1" baseline="-25000" dirty="0" smtClean="0">
                <a:latin typeface="Cambria Math" panose="02040503050406030204" pitchFamily="18" charset="0"/>
                <a:ea typeface="宋体" pitchFamily="2" charset="-122"/>
              </a:rPr>
              <a:t>超出为溢出</a:t>
            </a:r>
            <a:r>
              <a:rPr lang="en-US" altLang="zh-CN" b="1" baseline="-25000" dirty="0" smtClean="0">
                <a:latin typeface="Cambria Math" panose="02040503050406030204" pitchFamily="18" charset="0"/>
                <a:ea typeface="宋体" pitchFamily="2" charset="-122"/>
              </a:rPr>
              <a:t>)</a:t>
            </a:r>
            <a:r>
              <a:rPr lang="zh-CN" altLang="en-US" b="1" baseline="-25000" dirty="0" smtClean="0">
                <a:latin typeface="Cambria Math" panose="02040503050406030204" pitchFamily="18" charset="0"/>
                <a:ea typeface="宋体" pitchFamily="2" charset="-122"/>
              </a:rPr>
              <a:t>，符号位同数值位一样参与运算。如果运算的结果为正数，结果的真值就是其本身；否则，就对结果再次求补即可得到其真值。最高的进位则丢弃</a:t>
            </a:r>
            <a:endParaRPr lang="en-US" altLang="zh-CN" b="1" baseline="-25000" dirty="0" smtClean="0">
              <a:latin typeface="Cambria Math" panose="02040503050406030204" pitchFamily="18" charset="0"/>
              <a:ea typeface="宋体" pitchFamily="2" charset="-122"/>
            </a:endParaRPr>
          </a:p>
          <a:p>
            <a:pPr marL="0" indent="0">
              <a:buNone/>
              <a:defRPr/>
            </a:pPr>
            <a:endParaRPr lang="en-US" altLang="zh-CN" sz="2800" b="1" dirty="0">
              <a:latin typeface="Cambria Math" panose="02040503050406030204" pitchFamily="18" charset="0"/>
              <a:ea typeface="宋体" pitchFamily="2" charset="-122"/>
            </a:endParaRPr>
          </a:p>
          <a:p>
            <a:pPr marL="0" indent="0">
              <a:buNone/>
              <a:defRPr/>
            </a:pPr>
            <a:endParaRPr lang="en-US" altLang="zh-CN" sz="2800" b="1" dirty="0">
              <a:latin typeface="Cambria Math" panose="02040503050406030204" pitchFamily="18" charset="0"/>
              <a:ea typeface="Cambria Math" panose="02040503050406030204" pitchFamily="18" charset="0"/>
            </a:endParaRPr>
          </a:p>
        </p:txBody>
      </p:sp>
      <p:sp>
        <p:nvSpPr>
          <p:cNvPr id="5" name="Slide Number Placeholder 1">
            <a:extLst>
              <a:ext uri="{FF2B5EF4-FFF2-40B4-BE49-F238E27FC236}">
                <a16:creationId xmlns="" xmlns:a16="http://schemas.microsoft.com/office/drawing/2014/main" id="{94A0E26A-9106-4C38-BC75-5F2CA8C2B8F7}"/>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56</a:t>
            </a:fld>
            <a:endParaRPr lang="en-US" altLang="zh-CN" dirty="0"/>
          </a:p>
        </p:txBody>
      </p:sp>
      <p:sp>
        <p:nvSpPr>
          <p:cNvPr id="6" name="直接连接符 30"/>
          <p:cNvSpPr>
            <a:spLocks noChangeShapeType="1"/>
          </p:cNvSpPr>
          <p:nvPr/>
        </p:nvSpPr>
        <p:spPr bwMode="auto">
          <a:xfrm>
            <a:off x="695400" y="2636912"/>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1214404" y="2780928"/>
            <a:ext cx="288032" cy="4320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接连接符 30"/>
          <p:cNvSpPr>
            <a:spLocks noChangeShapeType="1"/>
          </p:cNvSpPr>
          <p:nvPr/>
        </p:nvSpPr>
        <p:spPr bwMode="auto">
          <a:xfrm>
            <a:off x="6672064" y="2636912"/>
            <a:ext cx="2304256"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297534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二进制运算（补码）</a:t>
            </a:r>
            <a:endParaRPr lang="zh-CN" altLang="en-US" dirty="0"/>
          </a:p>
        </p:txBody>
      </p:sp>
      <p:sp>
        <p:nvSpPr>
          <p:cNvPr id="3" name="Content Placeholder 2"/>
          <p:cNvSpPr>
            <a:spLocks noGrp="1"/>
          </p:cNvSpPr>
          <p:nvPr>
            <p:ph idx="1"/>
          </p:nvPr>
        </p:nvSpPr>
        <p:spPr>
          <a:xfrm>
            <a:off x="479376" y="1124744"/>
            <a:ext cx="11521280" cy="4680519"/>
          </a:xfrm>
        </p:spPr>
        <p:txBody>
          <a:bodyPr/>
          <a:lstStyle/>
          <a:p>
            <a:pPr marL="0" indent="0">
              <a:buNone/>
            </a:pPr>
            <a:r>
              <a:rPr lang="zh-CN" altLang="en-US" sz="2800" dirty="0" smtClean="0"/>
              <a:t>例：</a:t>
            </a:r>
            <a:r>
              <a:rPr lang="en-US" altLang="zh-CN" sz="2800" dirty="0" smtClean="0"/>
              <a:t>(-9)+(-6)</a:t>
            </a:r>
            <a:r>
              <a:rPr lang="zh-CN" altLang="en-US" sz="2800" dirty="0" smtClean="0"/>
              <a:t>的运算</a:t>
            </a:r>
            <a:r>
              <a:rPr lang="en-US" altLang="zh-CN" sz="2800" dirty="0" smtClean="0"/>
              <a:t>                          90+60</a:t>
            </a:r>
            <a:r>
              <a:rPr lang="zh-CN" altLang="en-US" sz="2800" dirty="0" smtClean="0"/>
              <a:t>的运算</a:t>
            </a:r>
            <a:r>
              <a:rPr lang="en-US" altLang="zh-CN" sz="2800" dirty="0" smtClean="0"/>
              <a:t>                  </a:t>
            </a:r>
          </a:p>
          <a:p>
            <a:pPr marL="0" indent="0">
              <a:buNone/>
            </a:pPr>
            <a:r>
              <a:rPr lang="en-US" altLang="zh-CN" sz="2800" dirty="0"/>
              <a:t> </a:t>
            </a:r>
            <a:r>
              <a:rPr lang="en-US" altLang="zh-CN" sz="2800" dirty="0" smtClean="0"/>
              <a:t>    11110111    … …  -9</a:t>
            </a:r>
            <a:r>
              <a:rPr lang="zh-CN" altLang="en-US" sz="2800" dirty="0" smtClean="0"/>
              <a:t>的补码       </a:t>
            </a:r>
            <a:r>
              <a:rPr lang="en-US" altLang="zh-CN" sz="2800" dirty="0" smtClean="0"/>
              <a:t>01011010    </a:t>
            </a:r>
            <a:r>
              <a:rPr lang="en-US" altLang="zh-CN" sz="2800" dirty="0"/>
              <a:t>… …  </a:t>
            </a:r>
            <a:r>
              <a:rPr lang="en-US" altLang="zh-CN" sz="2800" dirty="0" smtClean="0"/>
              <a:t>90</a:t>
            </a:r>
            <a:r>
              <a:rPr lang="zh-CN" altLang="en-US" sz="2800" dirty="0" smtClean="0"/>
              <a:t>的</a:t>
            </a:r>
            <a:r>
              <a:rPr lang="zh-CN" altLang="en-US" sz="2800" dirty="0"/>
              <a:t>补码      </a:t>
            </a:r>
            <a:endParaRPr lang="en-US" altLang="zh-CN" sz="2800" dirty="0" smtClean="0"/>
          </a:p>
          <a:p>
            <a:pPr marL="0" indent="0">
              <a:buNone/>
            </a:pPr>
            <a:r>
              <a:rPr lang="en-US" altLang="zh-CN" sz="2800" dirty="0" smtClean="0"/>
              <a:t>+   11111010    … …  -6</a:t>
            </a:r>
            <a:r>
              <a:rPr lang="zh-CN" altLang="en-US" sz="2800" dirty="0" smtClean="0"/>
              <a:t>的补码   </a:t>
            </a:r>
            <a:r>
              <a:rPr lang="en-US" altLang="zh-CN" sz="2800" dirty="0" smtClean="0"/>
              <a:t>+  00111100    </a:t>
            </a:r>
            <a:r>
              <a:rPr lang="en-US" altLang="zh-CN" sz="2800" dirty="0"/>
              <a:t>… … </a:t>
            </a:r>
            <a:r>
              <a:rPr lang="en-US" altLang="zh-CN" sz="2800" dirty="0" smtClean="0"/>
              <a:t>60</a:t>
            </a:r>
            <a:r>
              <a:rPr lang="zh-CN" altLang="en-US" sz="2800" dirty="0" smtClean="0"/>
              <a:t>的</a:t>
            </a:r>
            <a:r>
              <a:rPr lang="zh-CN" altLang="en-US" sz="2800" dirty="0"/>
              <a:t>补码</a:t>
            </a:r>
            <a:endParaRPr lang="en-US" altLang="zh-CN" sz="2800" dirty="0"/>
          </a:p>
          <a:p>
            <a:pPr marL="0" indent="0">
              <a:buNone/>
            </a:pPr>
            <a:r>
              <a:rPr lang="en-US" altLang="zh-CN" sz="2800" b="1" dirty="0" smtClean="0">
                <a:latin typeface="Cambria Math" panose="02040503050406030204" pitchFamily="18" charset="0"/>
                <a:ea typeface="宋体" pitchFamily="2" charset="-122"/>
              </a:rPr>
              <a:t>         111110001         … …   </a:t>
            </a:r>
            <a:r>
              <a:rPr lang="zh-CN" altLang="en-US" sz="2800" b="1" dirty="0" smtClean="0">
                <a:latin typeface="Cambria Math" panose="02040503050406030204" pitchFamily="18" charset="0"/>
                <a:ea typeface="宋体" pitchFamily="2" charset="-122"/>
              </a:rPr>
              <a:t>运算结果        </a:t>
            </a:r>
            <a:r>
              <a:rPr lang="en-US" altLang="zh-CN" sz="2800" b="1" dirty="0">
                <a:latin typeface="Cambria Math" panose="02040503050406030204" pitchFamily="18" charset="0"/>
                <a:ea typeface="宋体" pitchFamily="2" charset="-122"/>
              </a:rPr>
              <a:t> </a:t>
            </a:r>
            <a:r>
              <a:rPr lang="en-US" altLang="zh-CN" sz="2800" b="1" dirty="0" smtClean="0">
                <a:latin typeface="Cambria Math" panose="02040503050406030204" pitchFamily="18" charset="0"/>
                <a:ea typeface="宋体" pitchFamily="2" charset="-122"/>
              </a:rPr>
              <a:t>   </a:t>
            </a:r>
            <a:r>
              <a:rPr lang="en-US" altLang="zh-CN" sz="2800" dirty="0" smtClean="0"/>
              <a:t>10010110</a:t>
            </a:r>
            <a:r>
              <a:rPr lang="en-US" altLang="zh-CN" sz="2800" b="1" dirty="0" smtClean="0">
                <a:latin typeface="Cambria Math" panose="02040503050406030204" pitchFamily="18" charset="0"/>
                <a:ea typeface="宋体" pitchFamily="2" charset="-122"/>
              </a:rPr>
              <a:t>      … </a:t>
            </a:r>
            <a:r>
              <a:rPr lang="en-US" altLang="zh-CN" sz="2800" b="1" dirty="0">
                <a:latin typeface="Cambria Math" panose="02040503050406030204" pitchFamily="18" charset="0"/>
                <a:ea typeface="宋体" pitchFamily="2" charset="-122"/>
              </a:rPr>
              <a:t>…   </a:t>
            </a:r>
            <a:r>
              <a:rPr lang="zh-CN" altLang="en-US" sz="2800" b="1" dirty="0">
                <a:latin typeface="Cambria Math" panose="02040503050406030204" pitchFamily="18" charset="0"/>
                <a:ea typeface="宋体" pitchFamily="2" charset="-122"/>
              </a:rPr>
              <a:t>运算结果          </a:t>
            </a:r>
            <a:r>
              <a:rPr lang="zh-CN" altLang="en-US" sz="2800" b="1" dirty="0" smtClean="0">
                <a:latin typeface="Cambria Math" panose="02040503050406030204" pitchFamily="18" charset="0"/>
                <a:ea typeface="宋体" pitchFamily="2" charset="-122"/>
              </a:rPr>
              <a:t>  </a:t>
            </a:r>
            <a:endParaRPr lang="en-US" altLang="zh-CN" sz="2800" b="1" dirty="0">
              <a:latin typeface="Cambria Math" panose="02040503050406030204" pitchFamily="18" charset="0"/>
              <a:ea typeface="宋体" pitchFamily="2" charset="-122"/>
            </a:endParaRPr>
          </a:p>
          <a:p>
            <a:pPr marL="0" indent="0">
              <a:buNone/>
              <a:defRPr/>
            </a:pPr>
            <a:r>
              <a:rPr lang="en-US" altLang="zh-CN" sz="2800" b="1" dirty="0" smtClean="0">
                <a:latin typeface="Cambria Math" panose="02040503050406030204" pitchFamily="18" charset="0"/>
                <a:ea typeface="宋体" pitchFamily="2" charset="-122"/>
              </a:rPr>
              <a:t>        </a:t>
            </a:r>
          </a:p>
          <a:p>
            <a:pPr marL="0" indent="0">
              <a:buNone/>
              <a:defRPr/>
            </a:pPr>
            <a:r>
              <a:rPr lang="en-US" altLang="zh-CN" sz="2800" b="1" dirty="0" smtClean="0">
                <a:latin typeface="Cambria Math" panose="02040503050406030204" pitchFamily="18" charset="0"/>
                <a:ea typeface="宋体" pitchFamily="2" charset="-122"/>
              </a:rPr>
              <a:t>[11110001]</a:t>
            </a:r>
            <a:r>
              <a:rPr lang="zh-CN" altLang="en-US" sz="2800" b="1" baseline="-25000" dirty="0" smtClean="0">
                <a:latin typeface="Cambria Math" panose="02040503050406030204" pitchFamily="18" charset="0"/>
                <a:ea typeface="宋体" pitchFamily="2" charset="-122"/>
              </a:rPr>
              <a:t>补</a:t>
            </a:r>
            <a:r>
              <a:rPr lang="en-US" altLang="zh-CN" sz="2800" b="1" dirty="0" smtClean="0">
                <a:latin typeface="Cambria Math" panose="02040503050406030204" pitchFamily="18" charset="0"/>
                <a:ea typeface="宋体" pitchFamily="2" charset="-122"/>
              </a:rPr>
              <a:t>=-15                                         </a:t>
            </a:r>
          </a:p>
          <a:p>
            <a:pPr marL="0" indent="0">
              <a:buNone/>
              <a:defRPr/>
            </a:pPr>
            <a:endParaRPr lang="en-US" altLang="zh-CN" sz="2800" b="1" baseline="-25000" dirty="0">
              <a:latin typeface="Cambria Math" panose="02040503050406030204" pitchFamily="18" charset="0"/>
              <a:ea typeface="宋体" pitchFamily="2" charset="-122"/>
            </a:endParaRPr>
          </a:p>
          <a:p>
            <a:pPr marL="0" indent="0">
              <a:buNone/>
              <a:defRPr/>
            </a:pPr>
            <a:r>
              <a:rPr lang="zh-CN" altLang="en-US" sz="2800" dirty="0"/>
              <a:t>例</a:t>
            </a:r>
            <a:r>
              <a:rPr lang="zh-CN" altLang="en-US" sz="2800" dirty="0" smtClean="0"/>
              <a:t>：</a:t>
            </a:r>
            <a:r>
              <a:rPr lang="en-US" altLang="zh-CN" sz="2800" dirty="0" smtClean="0"/>
              <a:t>105-83</a:t>
            </a:r>
            <a:r>
              <a:rPr lang="zh-CN" altLang="en-US" sz="2800" dirty="0" smtClean="0"/>
              <a:t>的运算</a:t>
            </a:r>
            <a:endParaRPr lang="en-US" altLang="zh-CN" sz="2800" dirty="0" smtClean="0"/>
          </a:p>
          <a:p>
            <a:pPr marL="0" indent="0">
              <a:buNone/>
            </a:pPr>
            <a:r>
              <a:rPr lang="en-US" altLang="zh-CN" sz="2800" dirty="0" smtClean="0"/>
              <a:t>     01101001    </a:t>
            </a:r>
            <a:r>
              <a:rPr lang="en-US" altLang="zh-CN" sz="2800" dirty="0"/>
              <a:t>… …  </a:t>
            </a:r>
            <a:r>
              <a:rPr lang="en-US" altLang="zh-CN" sz="2800" dirty="0" smtClean="0"/>
              <a:t>105</a:t>
            </a:r>
            <a:r>
              <a:rPr lang="zh-CN" altLang="en-US" sz="2800" dirty="0" smtClean="0"/>
              <a:t>的</a:t>
            </a:r>
            <a:r>
              <a:rPr lang="zh-CN" altLang="en-US" sz="2800" dirty="0"/>
              <a:t>补码       </a:t>
            </a:r>
            <a:endParaRPr lang="en-US" altLang="zh-CN" sz="2800" dirty="0" smtClean="0"/>
          </a:p>
          <a:p>
            <a:pPr marL="0" indent="0">
              <a:buNone/>
            </a:pPr>
            <a:r>
              <a:rPr lang="en-US" altLang="zh-CN" sz="2800" dirty="0" smtClean="0"/>
              <a:t>+   10101101    </a:t>
            </a:r>
            <a:r>
              <a:rPr lang="en-US" altLang="zh-CN" sz="2800" dirty="0"/>
              <a:t>… …  </a:t>
            </a:r>
            <a:r>
              <a:rPr lang="en-US" altLang="zh-CN" sz="2800" dirty="0" smtClean="0"/>
              <a:t>-83</a:t>
            </a:r>
            <a:r>
              <a:rPr lang="zh-CN" altLang="en-US" sz="2800" dirty="0" smtClean="0"/>
              <a:t>的</a:t>
            </a:r>
            <a:r>
              <a:rPr lang="zh-CN" altLang="en-US" sz="2800" dirty="0"/>
              <a:t>补码 </a:t>
            </a:r>
            <a:r>
              <a:rPr lang="zh-CN" altLang="en-US" sz="2800" dirty="0" smtClean="0"/>
              <a:t>   </a:t>
            </a:r>
            <a:r>
              <a:rPr lang="en-US" altLang="zh-CN" sz="2800" dirty="0" smtClean="0"/>
              <a:t>[</a:t>
            </a:r>
            <a:r>
              <a:rPr lang="en-US" altLang="zh-CN" sz="2800" b="1" dirty="0" smtClean="0">
                <a:latin typeface="Cambria Math" panose="02040503050406030204" pitchFamily="18" charset="0"/>
                <a:ea typeface="宋体" pitchFamily="2" charset="-122"/>
              </a:rPr>
              <a:t>00010110]</a:t>
            </a:r>
            <a:r>
              <a:rPr lang="zh-CN" altLang="en-US" sz="2800" b="1" baseline="-25000" dirty="0" smtClean="0">
                <a:latin typeface="Cambria Math" panose="02040503050406030204" pitchFamily="18" charset="0"/>
                <a:ea typeface="宋体" pitchFamily="2" charset="-122"/>
              </a:rPr>
              <a:t>补</a:t>
            </a:r>
            <a:r>
              <a:rPr lang="en-US" altLang="zh-CN" sz="2800" b="1" dirty="0" smtClean="0">
                <a:latin typeface="Cambria Math" panose="02040503050406030204" pitchFamily="18" charset="0"/>
                <a:ea typeface="宋体" pitchFamily="2" charset="-122"/>
              </a:rPr>
              <a:t>=22</a:t>
            </a:r>
            <a:endParaRPr lang="en-US" altLang="zh-CN" sz="2800" dirty="0" smtClean="0"/>
          </a:p>
          <a:p>
            <a:pPr marL="0" indent="0">
              <a:buNone/>
            </a:pPr>
            <a:r>
              <a:rPr lang="en-US" altLang="zh-CN" sz="2800" b="1" dirty="0">
                <a:latin typeface="Cambria Math" panose="02040503050406030204" pitchFamily="18" charset="0"/>
                <a:ea typeface="宋体" pitchFamily="2" charset="-122"/>
              </a:rPr>
              <a:t> </a:t>
            </a:r>
            <a:r>
              <a:rPr lang="en-US" altLang="zh-CN" sz="2800" b="1" dirty="0" smtClean="0">
                <a:latin typeface="Cambria Math" panose="02040503050406030204" pitchFamily="18" charset="0"/>
                <a:ea typeface="宋体" pitchFamily="2" charset="-122"/>
              </a:rPr>
              <a:t>      1 00010110         </a:t>
            </a:r>
            <a:r>
              <a:rPr lang="en-US" altLang="zh-CN" sz="2800" b="1" dirty="0">
                <a:latin typeface="Cambria Math" panose="02040503050406030204" pitchFamily="18" charset="0"/>
                <a:ea typeface="宋体" pitchFamily="2" charset="-122"/>
              </a:rPr>
              <a:t>… …   </a:t>
            </a:r>
            <a:r>
              <a:rPr lang="zh-CN" altLang="en-US" sz="2800" b="1" dirty="0">
                <a:latin typeface="Cambria Math" panose="02040503050406030204" pitchFamily="18" charset="0"/>
                <a:ea typeface="宋体" pitchFamily="2" charset="-122"/>
              </a:rPr>
              <a:t>运算结果</a:t>
            </a:r>
            <a:endParaRPr lang="en-US" altLang="zh-CN" sz="2800" b="1" dirty="0">
              <a:latin typeface="Cambria Math" panose="02040503050406030204" pitchFamily="18" charset="0"/>
              <a:ea typeface="宋体" pitchFamily="2" charset="-122"/>
            </a:endParaRPr>
          </a:p>
          <a:p>
            <a:pPr marL="0" indent="0">
              <a:buNone/>
              <a:defRPr/>
            </a:pPr>
            <a:endParaRPr lang="en-US" altLang="zh-CN" sz="2800" b="1" dirty="0">
              <a:latin typeface="Cambria Math" panose="02040503050406030204" pitchFamily="18" charset="0"/>
              <a:ea typeface="Cambria Math" panose="02040503050406030204" pitchFamily="18" charset="0"/>
            </a:endParaRPr>
          </a:p>
        </p:txBody>
      </p:sp>
      <p:sp>
        <p:nvSpPr>
          <p:cNvPr id="5" name="Slide Number Placeholder 1">
            <a:extLst>
              <a:ext uri="{FF2B5EF4-FFF2-40B4-BE49-F238E27FC236}">
                <a16:creationId xmlns="" xmlns:a16="http://schemas.microsoft.com/office/drawing/2014/main" id="{94A0E26A-9106-4C38-BC75-5F2CA8C2B8F7}"/>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57</a:t>
            </a:fld>
            <a:endParaRPr lang="en-US" altLang="zh-CN" dirty="0"/>
          </a:p>
        </p:txBody>
      </p:sp>
      <p:sp>
        <p:nvSpPr>
          <p:cNvPr id="6" name="直接连接符 30"/>
          <p:cNvSpPr>
            <a:spLocks noChangeShapeType="1"/>
          </p:cNvSpPr>
          <p:nvPr/>
        </p:nvSpPr>
        <p:spPr bwMode="auto">
          <a:xfrm>
            <a:off x="695400" y="2636912"/>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1214404" y="2780928"/>
            <a:ext cx="288032" cy="4320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接连接符 30"/>
          <p:cNvSpPr>
            <a:spLocks noChangeShapeType="1"/>
          </p:cNvSpPr>
          <p:nvPr/>
        </p:nvSpPr>
        <p:spPr bwMode="auto">
          <a:xfrm>
            <a:off x="6672064" y="2636912"/>
            <a:ext cx="2304256"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直接连接符 30"/>
          <p:cNvSpPr>
            <a:spLocks noChangeShapeType="1"/>
          </p:cNvSpPr>
          <p:nvPr/>
        </p:nvSpPr>
        <p:spPr bwMode="auto">
          <a:xfrm>
            <a:off x="479376" y="6093296"/>
            <a:ext cx="2736304" cy="0"/>
          </a:xfrm>
          <a:prstGeom prst="line">
            <a:avLst/>
          </a:prstGeom>
          <a:noFill/>
          <a:ln w="6350" algn="ctr">
            <a:solidFill>
              <a:srgbClr val="5B9BD5"/>
            </a:solidFill>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p:cNvSpPr/>
          <p:nvPr/>
        </p:nvSpPr>
        <p:spPr>
          <a:xfrm>
            <a:off x="1078772" y="6129045"/>
            <a:ext cx="288032" cy="4320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1947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补码 </a:t>
            </a:r>
            <a:r>
              <a:rPr lang="en-US" altLang="zh-CN" dirty="0"/>
              <a:t>• </a:t>
            </a:r>
            <a:r>
              <a:rPr lang="zh-CN" altLang="en-US" dirty="0"/>
              <a:t>引入的思路</a:t>
            </a:r>
          </a:p>
        </p:txBody>
      </p:sp>
      <p:sp>
        <p:nvSpPr>
          <p:cNvPr id="23555" name="Rectangle 3"/>
          <p:cNvSpPr>
            <a:spLocks noGrp="1" noChangeArrowheads="1"/>
          </p:cNvSpPr>
          <p:nvPr>
            <p:ph type="body" idx="4294967295"/>
          </p:nvPr>
        </p:nvSpPr>
        <p:spPr>
          <a:xfrm>
            <a:off x="767408" y="790927"/>
            <a:ext cx="10892408" cy="775615"/>
          </a:xfrm>
        </p:spPr>
        <p:txBody>
          <a:bodyPr/>
          <a:lstStyle/>
          <a:p>
            <a:pPr>
              <a:lnSpc>
                <a:spcPct val="150000"/>
              </a:lnSpc>
            </a:pPr>
            <a:r>
              <a:rPr lang="zh-CN" altLang="en-US" sz="2800" dirty="0">
                <a:ea typeface="宋体" panose="02010600030101010101" pitchFamily="2" charset="-122"/>
              </a:rPr>
              <a:t>由钟表拨表针的方法得到启示</a:t>
            </a:r>
            <a:r>
              <a:rPr lang="zh-CN" altLang="en-US" sz="2800" dirty="0" smtClean="0">
                <a:ea typeface="宋体" panose="02010600030101010101" pitchFamily="2" charset="-122"/>
              </a:rPr>
              <a:t>；例</a:t>
            </a:r>
            <a:r>
              <a:rPr lang="zh-CN" altLang="en-US" sz="2800" dirty="0">
                <a:ea typeface="宋体" panose="02010600030101010101" pitchFamily="2" charset="-122"/>
              </a:rPr>
              <a:t>如：把表上的</a:t>
            </a:r>
            <a:r>
              <a:rPr lang="en-US" altLang="zh-CN" sz="2800" dirty="0">
                <a:ea typeface="宋体" panose="02010600030101010101" pitchFamily="2" charset="-122"/>
              </a:rPr>
              <a:t>8</a:t>
            </a:r>
            <a:r>
              <a:rPr lang="zh-CN" altLang="en-US" sz="2800" dirty="0">
                <a:ea typeface="宋体" panose="02010600030101010101" pitchFamily="2" charset="-122"/>
              </a:rPr>
              <a:t>点钟改为</a:t>
            </a:r>
            <a:r>
              <a:rPr lang="en-US" altLang="zh-CN" sz="2800" dirty="0">
                <a:ea typeface="宋体" panose="02010600030101010101" pitchFamily="2" charset="-122"/>
              </a:rPr>
              <a:t>6</a:t>
            </a:r>
            <a:r>
              <a:rPr lang="zh-CN" altLang="en-US" sz="2800" dirty="0">
                <a:ea typeface="宋体" panose="02010600030101010101" pitchFamily="2" charset="-122"/>
              </a:rPr>
              <a:t>点钟</a:t>
            </a:r>
          </a:p>
        </p:txBody>
      </p:sp>
      <p:sp>
        <p:nvSpPr>
          <p:cNvPr id="23590" name="Text Box 38"/>
          <p:cNvSpPr txBox="1">
            <a:spLocks noChangeArrowheads="1"/>
          </p:cNvSpPr>
          <p:nvPr/>
        </p:nvSpPr>
        <p:spPr bwMode="auto">
          <a:xfrm>
            <a:off x="4911726" y="3988971"/>
            <a:ext cx="1600200" cy="16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50000"/>
              </a:spcBef>
              <a:buClrTx/>
              <a:buFontTx/>
              <a:buNone/>
            </a:pPr>
            <a:r>
              <a:rPr lang="zh-CN" altLang="en-US" sz="1800" b="0" dirty="0">
                <a:latin typeface="Arial" panose="020B0604020202020204" pitchFamily="34" charset="0"/>
              </a:rPr>
              <a:t>方法二：</a:t>
            </a:r>
          </a:p>
          <a:p>
            <a:pPr eaLnBrk="1" hangingPunct="1">
              <a:spcBef>
                <a:spcPct val="50000"/>
              </a:spcBef>
              <a:buClrTx/>
              <a:buFontTx/>
              <a:buNone/>
            </a:pPr>
            <a:r>
              <a:rPr lang="zh-CN" altLang="en-US" sz="1800" b="0" dirty="0">
                <a:latin typeface="Arial" panose="020B0604020202020204" pitchFamily="34" charset="0"/>
              </a:rPr>
              <a:t>顺时针拨</a:t>
            </a:r>
            <a:r>
              <a:rPr lang="en-US" altLang="zh-CN" sz="1800" b="0" dirty="0">
                <a:latin typeface="Arial" panose="020B0604020202020204" pitchFamily="34" charset="0"/>
              </a:rPr>
              <a:t>10</a:t>
            </a:r>
            <a:r>
              <a:rPr lang="zh-CN" altLang="en-US" sz="1800" b="0" dirty="0">
                <a:latin typeface="Arial" panose="020B0604020202020204" pitchFamily="34" charset="0"/>
              </a:rPr>
              <a:t>格</a:t>
            </a:r>
            <a:endParaRPr lang="en-US" altLang="zh-CN" sz="1800" b="0" dirty="0">
              <a:latin typeface="Arial" panose="020B0604020202020204" pitchFamily="34" charset="0"/>
            </a:endParaRPr>
          </a:p>
          <a:p>
            <a:pPr eaLnBrk="1" hangingPunct="1">
              <a:spcBef>
                <a:spcPct val="50000"/>
              </a:spcBef>
              <a:buClrTx/>
              <a:buFontTx/>
              <a:buNone/>
            </a:pPr>
            <a:r>
              <a:rPr lang="en-US" altLang="zh-CN" sz="1800" b="0" dirty="0">
                <a:latin typeface="Arial" panose="020B0604020202020204" pitchFamily="34" charset="0"/>
              </a:rPr>
              <a:t>8 + </a:t>
            </a:r>
            <a:r>
              <a:rPr lang="en-US" altLang="zh-CN" sz="1800" dirty="0">
                <a:solidFill>
                  <a:srgbClr val="FF5050"/>
                </a:solidFill>
                <a:latin typeface="Arial" panose="020B0604020202020204" pitchFamily="34" charset="0"/>
              </a:rPr>
              <a:t>10 </a:t>
            </a:r>
            <a:r>
              <a:rPr lang="en-US" altLang="zh-CN" sz="1800" b="0" dirty="0">
                <a:latin typeface="Arial" panose="020B0604020202020204" pitchFamily="34" charset="0"/>
              </a:rPr>
              <a:t>= 6</a:t>
            </a:r>
          </a:p>
          <a:p>
            <a:pPr eaLnBrk="1" hangingPunct="1">
              <a:spcBef>
                <a:spcPct val="50000"/>
              </a:spcBef>
              <a:buClrTx/>
              <a:buFontTx/>
              <a:buNone/>
            </a:pPr>
            <a:endParaRPr lang="zh-CN" altLang="en-US" sz="1800" b="0" dirty="0">
              <a:latin typeface="Arial" panose="020B0604020202020204" pitchFamily="34" charset="0"/>
            </a:endParaRPr>
          </a:p>
        </p:txBody>
      </p:sp>
      <p:grpSp>
        <p:nvGrpSpPr>
          <p:cNvPr id="5" name="Group 4"/>
          <p:cNvGrpSpPr/>
          <p:nvPr/>
        </p:nvGrpSpPr>
        <p:grpSpPr>
          <a:xfrm>
            <a:off x="5066456" y="1772816"/>
            <a:ext cx="3502640" cy="1524000"/>
            <a:chOff x="5066456" y="1772816"/>
            <a:chExt cx="3502640" cy="1524000"/>
          </a:xfrm>
        </p:grpSpPr>
        <p:sp>
          <p:nvSpPr>
            <p:cNvPr id="23588" name="AutoShape 36"/>
            <p:cNvSpPr>
              <a:spLocks noChangeArrowheads="1"/>
            </p:cNvSpPr>
            <p:nvPr/>
          </p:nvSpPr>
          <p:spPr bwMode="auto">
            <a:xfrm>
              <a:off x="5066456" y="2328444"/>
              <a:ext cx="838200" cy="3048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nvGrpSpPr>
            <p:cNvPr id="23626" name="Group 74"/>
            <p:cNvGrpSpPr>
              <a:grpSpLocks/>
            </p:cNvGrpSpPr>
            <p:nvPr/>
          </p:nvGrpSpPr>
          <p:grpSpPr bwMode="auto">
            <a:xfrm>
              <a:off x="7121296" y="1772816"/>
              <a:ext cx="1447800" cy="1524000"/>
              <a:chOff x="3216" y="1728"/>
              <a:chExt cx="912" cy="960"/>
            </a:xfrm>
          </p:grpSpPr>
          <p:sp>
            <p:nvSpPr>
              <p:cNvPr id="19501" name="Oval 21"/>
              <p:cNvSpPr>
                <a:spLocks noChangeArrowheads="1"/>
              </p:cNvSpPr>
              <p:nvPr/>
            </p:nvSpPr>
            <p:spPr bwMode="auto">
              <a:xfrm>
                <a:off x="3216" y="1728"/>
                <a:ext cx="912" cy="960"/>
              </a:xfrm>
              <a:prstGeom prst="ellipse">
                <a:avLst/>
              </a:prstGeom>
              <a:noFill/>
              <a:ln w="19050">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zh-CN" sz="1800" b="0">
                  <a:latin typeface="Arial" panose="020B0604020202020204" pitchFamily="34" charset="0"/>
                </a:endParaRPr>
              </a:p>
            </p:txBody>
          </p:sp>
          <p:sp>
            <p:nvSpPr>
              <p:cNvPr id="19502" name="Line 22"/>
              <p:cNvSpPr>
                <a:spLocks noChangeShapeType="1"/>
              </p:cNvSpPr>
              <p:nvPr/>
            </p:nvSpPr>
            <p:spPr bwMode="auto">
              <a:xfrm>
                <a:off x="3696" y="172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3" name="Line 23"/>
              <p:cNvSpPr>
                <a:spLocks noChangeShapeType="1"/>
              </p:cNvSpPr>
              <p:nvPr/>
            </p:nvSpPr>
            <p:spPr bwMode="auto">
              <a:xfrm flipV="1">
                <a:off x="3648" y="2496"/>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4" name="Line 24"/>
              <p:cNvSpPr>
                <a:spLocks noChangeShapeType="1"/>
              </p:cNvSpPr>
              <p:nvPr/>
            </p:nvSpPr>
            <p:spPr bwMode="auto">
              <a:xfrm>
                <a:off x="3216" y="220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5" name="Line 25"/>
              <p:cNvSpPr>
                <a:spLocks noChangeShapeType="1"/>
              </p:cNvSpPr>
              <p:nvPr/>
            </p:nvSpPr>
            <p:spPr bwMode="auto">
              <a:xfrm flipH="1">
                <a:off x="3936" y="220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6" name="Line 26"/>
              <p:cNvSpPr>
                <a:spLocks noChangeShapeType="1"/>
              </p:cNvSpPr>
              <p:nvPr/>
            </p:nvSpPr>
            <p:spPr bwMode="auto">
              <a:xfrm flipV="1">
                <a:off x="3264" y="240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7" name="Line 27"/>
              <p:cNvSpPr>
                <a:spLocks noChangeShapeType="1"/>
              </p:cNvSpPr>
              <p:nvPr/>
            </p:nvSpPr>
            <p:spPr bwMode="auto">
              <a:xfrm flipV="1">
                <a:off x="3408" y="2544"/>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8" name="Line 28"/>
              <p:cNvSpPr>
                <a:spLocks noChangeShapeType="1"/>
              </p:cNvSpPr>
              <p:nvPr/>
            </p:nvSpPr>
            <p:spPr bwMode="auto">
              <a:xfrm flipV="1">
                <a:off x="3984" y="196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9" name="Line 29"/>
              <p:cNvSpPr>
                <a:spLocks noChangeShapeType="1"/>
              </p:cNvSpPr>
              <p:nvPr/>
            </p:nvSpPr>
            <p:spPr bwMode="auto">
              <a:xfrm flipV="1">
                <a:off x="3840" y="1813"/>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0" name="Line 30"/>
              <p:cNvSpPr>
                <a:spLocks noChangeShapeType="1"/>
              </p:cNvSpPr>
              <p:nvPr/>
            </p:nvSpPr>
            <p:spPr bwMode="auto">
              <a:xfrm flipH="1" flipV="1">
                <a:off x="3984" y="240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1" name="Line 31"/>
              <p:cNvSpPr>
                <a:spLocks noChangeShapeType="1"/>
              </p:cNvSpPr>
              <p:nvPr/>
            </p:nvSpPr>
            <p:spPr bwMode="auto">
              <a:xfrm flipH="1" flipV="1">
                <a:off x="3840" y="2544"/>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2" name="Line 32"/>
              <p:cNvSpPr>
                <a:spLocks noChangeShapeType="1"/>
              </p:cNvSpPr>
              <p:nvPr/>
            </p:nvSpPr>
            <p:spPr bwMode="auto">
              <a:xfrm flipH="1" flipV="1">
                <a:off x="3264" y="196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3" name="Line 33"/>
              <p:cNvSpPr>
                <a:spLocks noChangeShapeType="1"/>
              </p:cNvSpPr>
              <p:nvPr/>
            </p:nvSpPr>
            <p:spPr bwMode="auto">
              <a:xfrm flipH="1" flipV="1">
                <a:off x="3456" y="1776"/>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4" name="Line 34"/>
              <p:cNvSpPr>
                <a:spLocks noChangeShapeType="1"/>
              </p:cNvSpPr>
              <p:nvPr/>
            </p:nvSpPr>
            <p:spPr bwMode="auto">
              <a:xfrm flipH="1">
                <a:off x="3648" y="2208"/>
                <a:ext cx="0" cy="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23628" name="Group 76"/>
          <p:cNvGrpSpPr>
            <a:grpSpLocks/>
          </p:cNvGrpSpPr>
          <p:nvPr/>
        </p:nvGrpSpPr>
        <p:grpSpPr bwMode="auto">
          <a:xfrm>
            <a:off x="6778398" y="3433344"/>
            <a:ext cx="2220440" cy="2307358"/>
            <a:chOff x="4080" y="2592"/>
            <a:chExt cx="1407" cy="1536"/>
          </a:xfrm>
        </p:grpSpPr>
        <p:sp>
          <p:nvSpPr>
            <p:cNvPr id="19469" name="Oval 56"/>
            <p:cNvSpPr>
              <a:spLocks noChangeArrowheads="1"/>
            </p:cNvSpPr>
            <p:nvPr/>
          </p:nvSpPr>
          <p:spPr bwMode="auto">
            <a:xfrm>
              <a:off x="4320" y="2880"/>
              <a:ext cx="912" cy="960"/>
            </a:xfrm>
            <a:prstGeom prst="ellipse">
              <a:avLst/>
            </a:prstGeom>
            <a:noFill/>
            <a:ln w="19050">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zh-CN" sz="1800" b="0">
                <a:latin typeface="Arial" panose="020B0604020202020204" pitchFamily="34" charset="0"/>
              </a:endParaRPr>
            </a:p>
          </p:txBody>
        </p:sp>
        <p:sp>
          <p:nvSpPr>
            <p:cNvPr id="19470" name="Line 57"/>
            <p:cNvSpPr>
              <a:spLocks noChangeShapeType="1"/>
            </p:cNvSpPr>
            <p:nvPr/>
          </p:nvSpPr>
          <p:spPr bwMode="auto">
            <a:xfrm>
              <a:off x="4800" y="2880"/>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1" name="Line 58"/>
            <p:cNvSpPr>
              <a:spLocks noChangeShapeType="1"/>
            </p:cNvSpPr>
            <p:nvPr/>
          </p:nvSpPr>
          <p:spPr bwMode="auto">
            <a:xfrm flipV="1">
              <a:off x="4752" y="364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2" name="Line 59"/>
            <p:cNvSpPr>
              <a:spLocks noChangeShapeType="1"/>
            </p:cNvSpPr>
            <p:nvPr/>
          </p:nvSpPr>
          <p:spPr bwMode="auto">
            <a:xfrm>
              <a:off x="4320" y="336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3" name="Line 60"/>
            <p:cNvSpPr>
              <a:spLocks noChangeShapeType="1"/>
            </p:cNvSpPr>
            <p:nvPr/>
          </p:nvSpPr>
          <p:spPr bwMode="auto">
            <a:xfrm flipH="1">
              <a:off x="5040" y="336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4" name="Line 61"/>
            <p:cNvSpPr>
              <a:spLocks noChangeShapeType="1"/>
            </p:cNvSpPr>
            <p:nvPr/>
          </p:nvSpPr>
          <p:spPr bwMode="auto">
            <a:xfrm flipV="1">
              <a:off x="4368" y="3552"/>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5" name="Line 62"/>
            <p:cNvSpPr>
              <a:spLocks noChangeShapeType="1"/>
            </p:cNvSpPr>
            <p:nvPr/>
          </p:nvSpPr>
          <p:spPr bwMode="auto">
            <a:xfrm flipV="1">
              <a:off x="4512" y="3696"/>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6" name="Line 63"/>
            <p:cNvSpPr>
              <a:spLocks noChangeShapeType="1"/>
            </p:cNvSpPr>
            <p:nvPr/>
          </p:nvSpPr>
          <p:spPr bwMode="auto">
            <a:xfrm flipV="1">
              <a:off x="5088" y="312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7" name="Line 64"/>
            <p:cNvSpPr>
              <a:spLocks noChangeShapeType="1"/>
            </p:cNvSpPr>
            <p:nvPr/>
          </p:nvSpPr>
          <p:spPr bwMode="auto">
            <a:xfrm flipV="1">
              <a:off x="4966" y="2947"/>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8" name="Line 65"/>
            <p:cNvSpPr>
              <a:spLocks noChangeShapeType="1"/>
            </p:cNvSpPr>
            <p:nvPr/>
          </p:nvSpPr>
          <p:spPr bwMode="auto">
            <a:xfrm flipH="1" flipV="1">
              <a:off x="5088" y="3552"/>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9" name="Line 66"/>
            <p:cNvSpPr>
              <a:spLocks noChangeShapeType="1"/>
            </p:cNvSpPr>
            <p:nvPr/>
          </p:nvSpPr>
          <p:spPr bwMode="auto">
            <a:xfrm flipH="1" flipV="1">
              <a:off x="4944" y="3696"/>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0" name="Line 67"/>
            <p:cNvSpPr>
              <a:spLocks noChangeShapeType="1"/>
            </p:cNvSpPr>
            <p:nvPr/>
          </p:nvSpPr>
          <p:spPr bwMode="auto">
            <a:xfrm flipH="1" flipV="1">
              <a:off x="4368" y="312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1" name="Line 68"/>
            <p:cNvSpPr>
              <a:spLocks noChangeShapeType="1"/>
            </p:cNvSpPr>
            <p:nvPr/>
          </p:nvSpPr>
          <p:spPr bwMode="auto">
            <a:xfrm flipH="1" flipV="1">
              <a:off x="4560" y="2928"/>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2" name="Line 69"/>
            <p:cNvSpPr>
              <a:spLocks noChangeShapeType="1"/>
            </p:cNvSpPr>
            <p:nvPr/>
          </p:nvSpPr>
          <p:spPr bwMode="auto">
            <a:xfrm flipH="1">
              <a:off x="4512" y="3360"/>
              <a:ext cx="240" cy="1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3" name="Line 70"/>
            <p:cNvSpPr>
              <a:spLocks noChangeShapeType="1"/>
            </p:cNvSpPr>
            <p:nvPr/>
          </p:nvSpPr>
          <p:spPr bwMode="auto">
            <a:xfrm flipH="1">
              <a:off x="4752" y="3360"/>
              <a:ext cx="0" cy="24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4" name="AutoShape 71"/>
            <p:cNvSpPr>
              <a:spLocks noChangeArrowheads="1"/>
            </p:cNvSpPr>
            <p:nvPr/>
          </p:nvSpPr>
          <p:spPr bwMode="auto">
            <a:xfrm rot="15240000" flipH="1" flipV="1">
              <a:off x="4016" y="2656"/>
              <a:ext cx="1536" cy="14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4 w 21600"/>
                <a:gd name="T19" fmla="*/ 3162 h 21600"/>
                <a:gd name="T20" fmla="*/ 18436 w 21600"/>
                <a:gd name="T21" fmla="*/ 18438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20656" y="10116"/>
                  </a:moveTo>
                  <a:cubicBezTo>
                    <a:pt x="20296" y="4937"/>
                    <a:pt x="15991" y="920"/>
                    <a:pt x="10800" y="920"/>
                  </a:cubicBezTo>
                  <a:cubicBezTo>
                    <a:pt x="5343" y="920"/>
                    <a:pt x="920" y="5343"/>
                    <a:pt x="920" y="10800"/>
                  </a:cubicBezTo>
                  <a:cubicBezTo>
                    <a:pt x="920" y="16256"/>
                    <a:pt x="5343" y="20680"/>
                    <a:pt x="10800" y="20680"/>
                  </a:cubicBezTo>
                  <a:cubicBezTo>
                    <a:pt x="11513" y="20680"/>
                    <a:pt x="12225" y="20602"/>
                    <a:pt x="12922" y="20449"/>
                  </a:cubicBezTo>
                  <a:lnTo>
                    <a:pt x="13119" y="21347"/>
                  </a:lnTo>
                  <a:cubicBezTo>
                    <a:pt x="12357" y="21515"/>
                    <a:pt x="11580" y="21599"/>
                    <a:pt x="10800" y="21600"/>
                  </a:cubicBezTo>
                  <a:cubicBezTo>
                    <a:pt x="4835" y="21600"/>
                    <a:pt x="0" y="16764"/>
                    <a:pt x="0" y="10800"/>
                  </a:cubicBezTo>
                  <a:cubicBezTo>
                    <a:pt x="0" y="4835"/>
                    <a:pt x="4835" y="0"/>
                    <a:pt x="10800" y="0"/>
                  </a:cubicBezTo>
                  <a:cubicBezTo>
                    <a:pt x="16474" y="-1"/>
                    <a:pt x="21181" y="4391"/>
                    <a:pt x="21574" y="10052"/>
                  </a:cubicBezTo>
                  <a:lnTo>
                    <a:pt x="24267" y="9865"/>
                  </a:lnTo>
                  <a:lnTo>
                    <a:pt x="21333" y="13237"/>
                  </a:lnTo>
                  <a:lnTo>
                    <a:pt x="17962" y="10302"/>
                  </a:lnTo>
                  <a:lnTo>
                    <a:pt x="20656" y="10116"/>
                  </a:lnTo>
                  <a:close/>
                </a:path>
              </a:pathLst>
            </a:custGeom>
            <a:solidFill>
              <a:schemeClr val="accent1"/>
            </a:solidFill>
            <a:ln w="9525">
              <a:solidFill>
                <a:schemeClr val="accent1"/>
              </a:solidFill>
              <a:miter lim="800000"/>
              <a:headEnd/>
              <a:tailEnd/>
            </a:ln>
          </p:spPr>
          <p:txBody>
            <a:bodyPr wrap="none" anchor="ctr"/>
            <a:lstStyle/>
            <a:p>
              <a:endParaRPr lang="zh-CN" altLang="en-US"/>
            </a:p>
          </p:txBody>
        </p:sp>
      </p:grpSp>
      <p:grpSp>
        <p:nvGrpSpPr>
          <p:cNvPr id="23625" name="Group 73"/>
          <p:cNvGrpSpPr>
            <a:grpSpLocks/>
          </p:cNvGrpSpPr>
          <p:nvPr/>
        </p:nvGrpSpPr>
        <p:grpSpPr bwMode="auto">
          <a:xfrm>
            <a:off x="2748183" y="1795044"/>
            <a:ext cx="1447800" cy="1524000"/>
            <a:chOff x="1296" y="1728"/>
            <a:chExt cx="912" cy="960"/>
          </a:xfrm>
        </p:grpSpPr>
        <p:sp>
          <p:nvSpPr>
            <p:cNvPr id="19515" name="Oval 6"/>
            <p:cNvSpPr>
              <a:spLocks noChangeArrowheads="1"/>
            </p:cNvSpPr>
            <p:nvPr/>
          </p:nvSpPr>
          <p:spPr bwMode="auto">
            <a:xfrm>
              <a:off x="1296" y="1728"/>
              <a:ext cx="912" cy="960"/>
            </a:xfrm>
            <a:prstGeom prst="ellipse">
              <a:avLst/>
            </a:prstGeom>
            <a:noFill/>
            <a:ln w="19050">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zh-CN" sz="1800" b="0">
                <a:latin typeface="Arial" panose="020B0604020202020204" pitchFamily="34" charset="0"/>
              </a:endParaRPr>
            </a:p>
          </p:txBody>
        </p:sp>
        <p:sp>
          <p:nvSpPr>
            <p:cNvPr id="19516" name="Line 7"/>
            <p:cNvSpPr>
              <a:spLocks noChangeShapeType="1"/>
            </p:cNvSpPr>
            <p:nvPr/>
          </p:nvSpPr>
          <p:spPr bwMode="auto">
            <a:xfrm>
              <a:off x="1776" y="172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7" name="Line 9"/>
            <p:cNvSpPr>
              <a:spLocks noChangeShapeType="1"/>
            </p:cNvSpPr>
            <p:nvPr/>
          </p:nvSpPr>
          <p:spPr bwMode="auto">
            <a:xfrm flipV="1">
              <a:off x="1728" y="2496"/>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8" name="Line 10"/>
            <p:cNvSpPr>
              <a:spLocks noChangeShapeType="1"/>
            </p:cNvSpPr>
            <p:nvPr/>
          </p:nvSpPr>
          <p:spPr bwMode="auto">
            <a:xfrm>
              <a:off x="1296" y="220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19" name="Line 11"/>
            <p:cNvSpPr>
              <a:spLocks noChangeShapeType="1"/>
            </p:cNvSpPr>
            <p:nvPr/>
          </p:nvSpPr>
          <p:spPr bwMode="auto">
            <a:xfrm flipH="1">
              <a:off x="2016" y="220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0" name="Line 12"/>
            <p:cNvSpPr>
              <a:spLocks noChangeShapeType="1"/>
            </p:cNvSpPr>
            <p:nvPr/>
          </p:nvSpPr>
          <p:spPr bwMode="auto">
            <a:xfrm flipV="1">
              <a:off x="1344" y="240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1" name="Line 13"/>
            <p:cNvSpPr>
              <a:spLocks noChangeShapeType="1"/>
            </p:cNvSpPr>
            <p:nvPr/>
          </p:nvSpPr>
          <p:spPr bwMode="auto">
            <a:xfrm flipV="1">
              <a:off x="1488" y="2544"/>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2" name="Line 14"/>
            <p:cNvSpPr>
              <a:spLocks noChangeShapeType="1"/>
            </p:cNvSpPr>
            <p:nvPr/>
          </p:nvSpPr>
          <p:spPr bwMode="auto">
            <a:xfrm flipV="1">
              <a:off x="2064" y="196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3" name="Line 15"/>
            <p:cNvSpPr>
              <a:spLocks noChangeShapeType="1"/>
            </p:cNvSpPr>
            <p:nvPr/>
          </p:nvSpPr>
          <p:spPr bwMode="auto">
            <a:xfrm flipV="1">
              <a:off x="1953" y="1799"/>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4" name="Line 16"/>
            <p:cNvSpPr>
              <a:spLocks noChangeShapeType="1"/>
            </p:cNvSpPr>
            <p:nvPr/>
          </p:nvSpPr>
          <p:spPr bwMode="auto">
            <a:xfrm flipH="1" flipV="1">
              <a:off x="2064" y="240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5" name="Line 17"/>
            <p:cNvSpPr>
              <a:spLocks noChangeShapeType="1"/>
            </p:cNvSpPr>
            <p:nvPr/>
          </p:nvSpPr>
          <p:spPr bwMode="auto">
            <a:xfrm flipH="1" flipV="1">
              <a:off x="1920" y="2544"/>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6" name="Line 18"/>
            <p:cNvSpPr>
              <a:spLocks noChangeShapeType="1"/>
            </p:cNvSpPr>
            <p:nvPr/>
          </p:nvSpPr>
          <p:spPr bwMode="auto">
            <a:xfrm flipH="1" flipV="1">
              <a:off x="1344" y="196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7" name="Line 19"/>
            <p:cNvSpPr>
              <a:spLocks noChangeShapeType="1"/>
            </p:cNvSpPr>
            <p:nvPr/>
          </p:nvSpPr>
          <p:spPr bwMode="auto">
            <a:xfrm flipH="1" flipV="1">
              <a:off x="1536" y="1776"/>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28" name="Line 20"/>
            <p:cNvSpPr>
              <a:spLocks noChangeShapeType="1"/>
            </p:cNvSpPr>
            <p:nvPr/>
          </p:nvSpPr>
          <p:spPr bwMode="auto">
            <a:xfrm flipH="1">
              <a:off x="1488" y="2208"/>
              <a:ext cx="240" cy="1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5"/>
          <p:cNvGrpSpPr/>
          <p:nvPr/>
        </p:nvGrpSpPr>
        <p:grpSpPr>
          <a:xfrm>
            <a:off x="1101947" y="3946108"/>
            <a:ext cx="3103561" cy="1874836"/>
            <a:chOff x="1101947" y="3946108"/>
            <a:chExt cx="3103561" cy="1874836"/>
          </a:xfrm>
        </p:grpSpPr>
        <p:grpSp>
          <p:nvGrpSpPr>
            <p:cNvPr id="23627" name="Group 75"/>
            <p:cNvGrpSpPr>
              <a:grpSpLocks/>
            </p:cNvGrpSpPr>
            <p:nvPr/>
          </p:nvGrpSpPr>
          <p:grpSpPr bwMode="auto">
            <a:xfrm>
              <a:off x="2681508" y="3992144"/>
              <a:ext cx="1524000" cy="1828800"/>
              <a:chOff x="1728" y="2976"/>
              <a:chExt cx="960" cy="1152"/>
            </a:xfrm>
          </p:grpSpPr>
          <p:sp>
            <p:nvSpPr>
              <p:cNvPr id="19485" name="Oval 39"/>
              <p:cNvSpPr>
                <a:spLocks noChangeArrowheads="1"/>
              </p:cNvSpPr>
              <p:nvPr/>
            </p:nvSpPr>
            <p:spPr bwMode="auto">
              <a:xfrm>
                <a:off x="1776" y="2976"/>
                <a:ext cx="912" cy="960"/>
              </a:xfrm>
              <a:prstGeom prst="ellipse">
                <a:avLst/>
              </a:prstGeom>
              <a:noFill/>
              <a:ln w="19050">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zh-CN" sz="1800" b="0">
                  <a:latin typeface="Arial" panose="020B0604020202020204" pitchFamily="34" charset="0"/>
                </a:endParaRPr>
              </a:p>
            </p:txBody>
          </p:sp>
          <p:sp>
            <p:nvSpPr>
              <p:cNvPr id="19486" name="Line 40"/>
              <p:cNvSpPr>
                <a:spLocks noChangeShapeType="1"/>
              </p:cNvSpPr>
              <p:nvPr/>
            </p:nvSpPr>
            <p:spPr bwMode="auto">
              <a:xfrm>
                <a:off x="2256" y="2976"/>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7" name="Line 41"/>
              <p:cNvSpPr>
                <a:spLocks noChangeShapeType="1"/>
              </p:cNvSpPr>
              <p:nvPr/>
            </p:nvSpPr>
            <p:spPr bwMode="auto">
              <a:xfrm flipV="1">
                <a:off x="2208" y="3744"/>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8" name="Line 42"/>
              <p:cNvSpPr>
                <a:spLocks noChangeShapeType="1"/>
              </p:cNvSpPr>
              <p:nvPr/>
            </p:nvSpPr>
            <p:spPr bwMode="auto">
              <a:xfrm>
                <a:off x="1776" y="345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9" name="Line 43"/>
              <p:cNvSpPr>
                <a:spLocks noChangeShapeType="1"/>
              </p:cNvSpPr>
              <p:nvPr/>
            </p:nvSpPr>
            <p:spPr bwMode="auto">
              <a:xfrm flipH="1">
                <a:off x="2496" y="345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0" name="Line 44"/>
              <p:cNvSpPr>
                <a:spLocks noChangeShapeType="1"/>
              </p:cNvSpPr>
              <p:nvPr/>
            </p:nvSpPr>
            <p:spPr bwMode="auto">
              <a:xfrm flipV="1">
                <a:off x="1824" y="364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1" name="Line 45"/>
              <p:cNvSpPr>
                <a:spLocks noChangeShapeType="1"/>
              </p:cNvSpPr>
              <p:nvPr/>
            </p:nvSpPr>
            <p:spPr bwMode="auto">
              <a:xfrm flipV="1">
                <a:off x="1968" y="3792"/>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2" name="Line 46"/>
              <p:cNvSpPr>
                <a:spLocks noChangeShapeType="1"/>
              </p:cNvSpPr>
              <p:nvPr/>
            </p:nvSpPr>
            <p:spPr bwMode="auto">
              <a:xfrm flipV="1">
                <a:off x="2544" y="3216"/>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3" name="Line 47"/>
              <p:cNvSpPr>
                <a:spLocks noChangeShapeType="1"/>
              </p:cNvSpPr>
              <p:nvPr/>
            </p:nvSpPr>
            <p:spPr bwMode="auto">
              <a:xfrm flipV="1">
                <a:off x="2427" y="3070"/>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4" name="Line 48"/>
              <p:cNvSpPr>
                <a:spLocks noChangeShapeType="1"/>
              </p:cNvSpPr>
              <p:nvPr/>
            </p:nvSpPr>
            <p:spPr bwMode="auto">
              <a:xfrm flipH="1" flipV="1">
                <a:off x="2544" y="364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5" name="Line 49"/>
              <p:cNvSpPr>
                <a:spLocks noChangeShapeType="1"/>
              </p:cNvSpPr>
              <p:nvPr/>
            </p:nvSpPr>
            <p:spPr bwMode="auto">
              <a:xfrm flipH="1" flipV="1">
                <a:off x="2400" y="3792"/>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6" name="Line 50"/>
              <p:cNvSpPr>
                <a:spLocks noChangeShapeType="1"/>
              </p:cNvSpPr>
              <p:nvPr/>
            </p:nvSpPr>
            <p:spPr bwMode="auto">
              <a:xfrm flipH="1" flipV="1">
                <a:off x="1824" y="3216"/>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7" name="Line 51"/>
              <p:cNvSpPr>
                <a:spLocks noChangeShapeType="1"/>
              </p:cNvSpPr>
              <p:nvPr/>
            </p:nvSpPr>
            <p:spPr bwMode="auto">
              <a:xfrm flipH="1" flipV="1">
                <a:off x="2016" y="3024"/>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8" name="Line 52"/>
              <p:cNvSpPr>
                <a:spLocks noChangeShapeType="1"/>
              </p:cNvSpPr>
              <p:nvPr/>
            </p:nvSpPr>
            <p:spPr bwMode="auto">
              <a:xfrm flipH="1">
                <a:off x="1968" y="3456"/>
                <a:ext cx="240" cy="1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9" name="Line 53"/>
              <p:cNvSpPr>
                <a:spLocks noChangeShapeType="1"/>
              </p:cNvSpPr>
              <p:nvPr/>
            </p:nvSpPr>
            <p:spPr bwMode="auto">
              <a:xfrm flipH="1">
                <a:off x="2208" y="3456"/>
                <a:ext cx="0" cy="240"/>
              </a:xfrm>
              <a:prstGeom prst="line">
                <a:avLst/>
              </a:prstGeom>
              <a:noFill/>
              <a:ln w="28575">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500" name="AutoShape 55"/>
              <p:cNvSpPr>
                <a:spLocks noChangeArrowheads="1"/>
              </p:cNvSpPr>
              <p:nvPr/>
            </p:nvSpPr>
            <p:spPr bwMode="auto">
              <a:xfrm rot="6120000" flipV="1">
                <a:off x="1840" y="3394"/>
                <a:ext cx="622" cy="84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0 w 21600"/>
                  <a:gd name="T19" fmla="*/ 3170 h 21600"/>
                  <a:gd name="T20" fmla="*/ 1844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245" y="9450"/>
                    </a:moveTo>
                    <a:cubicBezTo>
                      <a:pt x="18650" y="5728"/>
                      <a:pt x="15690" y="2835"/>
                      <a:pt x="11957" y="2325"/>
                    </a:cubicBezTo>
                    <a:lnTo>
                      <a:pt x="12260" y="99"/>
                    </a:lnTo>
                    <a:cubicBezTo>
                      <a:pt x="16975" y="742"/>
                      <a:pt x="20713" y="4396"/>
                      <a:pt x="21464" y="9095"/>
                    </a:cubicBezTo>
                    <a:lnTo>
                      <a:pt x="24130" y="8669"/>
                    </a:lnTo>
                    <a:lnTo>
                      <a:pt x="20959" y="13048"/>
                    </a:lnTo>
                    <a:lnTo>
                      <a:pt x="16579" y="9876"/>
                    </a:lnTo>
                    <a:lnTo>
                      <a:pt x="19245" y="9450"/>
                    </a:lnTo>
                    <a:close/>
                  </a:path>
                </a:pathLst>
              </a:custGeom>
              <a:solidFill>
                <a:schemeClr val="accent1"/>
              </a:solidFill>
              <a:ln w="9525">
                <a:solidFill>
                  <a:schemeClr val="accent1"/>
                </a:solidFill>
                <a:miter lim="800000"/>
                <a:headEnd/>
                <a:tailEnd/>
              </a:ln>
            </p:spPr>
            <p:txBody>
              <a:bodyPr wrap="none" anchor="ctr"/>
              <a:lstStyle/>
              <a:p>
                <a:endParaRPr lang="zh-CN" altLang="en-US"/>
              </a:p>
            </p:txBody>
          </p:sp>
        </p:grpSp>
        <p:sp>
          <p:nvSpPr>
            <p:cNvPr id="23624" name="Text Box 72"/>
            <p:cNvSpPr txBox="1">
              <a:spLocks noChangeArrowheads="1"/>
            </p:cNvSpPr>
            <p:nvPr/>
          </p:nvSpPr>
          <p:spPr bwMode="auto">
            <a:xfrm>
              <a:off x="1101947" y="3946108"/>
              <a:ext cx="1495425" cy="16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50000"/>
                </a:spcBef>
                <a:buClrTx/>
                <a:buFontTx/>
                <a:buNone/>
              </a:pPr>
              <a:r>
                <a:rPr lang="zh-CN" altLang="en-US" sz="1800" b="0" dirty="0">
                  <a:latin typeface="Arial" panose="020B0604020202020204" pitchFamily="34" charset="0"/>
                </a:rPr>
                <a:t>方法一：</a:t>
              </a:r>
            </a:p>
            <a:p>
              <a:pPr eaLnBrk="1" hangingPunct="1">
                <a:spcBef>
                  <a:spcPct val="50000"/>
                </a:spcBef>
                <a:buClrTx/>
                <a:buFontTx/>
                <a:buNone/>
              </a:pPr>
              <a:r>
                <a:rPr lang="zh-CN" altLang="en-US" sz="1800" b="0" dirty="0">
                  <a:latin typeface="Arial" panose="020B0604020202020204" pitchFamily="34" charset="0"/>
                </a:rPr>
                <a:t>反时针拨</a:t>
              </a:r>
              <a:r>
                <a:rPr lang="en-US" altLang="zh-CN" sz="1800" b="0" dirty="0">
                  <a:latin typeface="Arial" panose="020B0604020202020204" pitchFamily="34" charset="0"/>
                </a:rPr>
                <a:t>2</a:t>
              </a:r>
              <a:r>
                <a:rPr lang="zh-CN" altLang="en-US" sz="1800" b="0" dirty="0">
                  <a:latin typeface="Arial" panose="020B0604020202020204" pitchFamily="34" charset="0"/>
                </a:rPr>
                <a:t>格</a:t>
              </a:r>
              <a:endParaRPr lang="en-US" altLang="zh-CN" sz="1800" b="0" dirty="0">
                <a:latin typeface="Arial" panose="020B0604020202020204" pitchFamily="34" charset="0"/>
              </a:endParaRPr>
            </a:p>
            <a:p>
              <a:pPr eaLnBrk="1" hangingPunct="1">
                <a:spcBef>
                  <a:spcPct val="50000"/>
                </a:spcBef>
                <a:buClrTx/>
                <a:buFontTx/>
                <a:buNone/>
              </a:pPr>
              <a:r>
                <a:rPr lang="en-US" altLang="zh-CN" sz="1800" b="0" dirty="0">
                  <a:latin typeface="Arial" panose="020B0604020202020204" pitchFamily="34" charset="0"/>
                </a:rPr>
                <a:t>8 </a:t>
              </a:r>
              <a:r>
                <a:rPr lang="en-US" altLang="zh-CN" sz="1800" b="0" dirty="0">
                  <a:latin typeface="宋体" panose="02010600030101010101" pitchFamily="2" charset="-122"/>
                </a:rPr>
                <a:t>- </a:t>
              </a:r>
              <a:r>
                <a:rPr lang="en-US" altLang="zh-CN" sz="1800" dirty="0">
                  <a:solidFill>
                    <a:srgbClr val="FF5050"/>
                  </a:solidFill>
                  <a:latin typeface="Arial" panose="020B0604020202020204" pitchFamily="34" charset="0"/>
                </a:rPr>
                <a:t>2 </a:t>
              </a:r>
              <a:r>
                <a:rPr lang="en-US" altLang="zh-CN" sz="1800" b="0" dirty="0">
                  <a:latin typeface="Arial" panose="020B0604020202020204" pitchFamily="34" charset="0"/>
                </a:rPr>
                <a:t>= 6</a:t>
              </a:r>
            </a:p>
            <a:p>
              <a:pPr eaLnBrk="1" hangingPunct="1">
                <a:spcBef>
                  <a:spcPct val="50000"/>
                </a:spcBef>
                <a:buClrTx/>
                <a:buFontTx/>
                <a:buNone/>
              </a:pPr>
              <a:endParaRPr lang="zh-CN" altLang="en-US" sz="1800" b="0" dirty="0">
                <a:latin typeface="Arial" panose="020B0604020202020204" pitchFamily="34" charset="0"/>
              </a:endParaRPr>
            </a:p>
          </p:txBody>
        </p:sp>
      </p:grpSp>
      <p:sp>
        <p:nvSpPr>
          <p:cNvPr id="19467" name="Rectangle 1"/>
          <p:cNvSpPr>
            <a:spLocks noChangeArrowheads="1"/>
          </p:cNvSpPr>
          <p:nvPr/>
        </p:nvSpPr>
        <p:spPr bwMode="auto">
          <a:xfrm>
            <a:off x="9532238" y="3794786"/>
            <a:ext cx="269867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r>
              <a:rPr lang="zh-CN" altLang="en-US" sz="1800" b="0" dirty="0">
                <a:latin typeface="Arial" panose="020B0604020202020204" pitchFamily="34" charset="0"/>
              </a:rPr>
              <a:t>拨针方法小结：</a:t>
            </a:r>
          </a:p>
          <a:p>
            <a:pPr eaLnBrk="1" hangingPunct="1">
              <a:spcBef>
                <a:spcPct val="0"/>
              </a:spcBef>
              <a:buClrTx/>
              <a:buFontTx/>
              <a:buNone/>
            </a:pPr>
            <a:r>
              <a:rPr lang="zh-CN" altLang="en-US" sz="1800" b="0" dirty="0">
                <a:latin typeface="Arial" panose="020B0604020202020204" pitchFamily="34" charset="0"/>
              </a:rPr>
              <a:t>          </a:t>
            </a:r>
            <a:r>
              <a:rPr lang="en-US" altLang="zh-CN" sz="1800" b="0" dirty="0">
                <a:latin typeface="Arial" panose="020B0604020202020204" pitchFamily="34" charset="0"/>
              </a:rPr>
              <a:t>8 </a:t>
            </a:r>
            <a:r>
              <a:rPr lang="en-US" altLang="zh-CN" sz="1800" b="0" dirty="0">
                <a:latin typeface="宋体" panose="02010600030101010101" pitchFamily="2" charset="-122"/>
              </a:rPr>
              <a:t>- </a:t>
            </a:r>
            <a:r>
              <a:rPr lang="en-US" altLang="zh-CN" sz="1800" dirty="0">
                <a:solidFill>
                  <a:srgbClr val="FF5050"/>
                </a:solidFill>
                <a:latin typeface="Arial" panose="020B0604020202020204" pitchFamily="34" charset="0"/>
              </a:rPr>
              <a:t>2 </a:t>
            </a:r>
            <a:r>
              <a:rPr lang="en-US" altLang="zh-CN" sz="1800" b="0" dirty="0">
                <a:latin typeface="Arial" panose="020B0604020202020204" pitchFamily="34" charset="0"/>
              </a:rPr>
              <a:t>= 6</a:t>
            </a:r>
          </a:p>
          <a:p>
            <a:pPr eaLnBrk="1" hangingPunct="1">
              <a:spcBef>
                <a:spcPct val="0"/>
              </a:spcBef>
              <a:buClrTx/>
              <a:buFontTx/>
              <a:buNone/>
            </a:pPr>
            <a:r>
              <a:rPr lang="en-US" altLang="zh-CN" sz="1800" b="0" dirty="0">
                <a:latin typeface="Arial" panose="020B0604020202020204" pitchFamily="34" charset="0"/>
              </a:rPr>
              <a:t>          8 + </a:t>
            </a:r>
            <a:r>
              <a:rPr lang="en-US" altLang="zh-CN" sz="1800" dirty="0">
                <a:solidFill>
                  <a:srgbClr val="FF5050"/>
                </a:solidFill>
                <a:latin typeface="Arial" panose="020B0604020202020204" pitchFamily="34" charset="0"/>
              </a:rPr>
              <a:t>10 </a:t>
            </a:r>
            <a:r>
              <a:rPr lang="en-US" altLang="zh-CN" sz="1800" b="0" dirty="0">
                <a:latin typeface="Arial" panose="020B0604020202020204" pitchFamily="34" charset="0"/>
              </a:rPr>
              <a:t>= 6</a:t>
            </a:r>
          </a:p>
        </p:txBody>
      </p:sp>
      <p:sp>
        <p:nvSpPr>
          <p:cNvPr id="78" name="Slide Number Placeholder 1">
            <a:extLst>
              <a:ext uri="{FF2B5EF4-FFF2-40B4-BE49-F238E27FC236}">
                <a16:creationId xmlns="" xmlns:a16="http://schemas.microsoft.com/office/drawing/2014/main" id="{F2EBAB80-F332-4EF6-A540-75E15CD85342}"/>
              </a:ext>
            </a:extLst>
          </p:cNvPr>
          <p:cNvSpPr txBox="1">
            <a:spLocks/>
          </p:cNvSpPr>
          <p:nvPr/>
        </p:nvSpPr>
        <p:spPr>
          <a:xfrm>
            <a:off x="9003959" y="6219009"/>
            <a:ext cx="2844800" cy="320675"/>
          </a:xfrm>
          <a:prstGeom prst="rect">
            <a:avLst/>
          </a:prstGeo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fld id="{9CA331A9-1DD5-4C34-BAC9-1026D4AF2589}" type="slidenum">
              <a:rPr lang="en-US" altLang="zh-CN" sz="1400" smtClean="0"/>
              <a:pPr algn="r"/>
              <a:t>58</a:t>
            </a:fld>
            <a:endParaRPr lang="en-US" altLang="zh-CN" sz="1400" dirty="0"/>
          </a:p>
        </p:txBody>
      </p:sp>
      <p:sp>
        <p:nvSpPr>
          <p:cNvPr id="76" name="Rectangle 3"/>
          <p:cNvSpPr txBox="1">
            <a:spLocks noChangeArrowheads="1"/>
          </p:cNvSpPr>
          <p:nvPr/>
        </p:nvSpPr>
        <p:spPr bwMode="auto">
          <a:xfrm>
            <a:off x="767408" y="6045502"/>
            <a:ext cx="10892408" cy="77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2800" dirty="0" smtClean="0">
                <a:ea typeface="宋体" panose="02010600030101010101" pitchFamily="2" charset="-122"/>
              </a:rPr>
              <a:t>补码存在的作用是把减法运算转换为加法运算。</a:t>
            </a:r>
            <a:endParaRPr lang="zh-CN" altLang="en-US" sz="2800" dirty="0">
              <a:ea typeface="宋体" panose="02010600030101010101" pitchFamily="2" charset="-122"/>
            </a:endParaRPr>
          </a:p>
        </p:txBody>
      </p:sp>
    </p:spTree>
    <p:extLst>
      <p:ext uri="{BB962C8B-B14F-4D97-AF65-F5344CB8AC3E}">
        <p14:creationId xmlns:p14="http://schemas.microsoft.com/office/powerpoint/2010/main" val="103190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90"/>
                                        </p:tgtEl>
                                        <p:attrNameLst>
                                          <p:attrName>style.visibility</p:attrName>
                                        </p:attrNameLst>
                                      </p:cBhvr>
                                      <p:to>
                                        <p:strVal val="visible"/>
                                      </p:to>
                                    </p:set>
                                    <p:animEffect transition="in" filter="fade">
                                      <p:cBhvr>
                                        <p:cTn id="12" dur="500"/>
                                        <p:tgtEl>
                                          <p:spTgt spid="23590"/>
                                        </p:tgtEl>
                                      </p:cBhvr>
                                    </p:animEffect>
                                  </p:childTnLst>
                                </p:cTn>
                              </p:par>
                              <p:par>
                                <p:cTn id="13" presetID="10" presetClass="entr" presetSubtype="0" fill="hold" nodeType="withEffect">
                                  <p:stCondLst>
                                    <p:cond delay="0"/>
                                  </p:stCondLst>
                                  <p:childTnLst>
                                    <p:set>
                                      <p:cBhvr>
                                        <p:cTn id="14" dur="1" fill="hold">
                                          <p:stCondLst>
                                            <p:cond delay="0"/>
                                          </p:stCondLst>
                                        </p:cTn>
                                        <p:tgtEl>
                                          <p:spTgt spid="23628"/>
                                        </p:tgtEl>
                                        <p:attrNameLst>
                                          <p:attrName>style.visibility</p:attrName>
                                        </p:attrNameLst>
                                      </p:cBhvr>
                                      <p:to>
                                        <p:strVal val="visible"/>
                                      </p:to>
                                    </p:set>
                                    <p:animEffect transition="in" filter="fade">
                                      <p:cBhvr>
                                        <p:cTn id="15" dur="500"/>
                                        <p:tgtEl>
                                          <p:spTgt spid="2362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46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90" grpId="0"/>
      <p:bldP spid="19467" grpId="0"/>
      <p:bldP spid="7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p:cNvSpPr>
            <a:spLocks noGrp="1"/>
          </p:cNvSpPr>
          <p:nvPr>
            <p:ph type="sldNum" sz="quarter" idx="11"/>
          </p:nvPr>
        </p:nvSpPr>
        <p:spPr>
          <a:noFill/>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fld id="{1C282F31-0A61-4263-8616-D44A88CBE755}" type="slidenum">
              <a:rPr lang="en-US" altLang="zh-CN" sz="1400" b="0">
                <a:solidFill>
                  <a:srgbClr val="FFFFFF"/>
                </a:solidFill>
                <a:latin typeface="Arial" panose="020B0604020202020204" pitchFamily="34" charset="0"/>
              </a:rPr>
              <a:pPr>
                <a:spcBef>
                  <a:spcPct val="0"/>
                </a:spcBef>
                <a:buClrTx/>
                <a:buFontTx/>
                <a:buNone/>
              </a:pPr>
              <a:t>59</a:t>
            </a:fld>
            <a:endParaRPr lang="en-US" altLang="zh-CN" sz="1400" b="0" dirty="0">
              <a:solidFill>
                <a:srgbClr val="FFFFFF"/>
              </a:solidFill>
              <a:latin typeface="Arial" panose="020B0604020202020204" pitchFamily="34" charset="0"/>
            </a:endParaRPr>
          </a:p>
        </p:txBody>
      </p:sp>
      <p:sp>
        <p:nvSpPr>
          <p:cNvPr id="18436" name="Rectangle 2"/>
          <p:cNvSpPr>
            <a:spLocks noGrp="1" noChangeArrowheads="1"/>
          </p:cNvSpPr>
          <p:nvPr>
            <p:ph type="title"/>
          </p:nvPr>
        </p:nvSpPr>
        <p:spPr/>
        <p:txBody>
          <a:bodyPr/>
          <a:lstStyle/>
          <a:p>
            <a:pPr eaLnBrk="1" hangingPunct="1"/>
            <a:r>
              <a:rPr lang="zh-CN" altLang="en-US" b="1">
                <a:ea typeface="宋体" panose="02010600030101010101" pitchFamily="2" charset="-122"/>
              </a:rPr>
              <a:t>浮点数表示</a:t>
            </a:r>
          </a:p>
        </p:txBody>
      </p:sp>
      <p:grpSp>
        <p:nvGrpSpPr>
          <p:cNvPr id="18438" name="Group 4"/>
          <p:cNvGrpSpPr>
            <a:grpSpLocks/>
          </p:cNvGrpSpPr>
          <p:nvPr/>
        </p:nvGrpSpPr>
        <p:grpSpPr bwMode="auto">
          <a:xfrm>
            <a:off x="1098363" y="1538412"/>
            <a:ext cx="3919537" cy="422275"/>
            <a:chOff x="589" y="1344"/>
            <a:chExt cx="3395" cy="223"/>
          </a:xfrm>
        </p:grpSpPr>
        <p:sp>
          <p:nvSpPr>
            <p:cNvPr id="18455" name="Rectangle 5"/>
            <p:cNvSpPr>
              <a:spLocks noChangeArrowheads="1"/>
            </p:cNvSpPr>
            <p:nvPr/>
          </p:nvSpPr>
          <p:spPr bwMode="auto">
            <a:xfrm>
              <a:off x="1408" y="1344"/>
              <a:ext cx="749" cy="223"/>
            </a:xfrm>
            <a:prstGeom prst="rect">
              <a:avLst/>
            </a:prstGeom>
            <a:noFill/>
            <a:ln w="12700">
              <a:solidFill>
                <a:schemeClr val="tx1"/>
              </a:solidFill>
              <a:miter lim="800000"/>
              <a:headEnd/>
              <a:tailEnd/>
            </a:ln>
            <a:effectLst/>
            <a:extLst>
              <a:ext uri="{909E8E84-426E-40DD-AFC4-6F175D3DCCD1}">
                <a14:hiddenFill xmlns:a14="http://schemas.microsoft.com/office/drawing/2010/main">
                  <a:gradFill rotWithShape="0">
                    <a:gsLst>
                      <a:gs pos="0">
                        <a:srgbClr val="5E9EFF"/>
                      </a:gs>
                      <a:gs pos="20000">
                        <a:srgbClr val="85C2FF"/>
                      </a:gs>
                      <a:gs pos="35001">
                        <a:srgbClr val="C4D6EB"/>
                      </a:gs>
                      <a:gs pos="50000">
                        <a:srgbClr val="FFEBFA"/>
                      </a:gs>
                      <a:gs pos="64999">
                        <a:srgbClr val="C4D6EB"/>
                      </a:gs>
                      <a:gs pos="80000">
                        <a:srgbClr val="85C2FF"/>
                      </a:gs>
                      <a:gs pos="100000">
                        <a:srgbClr val="5E9E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50000"/>
                </a:spcBef>
                <a:buClrTx/>
                <a:buFontTx/>
                <a:buNone/>
              </a:pPr>
              <a:r>
                <a:rPr kumimoji="1" lang="zh-CN" altLang="en-US" sz="2100" dirty="0">
                  <a:solidFill>
                    <a:srgbClr val="0C71E0"/>
                  </a:solidFill>
                  <a:latin typeface="Times New Roman" panose="02020603050405020304" pitchFamily="18" charset="0"/>
                </a:rPr>
                <a:t>阶码</a:t>
              </a:r>
            </a:p>
          </p:txBody>
        </p:sp>
        <p:sp>
          <p:nvSpPr>
            <p:cNvPr id="18456" name="Rectangle 6"/>
            <p:cNvSpPr>
              <a:spLocks noChangeArrowheads="1"/>
            </p:cNvSpPr>
            <p:nvPr/>
          </p:nvSpPr>
          <p:spPr bwMode="auto">
            <a:xfrm>
              <a:off x="2161" y="1344"/>
              <a:ext cx="719" cy="223"/>
            </a:xfrm>
            <a:prstGeom prst="rect">
              <a:avLst/>
            </a:prstGeom>
            <a:noFill/>
            <a:ln w="12700">
              <a:solidFill>
                <a:schemeClr val="tx1"/>
              </a:solidFill>
              <a:miter lim="800000"/>
              <a:headEnd/>
              <a:tailEnd/>
            </a:ln>
            <a:effectLst/>
            <a:extLst>
              <a:ext uri="{909E8E84-426E-40DD-AFC4-6F175D3DCCD1}">
                <a14:hiddenFill xmlns:a14="http://schemas.microsoft.com/office/drawing/2010/main">
                  <a:gradFill rotWithShape="0">
                    <a:gsLst>
                      <a:gs pos="0">
                        <a:srgbClr val="5E9EFF"/>
                      </a:gs>
                      <a:gs pos="20000">
                        <a:srgbClr val="85C2FF"/>
                      </a:gs>
                      <a:gs pos="35001">
                        <a:srgbClr val="C4D6EB"/>
                      </a:gs>
                      <a:gs pos="50000">
                        <a:srgbClr val="FFEBFA"/>
                      </a:gs>
                      <a:gs pos="64999">
                        <a:srgbClr val="C4D6EB"/>
                      </a:gs>
                      <a:gs pos="80000">
                        <a:srgbClr val="85C2FF"/>
                      </a:gs>
                      <a:gs pos="100000">
                        <a:srgbClr val="5E9E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50000"/>
                </a:spcBef>
                <a:buClrTx/>
                <a:buFontTx/>
                <a:buNone/>
              </a:pPr>
              <a:r>
                <a:rPr kumimoji="1" lang="zh-CN" altLang="en-US" sz="2100" dirty="0">
                  <a:solidFill>
                    <a:srgbClr val="0C71E0"/>
                  </a:solidFill>
                  <a:latin typeface="Times New Roman" panose="02020603050405020304" pitchFamily="18" charset="0"/>
                </a:rPr>
                <a:t>尾</a:t>
              </a:r>
              <a:r>
                <a:rPr kumimoji="1" lang="zh-CN" altLang="en-US" sz="2100" dirty="0" smtClean="0">
                  <a:solidFill>
                    <a:srgbClr val="0C71E0"/>
                  </a:solidFill>
                  <a:latin typeface="Times New Roman" panose="02020603050405020304" pitchFamily="18" charset="0"/>
                </a:rPr>
                <a:t>符</a:t>
              </a:r>
              <a:endParaRPr kumimoji="1" lang="zh-CN" altLang="en-US" sz="2100" dirty="0">
                <a:solidFill>
                  <a:srgbClr val="0C71E0"/>
                </a:solidFill>
                <a:latin typeface="Times New Roman" panose="02020603050405020304" pitchFamily="18" charset="0"/>
              </a:endParaRPr>
            </a:p>
          </p:txBody>
        </p:sp>
        <p:sp>
          <p:nvSpPr>
            <p:cNvPr id="18457" name="Rectangle 7"/>
            <p:cNvSpPr>
              <a:spLocks noChangeArrowheads="1"/>
            </p:cNvSpPr>
            <p:nvPr/>
          </p:nvSpPr>
          <p:spPr bwMode="auto">
            <a:xfrm>
              <a:off x="589" y="1344"/>
              <a:ext cx="822" cy="223"/>
            </a:xfrm>
            <a:prstGeom prst="rect">
              <a:avLst/>
            </a:prstGeom>
            <a:noFill/>
            <a:ln w="12700">
              <a:solidFill>
                <a:schemeClr val="tx1"/>
              </a:solidFill>
              <a:miter lim="800000"/>
              <a:headEnd/>
              <a:tailEnd/>
            </a:ln>
            <a:effectLst/>
            <a:extLst>
              <a:ext uri="{909E8E84-426E-40DD-AFC4-6F175D3DCCD1}">
                <a14:hiddenFill xmlns:a14="http://schemas.microsoft.com/office/drawing/2010/main">
                  <a:gradFill rotWithShape="0">
                    <a:gsLst>
                      <a:gs pos="0">
                        <a:srgbClr val="5E9EFF"/>
                      </a:gs>
                      <a:gs pos="20000">
                        <a:srgbClr val="85C2FF"/>
                      </a:gs>
                      <a:gs pos="35001">
                        <a:srgbClr val="C4D6EB"/>
                      </a:gs>
                      <a:gs pos="50000">
                        <a:srgbClr val="FFEBFA"/>
                      </a:gs>
                      <a:gs pos="64999">
                        <a:srgbClr val="C4D6EB"/>
                      </a:gs>
                      <a:gs pos="80000">
                        <a:srgbClr val="85C2FF"/>
                      </a:gs>
                      <a:gs pos="100000">
                        <a:srgbClr val="5E9E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100">
                  <a:solidFill>
                    <a:srgbClr val="0C71E0"/>
                  </a:solidFill>
                  <a:latin typeface="Times New Roman" panose="02020603050405020304" pitchFamily="18" charset="0"/>
                </a:rPr>
                <a:t>阶符</a:t>
              </a:r>
            </a:p>
          </p:txBody>
        </p:sp>
        <p:sp>
          <p:nvSpPr>
            <p:cNvPr id="18458" name="Rectangle 8"/>
            <p:cNvSpPr>
              <a:spLocks noChangeArrowheads="1"/>
            </p:cNvSpPr>
            <p:nvPr/>
          </p:nvSpPr>
          <p:spPr bwMode="auto">
            <a:xfrm>
              <a:off x="2880" y="1344"/>
              <a:ext cx="1104" cy="223"/>
            </a:xfrm>
            <a:prstGeom prst="rect">
              <a:avLst/>
            </a:prstGeom>
            <a:noFill/>
            <a:ln w="12700">
              <a:solidFill>
                <a:schemeClr val="tx1"/>
              </a:solidFill>
              <a:miter lim="800000"/>
              <a:headEnd/>
              <a:tailEnd/>
            </a:ln>
            <a:effectLst/>
            <a:extLst>
              <a:ext uri="{909E8E84-426E-40DD-AFC4-6F175D3DCCD1}">
                <a14:hiddenFill xmlns:a14="http://schemas.microsoft.com/office/drawing/2010/main">
                  <a:gradFill rotWithShape="0">
                    <a:gsLst>
                      <a:gs pos="0">
                        <a:srgbClr val="5E9EFF"/>
                      </a:gs>
                      <a:gs pos="20000">
                        <a:srgbClr val="85C2FF"/>
                      </a:gs>
                      <a:gs pos="35001">
                        <a:srgbClr val="C4D6EB"/>
                      </a:gs>
                      <a:gs pos="50000">
                        <a:srgbClr val="FFEBFA"/>
                      </a:gs>
                      <a:gs pos="64999">
                        <a:srgbClr val="C4D6EB"/>
                      </a:gs>
                      <a:gs pos="80000">
                        <a:srgbClr val="85C2FF"/>
                      </a:gs>
                      <a:gs pos="100000">
                        <a:srgbClr val="5E9E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100" dirty="0">
                  <a:solidFill>
                    <a:srgbClr val="0C71E0"/>
                  </a:solidFill>
                  <a:latin typeface="Times New Roman" panose="02020603050405020304" pitchFamily="18" charset="0"/>
                </a:rPr>
                <a:t>尾数</a:t>
              </a:r>
            </a:p>
          </p:txBody>
        </p:sp>
      </p:grpSp>
      <p:grpSp>
        <p:nvGrpSpPr>
          <p:cNvPr id="18439" name="Group 9"/>
          <p:cNvGrpSpPr>
            <a:grpSpLocks/>
          </p:cNvGrpSpPr>
          <p:nvPr/>
        </p:nvGrpSpPr>
        <p:grpSpPr bwMode="auto">
          <a:xfrm>
            <a:off x="6743527" y="2053453"/>
            <a:ext cx="4183063" cy="422275"/>
            <a:chOff x="766" y="3640"/>
            <a:chExt cx="3842" cy="369"/>
          </a:xfrm>
          <a:solidFill>
            <a:schemeClr val="accent2">
              <a:lumMod val="60000"/>
              <a:lumOff val="40000"/>
            </a:schemeClr>
          </a:solidFill>
        </p:grpSpPr>
        <p:sp>
          <p:nvSpPr>
            <p:cNvPr id="18451" name="Rectangle 10"/>
            <p:cNvSpPr>
              <a:spLocks noChangeArrowheads="1"/>
            </p:cNvSpPr>
            <p:nvPr/>
          </p:nvSpPr>
          <p:spPr bwMode="auto">
            <a:xfrm>
              <a:off x="1584" y="3640"/>
              <a:ext cx="765" cy="369"/>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a:solidFill>
                    <a:srgbClr val="333333"/>
                  </a:solidFill>
                  <a:latin typeface="Times New Roman" panose="02020603050405020304" pitchFamily="18" charset="0"/>
                </a:rPr>
                <a:t>11</a:t>
              </a:r>
            </a:p>
          </p:txBody>
        </p:sp>
        <p:sp>
          <p:nvSpPr>
            <p:cNvPr id="18452" name="Rectangle 11"/>
            <p:cNvSpPr>
              <a:spLocks noChangeArrowheads="1"/>
            </p:cNvSpPr>
            <p:nvPr/>
          </p:nvSpPr>
          <p:spPr bwMode="auto">
            <a:xfrm>
              <a:off x="2352" y="3640"/>
              <a:ext cx="743" cy="369"/>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a:solidFill>
                    <a:srgbClr val="333333"/>
                  </a:solidFill>
                  <a:latin typeface="Times New Roman" panose="02020603050405020304" pitchFamily="18" charset="0"/>
                </a:rPr>
                <a:t>0</a:t>
              </a:r>
            </a:p>
          </p:txBody>
        </p:sp>
        <p:sp>
          <p:nvSpPr>
            <p:cNvPr id="18453" name="Rectangle 12"/>
            <p:cNvSpPr>
              <a:spLocks noChangeArrowheads="1"/>
            </p:cNvSpPr>
            <p:nvPr/>
          </p:nvSpPr>
          <p:spPr bwMode="auto">
            <a:xfrm>
              <a:off x="766" y="3640"/>
              <a:ext cx="822" cy="369"/>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a:solidFill>
                    <a:srgbClr val="333333"/>
                  </a:solidFill>
                  <a:latin typeface="Times New Roman" panose="02020603050405020304" pitchFamily="18" charset="0"/>
                </a:rPr>
                <a:t>0</a:t>
              </a:r>
            </a:p>
          </p:txBody>
        </p:sp>
        <p:sp>
          <p:nvSpPr>
            <p:cNvPr id="18454" name="Rectangle 13"/>
            <p:cNvSpPr>
              <a:spLocks noChangeArrowheads="1"/>
            </p:cNvSpPr>
            <p:nvPr/>
          </p:nvSpPr>
          <p:spPr bwMode="auto">
            <a:xfrm>
              <a:off x="3073" y="3640"/>
              <a:ext cx="1535" cy="369"/>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a:solidFill>
                    <a:srgbClr val="333333"/>
                  </a:solidFill>
                  <a:latin typeface="Times New Roman" panose="02020603050405020304" pitchFamily="18" charset="0"/>
                </a:rPr>
                <a:t>110011</a:t>
              </a:r>
            </a:p>
          </p:txBody>
        </p:sp>
      </p:grpSp>
      <p:sp>
        <p:nvSpPr>
          <p:cNvPr id="18440" name="Text Box 14"/>
          <p:cNvSpPr txBox="1">
            <a:spLocks noChangeArrowheads="1"/>
          </p:cNvSpPr>
          <p:nvPr/>
        </p:nvSpPr>
        <p:spPr bwMode="auto">
          <a:xfrm>
            <a:off x="6600056" y="2558860"/>
            <a:ext cx="4598987" cy="482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488" tIns="48244" rIns="96488" bIns="48244">
            <a:spAutoFit/>
          </a:bodyPr>
          <a:lstStyle>
            <a:lvl1pPr defTabSz="965200">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96520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965200">
              <a:spcBef>
                <a:spcPct val="20000"/>
              </a:spcBef>
              <a:buClr>
                <a:schemeClr val="tx1"/>
              </a:buClr>
              <a:buChar char="•"/>
              <a:defRPr sz="2200">
                <a:solidFill>
                  <a:schemeClr val="tx2"/>
                </a:solidFill>
                <a:latin typeface="Arial" panose="020B0604020202020204" pitchFamily="34" charset="0"/>
              </a:defRPr>
            </a:lvl3pPr>
            <a:lvl4pPr marL="1600200" indent="-228600" defTabSz="965200">
              <a:spcBef>
                <a:spcPct val="20000"/>
              </a:spcBef>
              <a:buChar char="–"/>
              <a:defRPr sz="2000">
                <a:solidFill>
                  <a:schemeClr val="tx2"/>
                </a:solidFill>
                <a:latin typeface="Arial" panose="020B0604020202020204" pitchFamily="34" charset="0"/>
              </a:defRPr>
            </a:lvl4pPr>
            <a:lvl5pPr marL="2057400" indent="-228600" defTabSz="965200">
              <a:spcBef>
                <a:spcPct val="20000"/>
              </a:spcBef>
              <a:buChar char="»"/>
              <a:defRPr sz="2000">
                <a:solidFill>
                  <a:schemeClr val="tx2"/>
                </a:solidFill>
                <a:latin typeface="Arial" panose="020B0604020202020204" pitchFamily="34" charset="0"/>
              </a:defRPr>
            </a:lvl5pPr>
            <a:lvl6pPr marL="2514600" indent="-228600" defTabSz="9652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9652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9652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9652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0"/>
              </a:spcBef>
              <a:buClrTx/>
              <a:buFontTx/>
              <a:buNone/>
            </a:pPr>
            <a:r>
              <a:rPr kumimoji="1" lang="en-US" altLang="zh-CN" sz="2500" dirty="0">
                <a:solidFill>
                  <a:srgbClr val="0C71E0"/>
                </a:solidFill>
                <a:latin typeface="Times New Roman" panose="02020603050405020304" pitchFamily="18" charset="0"/>
              </a:rPr>
              <a:t>N= </a:t>
            </a:r>
            <a:r>
              <a:rPr kumimoji="1" lang="zh-CN" altLang="en-US" sz="2500" dirty="0">
                <a:solidFill>
                  <a:srgbClr val="0C71E0"/>
                </a:solidFill>
                <a:latin typeface="Times New Roman" panose="02020603050405020304" pitchFamily="18" charset="0"/>
              </a:rPr>
              <a:t>数符</a:t>
            </a:r>
            <a:r>
              <a:rPr kumimoji="1" lang="zh-CN" altLang="en-US" sz="2500" dirty="0">
                <a:solidFill>
                  <a:srgbClr val="0C71E0"/>
                </a:solidFill>
                <a:latin typeface="Times New Roman" panose="02020603050405020304" pitchFamily="18" charset="0"/>
                <a:sym typeface="Wingdings 2" panose="05020102010507070707" pitchFamily="18" charset="2"/>
              </a:rPr>
              <a:t></a:t>
            </a:r>
            <a:r>
              <a:rPr kumimoji="1" lang="zh-CN" altLang="en-US" sz="2500" dirty="0">
                <a:solidFill>
                  <a:srgbClr val="0C71E0"/>
                </a:solidFill>
                <a:latin typeface="Times New Roman" panose="02020603050405020304" pitchFamily="18" charset="0"/>
              </a:rPr>
              <a:t>尾数</a:t>
            </a:r>
            <a:r>
              <a:rPr kumimoji="1" lang="zh-CN" altLang="en-US" sz="2500" dirty="0">
                <a:solidFill>
                  <a:srgbClr val="0C71E0"/>
                </a:solidFill>
                <a:latin typeface="Times New Roman" panose="02020603050405020304" pitchFamily="18" charset="0"/>
                <a:sym typeface="Wingdings 2" panose="05020102010507070707" pitchFamily="18" charset="2"/>
              </a:rPr>
              <a:t></a:t>
            </a:r>
            <a:r>
              <a:rPr kumimoji="1" lang="en-US" altLang="zh-CN" sz="2500" dirty="0">
                <a:solidFill>
                  <a:srgbClr val="0C71E0"/>
                </a:solidFill>
                <a:latin typeface="Times New Roman" panose="02020603050405020304" pitchFamily="18" charset="0"/>
              </a:rPr>
              <a:t>2</a:t>
            </a:r>
            <a:r>
              <a:rPr kumimoji="1" lang="zh-CN" altLang="en-US" sz="2500" baseline="30000" dirty="0">
                <a:solidFill>
                  <a:srgbClr val="0C71E0"/>
                </a:solidFill>
                <a:latin typeface="Times New Roman" panose="02020603050405020304" pitchFamily="18" charset="0"/>
              </a:rPr>
              <a:t>阶符</a:t>
            </a:r>
            <a:r>
              <a:rPr kumimoji="1" lang="zh-CN" altLang="en-US" sz="2500" baseline="30000" dirty="0">
                <a:solidFill>
                  <a:srgbClr val="0C71E0"/>
                </a:solidFill>
                <a:latin typeface="Times New Roman" panose="02020603050405020304" pitchFamily="18" charset="0"/>
                <a:sym typeface="Wingdings 2" panose="05020102010507070707" pitchFamily="18" charset="2"/>
              </a:rPr>
              <a:t></a:t>
            </a:r>
            <a:r>
              <a:rPr kumimoji="1" lang="zh-CN" altLang="en-US" sz="2500" baseline="30000" dirty="0">
                <a:solidFill>
                  <a:srgbClr val="0C71E0"/>
                </a:solidFill>
                <a:latin typeface="Times New Roman" panose="02020603050405020304" pitchFamily="18" charset="0"/>
              </a:rPr>
              <a:t>阶码</a:t>
            </a:r>
            <a:endParaRPr kumimoji="1" lang="zh-CN" altLang="en-US" sz="2500" dirty="0">
              <a:solidFill>
                <a:srgbClr val="0C71E0"/>
              </a:solidFill>
              <a:latin typeface="Times New Roman" panose="02020603050405020304" pitchFamily="18" charset="0"/>
            </a:endParaRPr>
          </a:p>
        </p:txBody>
      </p:sp>
      <p:sp>
        <p:nvSpPr>
          <p:cNvPr id="18441" name="Rectangle 15"/>
          <p:cNvSpPr>
            <a:spLocks noChangeArrowheads="1"/>
          </p:cNvSpPr>
          <p:nvPr/>
        </p:nvSpPr>
        <p:spPr bwMode="auto">
          <a:xfrm>
            <a:off x="6303107" y="1108494"/>
            <a:ext cx="5545652" cy="741742"/>
          </a:xfrm>
          <a:prstGeom prst="rect">
            <a:avLst/>
          </a:prstGeom>
          <a:solidFill>
            <a:srgbClr val="CC6600"/>
          </a:solidFill>
          <a:ln>
            <a:noFill/>
          </a:ln>
          <a:effectLst>
            <a:outerShdw dist="107763" dir="2700000" algn="ctr" rotWithShape="0">
              <a:srgbClr val="FFFF00"/>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64008" tIns="32004" rIns="64008" bIns="32004">
            <a:spAutoFit/>
          </a:bodyPr>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r>
              <a:rPr kumimoji="1" lang="zh-CN" altLang="en-US" sz="2200" b="0" dirty="0">
                <a:solidFill>
                  <a:schemeClr val="bg2">
                    <a:lumMod val="20000"/>
                    <a:lumOff val="80000"/>
                  </a:schemeClr>
                </a:solidFill>
                <a:latin typeface="宋体" panose="02010600030101010101" pitchFamily="2" charset="-122"/>
              </a:rPr>
              <a:t>规格化的形式：尾数的绝对值大于等于</a:t>
            </a:r>
            <a:r>
              <a:rPr kumimoji="1" lang="en-US" altLang="zh-CN" sz="2200" b="0" dirty="0">
                <a:solidFill>
                  <a:schemeClr val="bg2">
                    <a:lumMod val="20000"/>
                    <a:lumOff val="80000"/>
                  </a:schemeClr>
                </a:solidFill>
                <a:latin typeface="Times New Roman" panose="02020603050405020304" pitchFamily="18" charset="0"/>
              </a:rPr>
              <a:t>0.1</a:t>
            </a:r>
            <a:r>
              <a:rPr kumimoji="1" lang="zh-CN" altLang="en-US" sz="2200" b="0" dirty="0">
                <a:solidFill>
                  <a:schemeClr val="bg2">
                    <a:lumMod val="20000"/>
                    <a:lumOff val="80000"/>
                  </a:schemeClr>
                </a:solidFill>
                <a:latin typeface="宋体" panose="02010600030101010101" pitchFamily="2" charset="-122"/>
              </a:rPr>
              <a:t>并且小于</a:t>
            </a:r>
            <a:r>
              <a:rPr kumimoji="1" lang="en-US" altLang="zh-CN" sz="2200" b="0" dirty="0">
                <a:solidFill>
                  <a:schemeClr val="bg2">
                    <a:lumMod val="20000"/>
                    <a:lumOff val="80000"/>
                  </a:schemeClr>
                </a:solidFill>
                <a:latin typeface="Times New Roman" panose="02020603050405020304" pitchFamily="18" charset="0"/>
              </a:rPr>
              <a:t>1</a:t>
            </a:r>
            <a:r>
              <a:rPr kumimoji="1" lang="zh-CN" altLang="en-US" sz="2200" b="0" dirty="0">
                <a:solidFill>
                  <a:schemeClr val="bg2">
                    <a:lumMod val="20000"/>
                    <a:lumOff val="80000"/>
                  </a:schemeClr>
                </a:solidFill>
                <a:latin typeface="宋体" panose="02010600030101010101" pitchFamily="2" charset="-122"/>
              </a:rPr>
              <a:t>，从而唯一地规定了小数点的位置。</a:t>
            </a:r>
            <a:r>
              <a:rPr kumimoji="1" lang="zh-CN" altLang="en-US" sz="2200" b="0" dirty="0">
                <a:solidFill>
                  <a:schemeClr val="bg2">
                    <a:lumMod val="20000"/>
                    <a:lumOff val="80000"/>
                  </a:schemeClr>
                </a:solidFill>
                <a:latin typeface="Times New Roman" panose="02020603050405020304" pitchFamily="18" charset="0"/>
              </a:rPr>
              <a:t> </a:t>
            </a:r>
          </a:p>
        </p:txBody>
      </p:sp>
      <p:sp>
        <p:nvSpPr>
          <p:cNvPr id="18442" name="Rectangle 17"/>
          <p:cNvSpPr>
            <a:spLocks noChangeArrowheads="1"/>
          </p:cNvSpPr>
          <p:nvPr/>
        </p:nvSpPr>
        <p:spPr bwMode="auto">
          <a:xfrm>
            <a:off x="3554225" y="2360737"/>
            <a:ext cx="151606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spcBef>
                <a:spcPct val="50000"/>
              </a:spcBef>
              <a:buClrTx/>
              <a:buFontTx/>
              <a:buNone/>
            </a:pPr>
            <a:r>
              <a:rPr kumimoji="1" lang="en-US" altLang="zh-CN" sz="2100">
                <a:solidFill>
                  <a:srgbClr val="00FFFF"/>
                </a:solidFill>
                <a:latin typeface="Times New Roman" panose="02020603050405020304" pitchFamily="18" charset="0"/>
              </a:rPr>
              <a:t>   </a:t>
            </a:r>
            <a:endParaRPr kumimoji="1" lang="en-US" altLang="zh-CN" sz="2100">
              <a:solidFill>
                <a:srgbClr val="FF0000"/>
              </a:solidFill>
              <a:latin typeface="Times New Roman" panose="02020603050405020304" pitchFamily="18" charset="0"/>
            </a:endParaRPr>
          </a:p>
        </p:txBody>
      </p:sp>
      <p:sp>
        <p:nvSpPr>
          <p:cNvPr id="18443" name="AutoShape 18"/>
          <p:cNvSpPr>
            <a:spLocks noChangeArrowheads="1"/>
          </p:cNvSpPr>
          <p:nvPr/>
        </p:nvSpPr>
        <p:spPr bwMode="auto">
          <a:xfrm>
            <a:off x="1777812" y="2360737"/>
            <a:ext cx="1358900" cy="439737"/>
          </a:xfrm>
          <a:prstGeom prst="wedgeRoundRectCallout">
            <a:avLst>
              <a:gd name="adj1" fmla="val -6972"/>
              <a:gd name="adj2" fmla="val -140366"/>
              <a:gd name="adj3" fmla="val 16667"/>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defTabSz="914400">
              <a:spcBef>
                <a:spcPct val="0"/>
              </a:spcBef>
              <a:buClrTx/>
              <a:buNone/>
            </a:pPr>
            <a:r>
              <a:rPr kumimoji="1" lang="zh-CN" altLang="en-US" sz="2100" b="0">
                <a:solidFill>
                  <a:srgbClr val="FFFFFF"/>
                </a:solidFill>
                <a:latin typeface="Times New Roman" panose="02020603050405020304" pitchFamily="18" charset="0"/>
              </a:rPr>
              <a:t>定点整数</a:t>
            </a:r>
            <a:endParaRPr kumimoji="1" lang="zh-CN" altLang="en-US" sz="2100" b="0" dirty="0">
              <a:solidFill>
                <a:srgbClr val="FFFFFF"/>
              </a:solidFill>
              <a:latin typeface="Times New Roman" panose="02020603050405020304" pitchFamily="18" charset="0"/>
            </a:endParaRPr>
          </a:p>
        </p:txBody>
      </p:sp>
      <p:sp>
        <p:nvSpPr>
          <p:cNvPr id="18444" name="AutoShape 19"/>
          <p:cNvSpPr>
            <a:spLocks noChangeArrowheads="1"/>
          </p:cNvSpPr>
          <p:nvPr/>
        </p:nvSpPr>
        <p:spPr bwMode="auto">
          <a:xfrm>
            <a:off x="3554225" y="2360737"/>
            <a:ext cx="1516063" cy="439737"/>
          </a:xfrm>
          <a:prstGeom prst="wedgeRoundRectCallout">
            <a:avLst>
              <a:gd name="adj1" fmla="val 2801"/>
              <a:gd name="adj2" fmla="val -145051"/>
              <a:gd name="adj3" fmla="val 16667"/>
            </a:avLst>
          </a:prstGeom>
          <a:solidFill>
            <a:srgbClr val="8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4008" tIns="32004" rIns="64008" bIns="32004"/>
          <a:lstStyle>
            <a:lvl1pPr defTabSz="63976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63976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639763">
              <a:spcBef>
                <a:spcPct val="20000"/>
              </a:spcBef>
              <a:buClr>
                <a:schemeClr val="tx1"/>
              </a:buClr>
              <a:buChar char="•"/>
              <a:defRPr sz="2200">
                <a:solidFill>
                  <a:schemeClr val="tx2"/>
                </a:solidFill>
                <a:latin typeface="Arial" panose="020B0604020202020204" pitchFamily="34" charset="0"/>
              </a:defRPr>
            </a:lvl3pPr>
            <a:lvl4pPr marL="1600200" indent="-228600" defTabSz="639763">
              <a:spcBef>
                <a:spcPct val="20000"/>
              </a:spcBef>
              <a:buChar char="–"/>
              <a:defRPr sz="2000">
                <a:solidFill>
                  <a:schemeClr val="tx2"/>
                </a:solidFill>
                <a:latin typeface="Arial" panose="020B0604020202020204" pitchFamily="34" charset="0"/>
              </a:defRPr>
            </a:lvl4pPr>
            <a:lvl5pPr marL="2057400" indent="-228600" defTabSz="639763">
              <a:spcBef>
                <a:spcPct val="20000"/>
              </a:spcBef>
              <a:buChar char="»"/>
              <a:defRPr sz="2000">
                <a:solidFill>
                  <a:schemeClr val="tx2"/>
                </a:solidFill>
                <a:latin typeface="Arial" panose="020B0604020202020204" pitchFamily="34" charset="0"/>
              </a:defRPr>
            </a:lvl5pPr>
            <a:lvl6pPr marL="25146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639763" eaLnBrk="0" fontAlgn="base" hangingPunct="0">
              <a:spcBef>
                <a:spcPct val="20000"/>
              </a:spcBef>
              <a:spcAft>
                <a:spcPct val="0"/>
              </a:spcAft>
              <a:buChar char="»"/>
              <a:defRPr sz="2000">
                <a:solidFill>
                  <a:schemeClr val="tx2"/>
                </a:solidFill>
                <a:latin typeface="Arial" panose="020B0604020202020204" pitchFamily="34" charset="0"/>
              </a:defRPr>
            </a:lvl9pPr>
          </a:lstStyle>
          <a:p>
            <a:pPr lvl="0" algn="ctr" defTabSz="914400">
              <a:spcBef>
                <a:spcPct val="0"/>
              </a:spcBef>
              <a:buClrTx/>
              <a:buNone/>
            </a:pPr>
            <a:r>
              <a:rPr kumimoji="1" lang="zh-CN" altLang="en-US" sz="2100" b="0">
                <a:solidFill>
                  <a:srgbClr val="FFFFFF"/>
                </a:solidFill>
                <a:latin typeface="Times New Roman" panose="02020603050405020304" pitchFamily="18" charset="0"/>
              </a:rPr>
              <a:t>定点小数</a:t>
            </a:r>
            <a:endParaRPr kumimoji="1" lang="zh-CN" altLang="en-US" sz="2100" b="0" dirty="0">
              <a:solidFill>
                <a:srgbClr val="FFFFFF"/>
              </a:solidFill>
              <a:latin typeface="Times New Roman" panose="02020603050405020304" pitchFamily="18" charset="0"/>
            </a:endParaRPr>
          </a:p>
        </p:txBody>
      </p:sp>
      <p:grpSp>
        <p:nvGrpSpPr>
          <p:cNvPr id="18446" name="Group 9"/>
          <p:cNvGrpSpPr>
            <a:grpSpLocks/>
          </p:cNvGrpSpPr>
          <p:nvPr/>
        </p:nvGrpSpPr>
        <p:grpSpPr bwMode="auto">
          <a:xfrm>
            <a:off x="1098362" y="1117724"/>
            <a:ext cx="3919557" cy="412508"/>
            <a:chOff x="766" y="3640"/>
            <a:chExt cx="3842" cy="353"/>
          </a:xfrm>
          <a:solidFill>
            <a:schemeClr val="accent2">
              <a:lumMod val="60000"/>
              <a:lumOff val="40000"/>
            </a:schemeClr>
          </a:solidFill>
        </p:grpSpPr>
        <p:sp>
          <p:nvSpPr>
            <p:cNvPr id="18447" name="Rectangle 10"/>
            <p:cNvSpPr>
              <a:spLocks noChangeArrowheads="1"/>
            </p:cNvSpPr>
            <p:nvPr/>
          </p:nvSpPr>
          <p:spPr bwMode="auto">
            <a:xfrm>
              <a:off x="1693" y="3640"/>
              <a:ext cx="847" cy="353"/>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a:solidFill>
                    <a:srgbClr val="333333"/>
                  </a:solidFill>
                  <a:latin typeface="Times New Roman" panose="02020603050405020304" pitchFamily="18" charset="0"/>
                </a:rPr>
                <a:t>11</a:t>
              </a:r>
            </a:p>
          </p:txBody>
        </p:sp>
        <p:sp>
          <p:nvSpPr>
            <p:cNvPr id="18448" name="Rectangle 11"/>
            <p:cNvSpPr>
              <a:spLocks noChangeArrowheads="1"/>
            </p:cNvSpPr>
            <p:nvPr/>
          </p:nvSpPr>
          <p:spPr bwMode="auto">
            <a:xfrm>
              <a:off x="2545" y="3640"/>
              <a:ext cx="814" cy="353"/>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dirty="0">
                  <a:solidFill>
                    <a:srgbClr val="333333"/>
                  </a:solidFill>
                  <a:latin typeface="Times New Roman" panose="02020603050405020304" pitchFamily="18" charset="0"/>
                </a:rPr>
                <a:t>0</a:t>
              </a:r>
            </a:p>
          </p:txBody>
        </p:sp>
        <p:sp>
          <p:nvSpPr>
            <p:cNvPr id="18449" name="Rectangle 12"/>
            <p:cNvSpPr>
              <a:spLocks noChangeArrowheads="1"/>
            </p:cNvSpPr>
            <p:nvPr/>
          </p:nvSpPr>
          <p:spPr bwMode="auto">
            <a:xfrm>
              <a:off x="766" y="3640"/>
              <a:ext cx="930" cy="353"/>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dirty="0">
                  <a:solidFill>
                    <a:srgbClr val="333333"/>
                  </a:solidFill>
                  <a:latin typeface="Times New Roman" panose="02020603050405020304" pitchFamily="18" charset="0"/>
                </a:rPr>
                <a:t>0</a:t>
              </a:r>
            </a:p>
          </p:txBody>
        </p:sp>
        <p:sp>
          <p:nvSpPr>
            <p:cNvPr id="18450" name="Rectangle 13"/>
            <p:cNvSpPr>
              <a:spLocks noChangeArrowheads="1"/>
            </p:cNvSpPr>
            <p:nvPr/>
          </p:nvSpPr>
          <p:spPr bwMode="auto">
            <a:xfrm>
              <a:off x="3359" y="3640"/>
              <a:ext cx="1249" cy="353"/>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0" tIns="44446" rIns="90480" bIns="44446">
              <a:spAutoFit/>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en-US" altLang="zh-CN" sz="2100" b="0" dirty="0">
                  <a:solidFill>
                    <a:srgbClr val="333333"/>
                  </a:solidFill>
                  <a:latin typeface="Times New Roman" panose="02020603050405020304" pitchFamily="18" charset="0"/>
                </a:rPr>
                <a:t>110011</a:t>
              </a:r>
            </a:p>
          </p:txBody>
        </p:sp>
      </p:grpSp>
      <p:pic>
        <p:nvPicPr>
          <p:cNvPr id="3" name="Content Placeholder 2"/>
          <p:cNvPicPr>
            <a:picLocks noGrp="1" noChangeAspect="1"/>
          </p:cNvPicPr>
          <p:nvPr>
            <p:ph idx="1"/>
          </p:nvPr>
        </p:nvPicPr>
        <p:blipFill rotWithShape="1">
          <a:blip r:embed="rId2"/>
          <a:srcRect l="18012" r="17942" b="36645"/>
          <a:stretch/>
        </p:blipFill>
        <p:spPr>
          <a:xfrm>
            <a:off x="1082746" y="4956517"/>
            <a:ext cx="9755094" cy="1156097"/>
          </a:xfrm>
          <a:prstGeom prst="rect">
            <a:avLst/>
          </a:prstGeom>
        </p:spPr>
      </p:pic>
      <p:sp>
        <p:nvSpPr>
          <p:cNvPr id="4" name="Rectangle 3"/>
          <p:cNvSpPr/>
          <p:nvPr/>
        </p:nvSpPr>
        <p:spPr>
          <a:xfrm>
            <a:off x="1319740" y="3458393"/>
            <a:ext cx="7093609" cy="1200329"/>
          </a:xfrm>
          <a:prstGeom prst="rect">
            <a:avLst/>
          </a:prstGeom>
        </p:spPr>
        <p:txBody>
          <a:bodyPr wrap="none">
            <a:spAutoFit/>
          </a:bodyPr>
          <a:lstStyle/>
          <a:p>
            <a:pPr marL="457200" indent="-457200">
              <a:lnSpc>
                <a:spcPct val="150000"/>
              </a:lnSpc>
              <a:buFont typeface="Arial" panose="020B0604020202020204" pitchFamily="34" charset="0"/>
              <a:buChar char="•"/>
            </a:pPr>
            <a:r>
              <a:rPr lang="zh-CN" altLang="en-US" sz="2400" dirty="0"/>
              <a:t>数字</a:t>
            </a:r>
            <a:r>
              <a:rPr lang="en-US" altLang="zh-CN" sz="2400" dirty="0"/>
              <a:t>36.5</a:t>
            </a:r>
            <a:r>
              <a:rPr lang="zh-CN" altLang="zh-CN" sz="2400" dirty="0"/>
              <a:t>采用单精度节浮点数在计算机中的存储</a:t>
            </a:r>
            <a:endParaRPr lang="en-US" altLang="zh-CN" sz="2400" kern="100" dirty="0">
              <a:latin typeface="Times New Roman" panose="02020603050405020304" pitchFamily="18" charset="0"/>
              <a:ea typeface="黑体" panose="02010609060101010101" pitchFamily="49" charset="-122"/>
            </a:endParaRPr>
          </a:p>
          <a:p>
            <a:pPr marL="914400" lvl="1" indent="-457200">
              <a:lnSpc>
                <a:spcPct val="150000"/>
              </a:lnSpc>
              <a:buFont typeface="Arial" panose="020B0604020202020204" pitchFamily="34" charset="0"/>
              <a:buChar char="•"/>
            </a:pPr>
            <a:r>
              <a:rPr lang="en-US" altLang="zh-CN" sz="2400" kern="100" dirty="0">
                <a:latin typeface="Times New Roman" panose="02020603050405020304" pitchFamily="18" charset="0"/>
                <a:ea typeface="黑体" panose="02010609060101010101" pitchFamily="49" charset="-122"/>
              </a:rPr>
              <a:t>36.5</a:t>
            </a:r>
            <a:r>
              <a:rPr lang="zh-CN" altLang="zh-CN" sz="2400" kern="1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kern="100" dirty="0" smtClean="0">
                <a:latin typeface="Times New Roman" panose="02020603050405020304" pitchFamily="18" charset="0"/>
                <a:ea typeface="黑体" panose="02010609060101010101" pitchFamily="49" charset="-122"/>
              </a:rPr>
              <a:t>100100.1B</a:t>
            </a:r>
            <a:r>
              <a:rPr lang="zh-CN" altLang="zh-CN" sz="2400" kern="100"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kern="100" dirty="0">
                <a:latin typeface="Times New Roman" panose="02020603050405020304" pitchFamily="18" charset="0"/>
                <a:ea typeface="宋体" panose="02010600030101010101" pitchFamily="2" charset="-122"/>
              </a:rPr>
              <a:t>0.1001001</a:t>
            </a:r>
            <a:r>
              <a:rPr lang="en-US" altLang="zh-CN" sz="2400" kern="100" dirty="0">
                <a:latin typeface="宋体" panose="02010600030101010101" pitchFamily="2" charset="-122"/>
                <a:cs typeface="Times New Roman" panose="02020603050405020304" pitchFamily="18" charset="0"/>
              </a:rPr>
              <a:t>×</a:t>
            </a:r>
            <a:r>
              <a:rPr lang="en-US" altLang="zh-CN" sz="2400" kern="100" dirty="0">
                <a:latin typeface="Times New Roman" panose="02020603050405020304" pitchFamily="18" charset="0"/>
                <a:ea typeface="宋体" panose="02010600030101010101" pitchFamily="2" charset="-122"/>
              </a:rPr>
              <a:t>2</a:t>
            </a:r>
            <a:r>
              <a:rPr lang="en-US" altLang="zh-CN" sz="2400" kern="100" baseline="30000" dirty="0">
                <a:latin typeface="Times New Roman" panose="02020603050405020304" pitchFamily="18" charset="0"/>
                <a:ea typeface="宋体" panose="02010600030101010101" pitchFamily="2" charset="-122"/>
              </a:rPr>
              <a:t>110</a:t>
            </a:r>
            <a:r>
              <a:rPr lang="en-US" altLang="zh-CN" sz="2400" kern="100" dirty="0">
                <a:latin typeface="Times New Roman" panose="02020603050405020304" pitchFamily="18" charset="0"/>
                <a:ea typeface="宋体" panose="02010600030101010101" pitchFamily="2" charset="-122"/>
              </a:rPr>
              <a:t>B</a:t>
            </a:r>
            <a:endParaRPr lang="zh-CN" altLang="en-US" sz="2400" dirty="0"/>
          </a:p>
        </p:txBody>
      </p:sp>
      <p:sp>
        <p:nvSpPr>
          <p:cNvPr id="30" name="Slide Number Placeholder 1">
            <a:extLst>
              <a:ext uri="{FF2B5EF4-FFF2-40B4-BE49-F238E27FC236}">
                <a16:creationId xmlns="" xmlns:a16="http://schemas.microsoft.com/office/drawing/2014/main" id="{523F4C9A-D7F4-4ACB-9CDA-84C39848ECF4}"/>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59</a:t>
            </a:fld>
            <a:endParaRPr lang="en-US" altLang="zh-CN" dirty="0"/>
          </a:p>
        </p:txBody>
      </p:sp>
    </p:spTree>
    <p:extLst>
      <p:ext uri="{BB962C8B-B14F-4D97-AF65-F5344CB8AC3E}">
        <p14:creationId xmlns:p14="http://schemas.microsoft.com/office/powerpoint/2010/main" val="19306954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8502650" y="3195955"/>
            <a:ext cx="2137410" cy="2076450"/>
            <a:chOff x="13181" y="5769"/>
            <a:chExt cx="3366" cy="3270"/>
          </a:xfrm>
        </p:grpSpPr>
        <p:grpSp>
          <p:nvGrpSpPr>
            <p:cNvPr id="16" name="组合 15"/>
            <p:cNvGrpSpPr/>
            <p:nvPr/>
          </p:nvGrpSpPr>
          <p:grpSpPr>
            <a:xfrm>
              <a:off x="13181" y="5769"/>
              <a:ext cx="3367" cy="3271"/>
              <a:chOff x="6318250" y="3480486"/>
              <a:chExt cx="1554163" cy="1552575"/>
            </a:xfrm>
          </p:grpSpPr>
          <p:sp>
            <p:nvSpPr>
              <p:cNvPr id="423" name="Oval 113"/>
              <p:cNvSpPr>
                <a:spLocks noChangeArrowheads="1"/>
              </p:cNvSpPr>
              <p:nvPr/>
            </p:nvSpPr>
            <p:spPr bwMode="auto">
              <a:xfrm>
                <a:off x="6318250" y="3480486"/>
                <a:ext cx="1554163" cy="1552575"/>
              </a:xfrm>
              <a:prstGeom prst="ellipse">
                <a:avLst/>
              </a:prstGeom>
              <a:solidFill>
                <a:srgbClr val="89B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4" name="Freeform 114"/>
              <p:cNvSpPr/>
              <p:nvPr/>
            </p:nvSpPr>
            <p:spPr bwMode="auto">
              <a:xfrm>
                <a:off x="6591300" y="3727450"/>
                <a:ext cx="1008063" cy="682625"/>
              </a:xfrm>
              <a:custGeom>
                <a:avLst/>
                <a:gdLst>
                  <a:gd name="T0" fmla="*/ 354 w 354"/>
                  <a:gd name="T1" fmla="*/ 222 h 240"/>
                  <a:gd name="T2" fmla="*/ 336 w 354"/>
                  <a:gd name="T3" fmla="*/ 240 h 240"/>
                  <a:gd name="T4" fmla="*/ 18 w 354"/>
                  <a:gd name="T5" fmla="*/ 240 h 240"/>
                  <a:gd name="T6" fmla="*/ 0 w 354"/>
                  <a:gd name="T7" fmla="*/ 222 h 240"/>
                  <a:gd name="T8" fmla="*/ 0 w 354"/>
                  <a:gd name="T9" fmla="*/ 33 h 240"/>
                  <a:gd name="T10" fmla="*/ 18 w 354"/>
                  <a:gd name="T11" fmla="*/ 0 h 240"/>
                  <a:gd name="T12" fmla="*/ 336 w 354"/>
                  <a:gd name="T13" fmla="*/ 0 h 240"/>
                  <a:gd name="T14" fmla="*/ 354 w 354"/>
                  <a:gd name="T15" fmla="*/ 18 h 240"/>
                  <a:gd name="T16" fmla="*/ 354 w 354"/>
                  <a:gd name="T17"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2"/>
                    </a:moveTo>
                    <a:cubicBezTo>
                      <a:pt x="354" y="232"/>
                      <a:pt x="346" y="240"/>
                      <a:pt x="336" y="240"/>
                    </a:cubicBezTo>
                    <a:cubicBezTo>
                      <a:pt x="18" y="240"/>
                      <a:pt x="18" y="240"/>
                      <a:pt x="18" y="240"/>
                    </a:cubicBezTo>
                    <a:cubicBezTo>
                      <a:pt x="8" y="240"/>
                      <a:pt x="0" y="232"/>
                      <a:pt x="0" y="222"/>
                    </a:cubicBezTo>
                    <a:cubicBezTo>
                      <a:pt x="0" y="33"/>
                      <a:pt x="0" y="33"/>
                      <a:pt x="0" y="33"/>
                    </a:cubicBezTo>
                    <a:cubicBezTo>
                      <a:pt x="0" y="23"/>
                      <a:pt x="8" y="0"/>
                      <a:pt x="18" y="0"/>
                    </a:cubicBezTo>
                    <a:cubicBezTo>
                      <a:pt x="336" y="0"/>
                      <a:pt x="336" y="0"/>
                      <a:pt x="336" y="0"/>
                    </a:cubicBezTo>
                    <a:cubicBezTo>
                      <a:pt x="346" y="0"/>
                      <a:pt x="354" y="8"/>
                      <a:pt x="354" y="18"/>
                    </a:cubicBezTo>
                    <a:lnTo>
                      <a:pt x="354" y="222"/>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5" name="Freeform 115"/>
              <p:cNvSpPr/>
              <p:nvPr/>
            </p:nvSpPr>
            <p:spPr bwMode="auto">
              <a:xfrm>
                <a:off x="6591300" y="3714750"/>
                <a:ext cx="1008063" cy="684213"/>
              </a:xfrm>
              <a:custGeom>
                <a:avLst/>
                <a:gdLst>
                  <a:gd name="T0" fmla="*/ 354 w 354"/>
                  <a:gd name="T1" fmla="*/ 223 h 240"/>
                  <a:gd name="T2" fmla="*/ 336 w 354"/>
                  <a:gd name="T3" fmla="*/ 240 h 240"/>
                  <a:gd name="T4" fmla="*/ 18 w 354"/>
                  <a:gd name="T5" fmla="*/ 240 h 240"/>
                  <a:gd name="T6" fmla="*/ 0 w 354"/>
                  <a:gd name="T7" fmla="*/ 223 h 240"/>
                  <a:gd name="T8" fmla="*/ 0 w 354"/>
                  <a:gd name="T9" fmla="*/ 18 h 240"/>
                  <a:gd name="T10" fmla="*/ 18 w 354"/>
                  <a:gd name="T11" fmla="*/ 0 h 240"/>
                  <a:gd name="T12" fmla="*/ 336 w 354"/>
                  <a:gd name="T13" fmla="*/ 0 h 240"/>
                  <a:gd name="T14" fmla="*/ 354 w 354"/>
                  <a:gd name="T15" fmla="*/ 18 h 240"/>
                  <a:gd name="T16" fmla="*/ 354 w 354"/>
                  <a:gd name="T17"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240">
                    <a:moveTo>
                      <a:pt x="354" y="223"/>
                    </a:moveTo>
                    <a:cubicBezTo>
                      <a:pt x="354" y="232"/>
                      <a:pt x="346" y="240"/>
                      <a:pt x="336" y="240"/>
                    </a:cubicBezTo>
                    <a:cubicBezTo>
                      <a:pt x="18" y="240"/>
                      <a:pt x="18" y="240"/>
                      <a:pt x="18" y="240"/>
                    </a:cubicBezTo>
                    <a:cubicBezTo>
                      <a:pt x="8" y="240"/>
                      <a:pt x="0" y="232"/>
                      <a:pt x="0" y="223"/>
                    </a:cubicBezTo>
                    <a:cubicBezTo>
                      <a:pt x="0" y="18"/>
                      <a:pt x="0" y="18"/>
                      <a:pt x="0" y="18"/>
                    </a:cubicBezTo>
                    <a:cubicBezTo>
                      <a:pt x="0" y="8"/>
                      <a:pt x="8" y="0"/>
                      <a:pt x="18" y="0"/>
                    </a:cubicBezTo>
                    <a:cubicBezTo>
                      <a:pt x="336" y="0"/>
                      <a:pt x="336" y="0"/>
                      <a:pt x="336" y="0"/>
                    </a:cubicBezTo>
                    <a:cubicBezTo>
                      <a:pt x="346" y="0"/>
                      <a:pt x="354" y="8"/>
                      <a:pt x="354" y="18"/>
                    </a:cubicBezTo>
                    <a:lnTo>
                      <a:pt x="354" y="223"/>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6" name="Freeform 116"/>
              <p:cNvSpPr/>
              <p:nvPr/>
            </p:nvSpPr>
            <p:spPr bwMode="auto">
              <a:xfrm>
                <a:off x="6634163" y="3767138"/>
                <a:ext cx="923925" cy="568325"/>
              </a:xfrm>
              <a:custGeom>
                <a:avLst/>
                <a:gdLst>
                  <a:gd name="T0" fmla="*/ 313 w 325"/>
                  <a:gd name="T1" fmla="*/ 0 h 200"/>
                  <a:gd name="T2" fmla="*/ 193 w 325"/>
                  <a:gd name="T3" fmla="*/ 0 h 200"/>
                  <a:gd name="T4" fmla="*/ 11 w 325"/>
                  <a:gd name="T5" fmla="*/ 0 h 200"/>
                  <a:gd name="T6" fmla="*/ 0 w 325"/>
                  <a:gd name="T7" fmla="*/ 11 h 200"/>
                  <a:gd name="T8" fmla="*/ 0 w 325"/>
                  <a:gd name="T9" fmla="*/ 81 h 200"/>
                  <a:gd name="T10" fmla="*/ 0 w 325"/>
                  <a:gd name="T11" fmla="*/ 102 h 200"/>
                  <a:gd name="T12" fmla="*/ 0 w 325"/>
                  <a:gd name="T13" fmla="*/ 178 h 200"/>
                  <a:gd name="T14" fmla="*/ 0 w 325"/>
                  <a:gd name="T15" fmla="*/ 190 h 200"/>
                  <a:gd name="T16" fmla="*/ 11 w 325"/>
                  <a:gd name="T17" fmla="*/ 200 h 200"/>
                  <a:gd name="T18" fmla="*/ 313 w 325"/>
                  <a:gd name="T19" fmla="*/ 200 h 200"/>
                  <a:gd name="T20" fmla="*/ 325 w 325"/>
                  <a:gd name="T21" fmla="*/ 190 h 200"/>
                  <a:gd name="T22" fmla="*/ 325 w 325"/>
                  <a:gd name="T23" fmla="*/ 157 h 200"/>
                  <a:gd name="T24" fmla="*/ 325 w 325"/>
                  <a:gd name="T25" fmla="*/ 121 h 200"/>
                  <a:gd name="T26" fmla="*/ 325 w 325"/>
                  <a:gd name="T27" fmla="*/ 11 h 200"/>
                  <a:gd name="T28" fmla="*/ 313 w 325"/>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 h="200">
                    <a:moveTo>
                      <a:pt x="313" y="0"/>
                    </a:moveTo>
                    <a:cubicBezTo>
                      <a:pt x="193" y="0"/>
                      <a:pt x="193" y="0"/>
                      <a:pt x="193" y="0"/>
                    </a:cubicBezTo>
                    <a:cubicBezTo>
                      <a:pt x="11" y="0"/>
                      <a:pt x="11" y="0"/>
                      <a:pt x="11" y="0"/>
                    </a:cubicBezTo>
                    <a:cubicBezTo>
                      <a:pt x="5" y="0"/>
                      <a:pt x="0" y="5"/>
                      <a:pt x="0" y="11"/>
                    </a:cubicBezTo>
                    <a:cubicBezTo>
                      <a:pt x="0" y="81"/>
                      <a:pt x="0" y="81"/>
                      <a:pt x="0" y="81"/>
                    </a:cubicBezTo>
                    <a:cubicBezTo>
                      <a:pt x="0" y="102"/>
                      <a:pt x="0" y="102"/>
                      <a:pt x="0" y="102"/>
                    </a:cubicBezTo>
                    <a:cubicBezTo>
                      <a:pt x="0" y="178"/>
                      <a:pt x="0" y="178"/>
                      <a:pt x="0" y="178"/>
                    </a:cubicBezTo>
                    <a:cubicBezTo>
                      <a:pt x="0" y="190"/>
                      <a:pt x="0" y="190"/>
                      <a:pt x="0" y="190"/>
                    </a:cubicBezTo>
                    <a:cubicBezTo>
                      <a:pt x="0" y="195"/>
                      <a:pt x="5" y="200"/>
                      <a:pt x="11" y="200"/>
                    </a:cubicBezTo>
                    <a:cubicBezTo>
                      <a:pt x="313" y="200"/>
                      <a:pt x="313" y="200"/>
                      <a:pt x="313" y="200"/>
                    </a:cubicBezTo>
                    <a:cubicBezTo>
                      <a:pt x="319" y="200"/>
                      <a:pt x="325" y="195"/>
                      <a:pt x="325" y="190"/>
                    </a:cubicBezTo>
                    <a:cubicBezTo>
                      <a:pt x="325" y="157"/>
                      <a:pt x="325" y="157"/>
                      <a:pt x="325" y="157"/>
                    </a:cubicBezTo>
                    <a:cubicBezTo>
                      <a:pt x="325" y="121"/>
                      <a:pt x="325" y="121"/>
                      <a:pt x="325" y="121"/>
                    </a:cubicBezTo>
                    <a:cubicBezTo>
                      <a:pt x="325" y="11"/>
                      <a:pt x="325" y="11"/>
                      <a:pt x="325" y="11"/>
                    </a:cubicBezTo>
                    <a:cubicBezTo>
                      <a:pt x="325" y="5"/>
                      <a:pt x="319" y="0"/>
                      <a:pt x="313" y="0"/>
                    </a:cubicBezTo>
                    <a:close/>
                  </a:path>
                </a:pathLst>
              </a:custGeom>
              <a:solidFill>
                <a:srgbClr val="14B6E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7" name="Freeform 117"/>
              <p:cNvSpPr/>
              <p:nvPr/>
            </p:nvSpPr>
            <p:spPr bwMode="auto">
              <a:xfrm>
                <a:off x="6491288" y="4427538"/>
                <a:ext cx="1209675" cy="312738"/>
              </a:xfrm>
              <a:custGeom>
                <a:avLst/>
                <a:gdLst>
                  <a:gd name="T0" fmla="*/ 422 w 425"/>
                  <a:gd name="T1" fmla="*/ 95 h 110"/>
                  <a:gd name="T2" fmla="*/ 406 w 425"/>
                  <a:gd name="T3" fmla="*/ 110 h 110"/>
                  <a:gd name="T4" fmla="*/ 18 w 425"/>
                  <a:gd name="T5" fmla="*/ 110 h 110"/>
                  <a:gd name="T6" fmla="*/ 3 w 425"/>
                  <a:gd name="T7" fmla="*/ 95 h 110"/>
                  <a:gd name="T8" fmla="*/ 29 w 425"/>
                  <a:gd name="T9" fmla="*/ 15 h 110"/>
                  <a:gd name="T10" fmla="*/ 54 w 425"/>
                  <a:gd name="T11" fmla="*/ 0 h 110"/>
                  <a:gd name="T12" fmla="*/ 370 w 425"/>
                  <a:gd name="T13" fmla="*/ 0 h 110"/>
                  <a:gd name="T14" fmla="*/ 396 w 425"/>
                  <a:gd name="T15" fmla="*/ 15 h 110"/>
                  <a:gd name="T16" fmla="*/ 422 w 425"/>
                  <a:gd name="T17" fmla="*/ 9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110">
                    <a:moveTo>
                      <a:pt x="422" y="95"/>
                    </a:moveTo>
                    <a:cubicBezTo>
                      <a:pt x="425" y="103"/>
                      <a:pt x="417" y="110"/>
                      <a:pt x="406" y="110"/>
                    </a:cubicBezTo>
                    <a:cubicBezTo>
                      <a:pt x="18" y="110"/>
                      <a:pt x="18" y="110"/>
                      <a:pt x="18" y="110"/>
                    </a:cubicBezTo>
                    <a:cubicBezTo>
                      <a:pt x="7" y="110"/>
                      <a:pt x="0" y="103"/>
                      <a:pt x="3" y="95"/>
                    </a:cubicBezTo>
                    <a:cubicBezTo>
                      <a:pt x="29" y="15"/>
                      <a:pt x="29" y="15"/>
                      <a:pt x="29" y="15"/>
                    </a:cubicBezTo>
                    <a:cubicBezTo>
                      <a:pt x="31" y="7"/>
                      <a:pt x="43" y="0"/>
                      <a:pt x="54" y="0"/>
                    </a:cubicBezTo>
                    <a:cubicBezTo>
                      <a:pt x="370" y="0"/>
                      <a:pt x="370" y="0"/>
                      <a:pt x="370" y="0"/>
                    </a:cubicBezTo>
                    <a:cubicBezTo>
                      <a:pt x="382" y="0"/>
                      <a:pt x="393" y="7"/>
                      <a:pt x="396" y="15"/>
                    </a:cubicBezTo>
                    <a:lnTo>
                      <a:pt x="422" y="95"/>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8" name="Freeform 118"/>
              <p:cNvSpPr/>
              <p:nvPr/>
            </p:nvSpPr>
            <p:spPr bwMode="auto">
              <a:xfrm>
                <a:off x="6491389" y="4410075"/>
                <a:ext cx="1195388" cy="312738"/>
              </a:xfrm>
              <a:custGeom>
                <a:avLst/>
                <a:gdLst>
                  <a:gd name="T0" fmla="*/ 418 w 420"/>
                  <a:gd name="T1" fmla="*/ 94 h 110"/>
                  <a:gd name="T2" fmla="*/ 402 w 420"/>
                  <a:gd name="T3" fmla="*/ 110 h 110"/>
                  <a:gd name="T4" fmla="*/ 18 w 420"/>
                  <a:gd name="T5" fmla="*/ 110 h 110"/>
                  <a:gd name="T6" fmla="*/ 3 w 420"/>
                  <a:gd name="T7" fmla="*/ 94 h 110"/>
                  <a:gd name="T8" fmla="*/ 28 w 420"/>
                  <a:gd name="T9" fmla="*/ 15 h 110"/>
                  <a:gd name="T10" fmla="*/ 54 w 420"/>
                  <a:gd name="T11" fmla="*/ 0 h 110"/>
                  <a:gd name="T12" fmla="*/ 367 w 420"/>
                  <a:gd name="T13" fmla="*/ 0 h 110"/>
                  <a:gd name="T14" fmla="*/ 392 w 420"/>
                  <a:gd name="T15" fmla="*/ 15 h 110"/>
                  <a:gd name="T16" fmla="*/ 418 w 420"/>
                  <a:gd name="T1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0" h="110">
                    <a:moveTo>
                      <a:pt x="418" y="94"/>
                    </a:moveTo>
                    <a:cubicBezTo>
                      <a:pt x="420" y="103"/>
                      <a:pt x="413" y="110"/>
                      <a:pt x="402" y="110"/>
                    </a:cubicBezTo>
                    <a:cubicBezTo>
                      <a:pt x="18" y="110"/>
                      <a:pt x="18" y="110"/>
                      <a:pt x="18" y="110"/>
                    </a:cubicBezTo>
                    <a:cubicBezTo>
                      <a:pt x="7" y="110"/>
                      <a:pt x="0" y="103"/>
                      <a:pt x="3" y="94"/>
                    </a:cubicBezTo>
                    <a:cubicBezTo>
                      <a:pt x="28" y="15"/>
                      <a:pt x="28" y="15"/>
                      <a:pt x="28" y="15"/>
                    </a:cubicBezTo>
                    <a:cubicBezTo>
                      <a:pt x="31" y="7"/>
                      <a:pt x="42" y="0"/>
                      <a:pt x="54" y="0"/>
                    </a:cubicBezTo>
                    <a:cubicBezTo>
                      <a:pt x="367" y="0"/>
                      <a:pt x="367" y="0"/>
                      <a:pt x="367" y="0"/>
                    </a:cubicBezTo>
                    <a:cubicBezTo>
                      <a:pt x="378" y="0"/>
                      <a:pt x="389" y="7"/>
                      <a:pt x="392" y="15"/>
                    </a:cubicBezTo>
                    <a:lnTo>
                      <a:pt x="418" y="94"/>
                    </a:lnTo>
                    <a:close/>
                  </a:path>
                </a:pathLst>
              </a:custGeom>
              <a:solidFill>
                <a:srgbClr val="35303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9" name="Freeform 119"/>
              <p:cNvSpPr/>
              <p:nvPr/>
            </p:nvSpPr>
            <p:spPr bwMode="auto">
              <a:xfrm>
                <a:off x="6921500" y="4583113"/>
                <a:ext cx="377825" cy="100013"/>
              </a:xfrm>
              <a:custGeom>
                <a:avLst/>
                <a:gdLst>
                  <a:gd name="T0" fmla="*/ 132 w 133"/>
                  <a:gd name="T1" fmla="*/ 30 h 35"/>
                  <a:gd name="T2" fmla="*/ 127 w 133"/>
                  <a:gd name="T3" fmla="*/ 35 h 35"/>
                  <a:gd name="T4" fmla="*/ 5 w 133"/>
                  <a:gd name="T5" fmla="*/ 35 h 35"/>
                  <a:gd name="T6" fmla="*/ 0 w 133"/>
                  <a:gd name="T7" fmla="*/ 30 h 35"/>
                  <a:gd name="T8" fmla="*/ 8 w 133"/>
                  <a:gd name="T9" fmla="*/ 5 h 35"/>
                  <a:gd name="T10" fmla="*/ 16 w 133"/>
                  <a:gd name="T11" fmla="*/ 0 h 35"/>
                  <a:gd name="T12" fmla="*/ 116 w 133"/>
                  <a:gd name="T13" fmla="*/ 0 h 35"/>
                  <a:gd name="T14" fmla="*/ 124 w 133"/>
                  <a:gd name="T15" fmla="*/ 5 h 35"/>
                  <a:gd name="T16" fmla="*/ 132 w 133"/>
                  <a:gd name="T1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35">
                    <a:moveTo>
                      <a:pt x="132" y="30"/>
                    </a:moveTo>
                    <a:cubicBezTo>
                      <a:pt x="133" y="33"/>
                      <a:pt x="130" y="35"/>
                      <a:pt x="127" y="35"/>
                    </a:cubicBezTo>
                    <a:cubicBezTo>
                      <a:pt x="5" y="35"/>
                      <a:pt x="5" y="35"/>
                      <a:pt x="5" y="35"/>
                    </a:cubicBezTo>
                    <a:cubicBezTo>
                      <a:pt x="2" y="35"/>
                      <a:pt x="0" y="33"/>
                      <a:pt x="0" y="30"/>
                    </a:cubicBezTo>
                    <a:cubicBezTo>
                      <a:pt x="8" y="5"/>
                      <a:pt x="8" y="5"/>
                      <a:pt x="8" y="5"/>
                    </a:cubicBezTo>
                    <a:cubicBezTo>
                      <a:pt x="9" y="2"/>
                      <a:pt x="13" y="0"/>
                      <a:pt x="16" y="0"/>
                    </a:cubicBezTo>
                    <a:cubicBezTo>
                      <a:pt x="116" y="0"/>
                      <a:pt x="116" y="0"/>
                      <a:pt x="116" y="0"/>
                    </a:cubicBezTo>
                    <a:cubicBezTo>
                      <a:pt x="119" y="0"/>
                      <a:pt x="123" y="2"/>
                      <a:pt x="124" y="5"/>
                    </a:cubicBezTo>
                    <a:lnTo>
                      <a:pt x="132" y="30"/>
                    </a:lnTo>
                    <a:close/>
                  </a:path>
                </a:pathLst>
              </a:custGeom>
              <a:solidFill>
                <a:srgbClr val="291E2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0" name="Rectangle 120"/>
              <p:cNvSpPr>
                <a:spLocks noChangeArrowheads="1"/>
              </p:cNvSpPr>
              <p:nvPr/>
            </p:nvSpPr>
            <p:spPr bwMode="auto">
              <a:xfrm>
                <a:off x="6677025" y="3824288"/>
                <a:ext cx="290513"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1" name="Rectangle 121"/>
              <p:cNvSpPr>
                <a:spLocks noChangeArrowheads="1"/>
              </p:cNvSpPr>
              <p:nvPr/>
            </p:nvSpPr>
            <p:spPr bwMode="auto">
              <a:xfrm>
                <a:off x="6986588" y="3824288"/>
                <a:ext cx="128588"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2" name="Rectangle 122"/>
              <p:cNvSpPr>
                <a:spLocks noChangeArrowheads="1"/>
              </p:cNvSpPr>
              <p:nvPr/>
            </p:nvSpPr>
            <p:spPr bwMode="auto">
              <a:xfrm>
                <a:off x="7132638" y="3824288"/>
                <a:ext cx="127000"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3" name="Rectangle 123"/>
              <p:cNvSpPr>
                <a:spLocks noChangeArrowheads="1"/>
              </p:cNvSpPr>
              <p:nvPr/>
            </p:nvSpPr>
            <p:spPr bwMode="auto">
              <a:xfrm>
                <a:off x="6677025" y="4029075"/>
                <a:ext cx="184150" cy="4445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4" name="Rectangle 124"/>
              <p:cNvSpPr>
                <a:spLocks noChangeArrowheads="1"/>
              </p:cNvSpPr>
              <p:nvPr/>
            </p:nvSpPr>
            <p:spPr bwMode="auto">
              <a:xfrm>
                <a:off x="6892925" y="4029075"/>
                <a:ext cx="107950" cy="4445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5" name="Rectangle 125"/>
              <p:cNvSpPr>
                <a:spLocks noChangeArrowheads="1"/>
              </p:cNvSpPr>
              <p:nvPr/>
            </p:nvSpPr>
            <p:spPr bwMode="auto">
              <a:xfrm>
                <a:off x="7023100" y="4029075"/>
                <a:ext cx="290513" cy="44450"/>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6" name="Rectangle 126"/>
              <p:cNvSpPr>
                <a:spLocks noChangeArrowheads="1"/>
              </p:cNvSpPr>
              <p:nvPr/>
            </p:nvSpPr>
            <p:spPr bwMode="auto">
              <a:xfrm>
                <a:off x="6677025" y="4125913"/>
                <a:ext cx="127000"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7" name="Rectangle 127"/>
              <p:cNvSpPr>
                <a:spLocks noChangeArrowheads="1"/>
              </p:cNvSpPr>
              <p:nvPr/>
            </p:nvSpPr>
            <p:spPr bwMode="auto">
              <a:xfrm>
                <a:off x="7366000" y="4125913"/>
                <a:ext cx="127000"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8" name="Rectangle 128"/>
              <p:cNvSpPr>
                <a:spLocks noChangeArrowheads="1"/>
              </p:cNvSpPr>
              <p:nvPr/>
            </p:nvSpPr>
            <p:spPr bwMode="auto">
              <a:xfrm>
                <a:off x="6827838" y="4125913"/>
                <a:ext cx="468313" cy="4762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9" name="Rectangle 129"/>
              <p:cNvSpPr>
                <a:spLocks noChangeArrowheads="1"/>
              </p:cNvSpPr>
              <p:nvPr/>
            </p:nvSpPr>
            <p:spPr bwMode="auto">
              <a:xfrm>
                <a:off x="6677025" y="3919538"/>
                <a:ext cx="93663" cy="4921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40" name="Rectangle 130"/>
              <p:cNvSpPr>
                <a:spLocks noChangeArrowheads="1"/>
              </p:cNvSpPr>
              <p:nvPr/>
            </p:nvSpPr>
            <p:spPr bwMode="auto">
              <a:xfrm>
                <a:off x="6804025" y="3919538"/>
                <a:ext cx="354013" cy="4921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41" name="Rectangle 131"/>
              <p:cNvSpPr>
                <a:spLocks noChangeArrowheads="1"/>
              </p:cNvSpPr>
              <p:nvPr/>
            </p:nvSpPr>
            <p:spPr bwMode="auto">
              <a:xfrm>
                <a:off x="6677025" y="4233863"/>
                <a:ext cx="304800" cy="46038"/>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42" name="Rectangle 132"/>
              <p:cNvSpPr>
                <a:spLocks noChangeArrowheads="1"/>
              </p:cNvSpPr>
              <p:nvPr/>
            </p:nvSpPr>
            <p:spPr bwMode="auto">
              <a:xfrm>
                <a:off x="7007225" y="4227513"/>
                <a:ext cx="303213" cy="49213"/>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sp>
          <p:nvSpPr>
            <p:cNvPr id="44" name="文本框 43"/>
            <p:cNvSpPr txBox="1"/>
            <p:nvPr/>
          </p:nvSpPr>
          <p:spPr>
            <a:xfrm>
              <a:off x="13577" y="7453"/>
              <a:ext cx="2642" cy="822"/>
            </a:xfrm>
            <a:prstGeom prst="rect">
              <a:avLst/>
            </a:prstGeom>
            <a:solidFill>
              <a:schemeClr val="bg1">
                <a:lumMod val="95000"/>
                <a:alpha val="65000"/>
              </a:schemeClr>
            </a:solidFill>
          </p:spPr>
          <p:txBody>
            <a:bodyPr wrap="square" rtlCol="0">
              <a:spAutoFit/>
            </a:bodyPr>
            <a:lstStyle/>
            <a:p>
              <a:r>
                <a:rPr lang="zh-CN" altLang="en-US" sz="2800" b="1" dirty="0">
                  <a:solidFill>
                    <a:srgbClr val="FFFFFF"/>
                  </a:solidFill>
                </a:rPr>
                <a:t>输出设备</a:t>
              </a:r>
            </a:p>
          </p:txBody>
        </p:sp>
      </p:grpSp>
      <p:grpSp>
        <p:nvGrpSpPr>
          <p:cNvPr id="3" name="组合 2"/>
          <p:cNvGrpSpPr/>
          <p:nvPr/>
        </p:nvGrpSpPr>
        <p:grpSpPr>
          <a:xfrm>
            <a:off x="1346200" y="3113405"/>
            <a:ext cx="2584450" cy="2218659"/>
            <a:chOff x="1334" y="5369"/>
            <a:chExt cx="5076" cy="4444"/>
          </a:xfrm>
        </p:grpSpPr>
        <p:sp>
          <p:nvSpPr>
            <p:cNvPr id="15" name="Oval 113"/>
            <p:cNvSpPr>
              <a:spLocks noChangeArrowheads="1"/>
            </p:cNvSpPr>
            <p:nvPr/>
          </p:nvSpPr>
          <p:spPr bwMode="auto">
            <a:xfrm>
              <a:off x="1334" y="5369"/>
              <a:ext cx="4565" cy="4444"/>
            </a:xfrm>
            <a:prstGeom prst="ellipse">
              <a:avLst/>
            </a:prstGeom>
            <a:solidFill>
              <a:srgbClr val="89B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17" name="组合 16"/>
            <p:cNvGrpSpPr/>
            <p:nvPr/>
          </p:nvGrpSpPr>
          <p:grpSpPr>
            <a:xfrm>
              <a:off x="1796" y="6319"/>
              <a:ext cx="4614" cy="3391"/>
              <a:chOff x="1997" y="6347"/>
              <a:chExt cx="4614" cy="3391"/>
            </a:xfrm>
          </p:grpSpPr>
          <p:sp>
            <p:nvSpPr>
              <p:cNvPr id="19" name="Freeform 218"/>
              <p:cNvSpPr/>
              <p:nvPr/>
            </p:nvSpPr>
            <p:spPr bwMode="auto">
              <a:xfrm>
                <a:off x="6235" y="9299"/>
                <a:ext cx="83" cy="37"/>
              </a:xfrm>
              <a:custGeom>
                <a:avLst/>
                <a:gdLst>
                  <a:gd name="T0" fmla="*/ 0 w 19"/>
                  <a:gd name="T1" fmla="*/ 0 h 9"/>
                  <a:gd name="T2" fmla="*/ 0 w 19"/>
                  <a:gd name="T3" fmla="*/ 0 h 9"/>
                  <a:gd name="T4" fmla="*/ 9 w 19"/>
                  <a:gd name="T5" fmla="*/ 9 h 9"/>
                  <a:gd name="T6" fmla="*/ 9 w 19"/>
                  <a:gd name="T7" fmla="*/ 9 h 9"/>
                  <a:gd name="T8" fmla="*/ 19 w 19"/>
                  <a:gd name="T9" fmla="*/ 0 h 9"/>
                  <a:gd name="T10" fmla="*/ 0 w 19"/>
                  <a:gd name="T11" fmla="*/ 0 h 9"/>
                </a:gdLst>
                <a:ahLst/>
                <a:cxnLst>
                  <a:cxn ang="0">
                    <a:pos x="T0" y="T1"/>
                  </a:cxn>
                  <a:cxn ang="0">
                    <a:pos x="T2" y="T3"/>
                  </a:cxn>
                  <a:cxn ang="0">
                    <a:pos x="T4" y="T5"/>
                  </a:cxn>
                  <a:cxn ang="0">
                    <a:pos x="T6" y="T7"/>
                  </a:cxn>
                  <a:cxn ang="0">
                    <a:pos x="T8" y="T9"/>
                  </a:cxn>
                  <a:cxn ang="0">
                    <a:pos x="T10" y="T11"/>
                  </a:cxn>
                </a:cxnLst>
                <a:rect l="0" t="0" r="r" b="b"/>
                <a:pathLst>
                  <a:path w="19" h="9">
                    <a:moveTo>
                      <a:pt x="0" y="0"/>
                    </a:moveTo>
                    <a:cubicBezTo>
                      <a:pt x="0" y="0"/>
                      <a:pt x="0" y="0"/>
                      <a:pt x="0" y="0"/>
                    </a:cubicBezTo>
                    <a:cubicBezTo>
                      <a:pt x="9" y="9"/>
                      <a:pt x="9" y="9"/>
                      <a:pt x="9" y="9"/>
                    </a:cubicBezTo>
                    <a:cubicBezTo>
                      <a:pt x="9" y="9"/>
                      <a:pt x="9" y="9"/>
                      <a:pt x="9" y="9"/>
                    </a:cubicBezTo>
                    <a:cubicBezTo>
                      <a:pt x="19" y="0"/>
                      <a:pt x="19" y="0"/>
                      <a:pt x="19" y="0"/>
                    </a:cubicBezTo>
                    <a:lnTo>
                      <a:pt x="0" y="0"/>
                    </a:ln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20" name="Freeform 219"/>
              <p:cNvSpPr/>
              <p:nvPr/>
            </p:nvSpPr>
            <p:spPr bwMode="auto">
              <a:xfrm>
                <a:off x="5911" y="9299"/>
                <a:ext cx="700" cy="439"/>
              </a:xfrm>
              <a:custGeom>
                <a:avLst/>
                <a:gdLst>
                  <a:gd name="T0" fmla="*/ 158 w 162"/>
                  <a:gd name="T1" fmla="*/ 0 h 102"/>
                  <a:gd name="T2" fmla="*/ 130 w 162"/>
                  <a:gd name="T3" fmla="*/ 0 h 102"/>
                  <a:gd name="T4" fmla="*/ 124 w 162"/>
                  <a:gd name="T5" fmla="*/ 9 h 102"/>
                  <a:gd name="T6" fmla="*/ 152 w 162"/>
                  <a:gd name="T7" fmla="*/ 9 h 102"/>
                  <a:gd name="T8" fmla="*/ 152 w 162"/>
                  <a:gd name="T9" fmla="*/ 92 h 102"/>
                  <a:gd name="T10" fmla="*/ 10 w 162"/>
                  <a:gd name="T11" fmla="*/ 92 h 102"/>
                  <a:gd name="T12" fmla="*/ 10 w 162"/>
                  <a:gd name="T13" fmla="*/ 9 h 102"/>
                  <a:gd name="T14" fmla="*/ 25 w 162"/>
                  <a:gd name="T15" fmla="*/ 9 h 102"/>
                  <a:gd name="T16" fmla="*/ 21 w 162"/>
                  <a:gd name="T17" fmla="*/ 0 h 102"/>
                  <a:gd name="T18" fmla="*/ 4 w 162"/>
                  <a:gd name="T19" fmla="*/ 0 h 102"/>
                  <a:gd name="T20" fmla="*/ 0 w 162"/>
                  <a:gd name="T21" fmla="*/ 4 h 102"/>
                  <a:gd name="T22" fmla="*/ 0 w 162"/>
                  <a:gd name="T23" fmla="*/ 98 h 102"/>
                  <a:gd name="T24" fmla="*/ 4 w 162"/>
                  <a:gd name="T25" fmla="*/ 102 h 102"/>
                  <a:gd name="T26" fmla="*/ 158 w 162"/>
                  <a:gd name="T27" fmla="*/ 102 h 102"/>
                  <a:gd name="T28" fmla="*/ 162 w 162"/>
                  <a:gd name="T29" fmla="*/ 98 h 102"/>
                  <a:gd name="T30" fmla="*/ 162 w 162"/>
                  <a:gd name="T31" fmla="*/ 4 h 102"/>
                  <a:gd name="T32" fmla="*/ 158 w 162"/>
                  <a:gd name="T3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02">
                    <a:moveTo>
                      <a:pt x="158" y="0"/>
                    </a:moveTo>
                    <a:cubicBezTo>
                      <a:pt x="130" y="0"/>
                      <a:pt x="130" y="0"/>
                      <a:pt x="130" y="0"/>
                    </a:cubicBezTo>
                    <a:cubicBezTo>
                      <a:pt x="124" y="9"/>
                      <a:pt x="124" y="9"/>
                      <a:pt x="124" y="9"/>
                    </a:cubicBezTo>
                    <a:cubicBezTo>
                      <a:pt x="152" y="9"/>
                      <a:pt x="152" y="9"/>
                      <a:pt x="152" y="9"/>
                    </a:cubicBezTo>
                    <a:cubicBezTo>
                      <a:pt x="152" y="92"/>
                      <a:pt x="152" y="92"/>
                      <a:pt x="152" y="92"/>
                    </a:cubicBezTo>
                    <a:cubicBezTo>
                      <a:pt x="10" y="92"/>
                      <a:pt x="10" y="92"/>
                      <a:pt x="10" y="92"/>
                    </a:cubicBezTo>
                    <a:cubicBezTo>
                      <a:pt x="10" y="9"/>
                      <a:pt x="10" y="9"/>
                      <a:pt x="10" y="9"/>
                    </a:cubicBezTo>
                    <a:cubicBezTo>
                      <a:pt x="25" y="9"/>
                      <a:pt x="25" y="9"/>
                      <a:pt x="25" y="9"/>
                    </a:cubicBezTo>
                    <a:cubicBezTo>
                      <a:pt x="23" y="6"/>
                      <a:pt x="22" y="3"/>
                      <a:pt x="21" y="0"/>
                    </a:cubicBezTo>
                    <a:cubicBezTo>
                      <a:pt x="4" y="0"/>
                      <a:pt x="4" y="0"/>
                      <a:pt x="4" y="0"/>
                    </a:cubicBezTo>
                    <a:cubicBezTo>
                      <a:pt x="2" y="0"/>
                      <a:pt x="0" y="2"/>
                      <a:pt x="0" y="4"/>
                    </a:cubicBezTo>
                    <a:cubicBezTo>
                      <a:pt x="0" y="98"/>
                      <a:pt x="0" y="98"/>
                      <a:pt x="0" y="98"/>
                    </a:cubicBezTo>
                    <a:cubicBezTo>
                      <a:pt x="0" y="100"/>
                      <a:pt x="2" y="102"/>
                      <a:pt x="4" y="102"/>
                    </a:cubicBezTo>
                    <a:cubicBezTo>
                      <a:pt x="158" y="102"/>
                      <a:pt x="158" y="102"/>
                      <a:pt x="158" y="102"/>
                    </a:cubicBezTo>
                    <a:cubicBezTo>
                      <a:pt x="160" y="102"/>
                      <a:pt x="162" y="100"/>
                      <a:pt x="162" y="98"/>
                    </a:cubicBezTo>
                    <a:cubicBezTo>
                      <a:pt x="162" y="4"/>
                      <a:pt x="162" y="4"/>
                      <a:pt x="162" y="4"/>
                    </a:cubicBezTo>
                    <a:cubicBezTo>
                      <a:pt x="162" y="2"/>
                      <a:pt x="160" y="0"/>
                      <a:pt x="158" y="0"/>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sp>
            <p:nvSpPr>
              <p:cNvPr id="21" name="Freeform 220"/>
              <p:cNvSpPr/>
              <p:nvPr/>
            </p:nvSpPr>
            <p:spPr bwMode="auto">
              <a:xfrm>
                <a:off x="6033" y="9195"/>
                <a:ext cx="461" cy="452"/>
              </a:xfrm>
              <a:custGeom>
                <a:avLst/>
                <a:gdLst>
                  <a:gd name="T0" fmla="*/ 100 w 107"/>
                  <a:gd name="T1" fmla="*/ 72 h 105"/>
                  <a:gd name="T2" fmla="*/ 79 w 107"/>
                  <a:gd name="T3" fmla="*/ 68 h 105"/>
                  <a:gd name="T4" fmla="*/ 62 w 107"/>
                  <a:gd name="T5" fmla="*/ 51 h 105"/>
                  <a:gd name="T6" fmla="*/ 84 w 107"/>
                  <a:gd name="T7" fmla="*/ 30 h 105"/>
                  <a:gd name="T8" fmla="*/ 89 w 107"/>
                  <a:gd name="T9" fmla="*/ 29 h 105"/>
                  <a:gd name="T10" fmla="*/ 100 w 107"/>
                  <a:gd name="T11" fmla="*/ 13 h 105"/>
                  <a:gd name="T12" fmla="*/ 94 w 107"/>
                  <a:gd name="T13" fmla="*/ 7 h 105"/>
                  <a:gd name="T14" fmla="*/ 78 w 107"/>
                  <a:gd name="T15" fmla="*/ 18 h 105"/>
                  <a:gd name="T16" fmla="*/ 77 w 107"/>
                  <a:gd name="T17" fmla="*/ 24 h 105"/>
                  <a:gd name="T18" fmla="*/ 56 w 107"/>
                  <a:gd name="T19" fmla="*/ 45 h 105"/>
                  <a:gd name="T20" fmla="*/ 38 w 107"/>
                  <a:gd name="T21" fmla="*/ 26 h 105"/>
                  <a:gd name="T22" fmla="*/ 34 w 107"/>
                  <a:gd name="T23" fmla="*/ 6 h 105"/>
                  <a:gd name="T24" fmla="*/ 21 w 107"/>
                  <a:gd name="T25" fmla="*/ 0 h 105"/>
                  <a:gd name="T26" fmla="*/ 29 w 107"/>
                  <a:gd name="T27" fmla="*/ 8 h 105"/>
                  <a:gd name="T28" fmla="*/ 26 w 107"/>
                  <a:gd name="T29" fmla="*/ 21 h 105"/>
                  <a:gd name="T30" fmla="*/ 13 w 107"/>
                  <a:gd name="T31" fmla="*/ 25 h 105"/>
                  <a:gd name="T32" fmla="*/ 2 w 107"/>
                  <a:gd name="T33" fmla="*/ 14 h 105"/>
                  <a:gd name="T34" fmla="*/ 7 w 107"/>
                  <a:gd name="T35" fmla="*/ 33 h 105"/>
                  <a:gd name="T36" fmla="*/ 27 w 107"/>
                  <a:gd name="T37" fmla="*/ 37 h 105"/>
                  <a:gd name="T38" fmla="*/ 43 w 107"/>
                  <a:gd name="T39" fmla="*/ 53 h 105"/>
                  <a:gd name="T40" fmla="*/ 9 w 107"/>
                  <a:gd name="T41" fmla="*/ 88 h 105"/>
                  <a:gd name="T42" fmla="*/ 9 w 107"/>
                  <a:gd name="T43" fmla="*/ 98 h 105"/>
                  <a:gd name="T44" fmla="*/ 9 w 107"/>
                  <a:gd name="T45" fmla="*/ 98 h 105"/>
                  <a:gd name="T46" fmla="*/ 19 w 107"/>
                  <a:gd name="T47" fmla="*/ 98 h 105"/>
                  <a:gd name="T48" fmla="*/ 54 w 107"/>
                  <a:gd name="T49" fmla="*/ 64 h 105"/>
                  <a:gd name="T50" fmla="*/ 69 w 107"/>
                  <a:gd name="T51" fmla="*/ 79 h 105"/>
                  <a:gd name="T52" fmla="*/ 73 w 107"/>
                  <a:gd name="T53" fmla="*/ 99 h 105"/>
                  <a:gd name="T54" fmla="*/ 89 w 107"/>
                  <a:gd name="T55" fmla="*/ 105 h 105"/>
                  <a:gd name="T56" fmla="*/ 79 w 107"/>
                  <a:gd name="T57" fmla="*/ 94 h 105"/>
                  <a:gd name="T58" fmla="*/ 81 w 107"/>
                  <a:gd name="T59" fmla="*/ 84 h 105"/>
                  <a:gd name="T60" fmla="*/ 92 w 107"/>
                  <a:gd name="T61" fmla="*/ 81 h 105"/>
                  <a:gd name="T62" fmla="*/ 104 w 107"/>
                  <a:gd name="T63" fmla="*/ 93 h 105"/>
                  <a:gd name="T64" fmla="*/ 100 w 107"/>
                  <a:gd name="T65" fmla="*/ 7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05">
                    <a:moveTo>
                      <a:pt x="100" y="72"/>
                    </a:moveTo>
                    <a:cubicBezTo>
                      <a:pt x="94" y="67"/>
                      <a:pt x="86" y="65"/>
                      <a:pt x="79" y="68"/>
                    </a:cubicBezTo>
                    <a:cubicBezTo>
                      <a:pt x="62" y="51"/>
                      <a:pt x="62" y="51"/>
                      <a:pt x="62" y="51"/>
                    </a:cubicBezTo>
                    <a:cubicBezTo>
                      <a:pt x="84" y="30"/>
                      <a:pt x="84" y="30"/>
                      <a:pt x="84" y="30"/>
                    </a:cubicBezTo>
                    <a:cubicBezTo>
                      <a:pt x="89" y="29"/>
                      <a:pt x="89" y="29"/>
                      <a:pt x="89" y="29"/>
                    </a:cubicBezTo>
                    <a:cubicBezTo>
                      <a:pt x="100" y="13"/>
                      <a:pt x="100" y="13"/>
                      <a:pt x="100" y="13"/>
                    </a:cubicBezTo>
                    <a:cubicBezTo>
                      <a:pt x="94" y="7"/>
                      <a:pt x="94" y="7"/>
                      <a:pt x="94" y="7"/>
                    </a:cubicBezTo>
                    <a:cubicBezTo>
                      <a:pt x="78" y="18"/>
                      <a:pt x="78" y="18"/>
                      <a:pt x="78" y="18"/>
                    </a:cubicBezTo>
                    <a:cubicBezTo>
                      <a:pt x="77" y="24"/>
                      <a:pt x="77" y="24"/>
                      <a:pt x="77" y="24"/>
                    </a:cubicBezTo>
                    <a:cubicBezTo>
                      <a:pt x="56" y="45"/>
                      <a:pt x="56" y="45"/>
                      <a:pt x="56" y="45"/>
                    </a:cubicBezTo>
                    <a:cubicBezTo>
                      <a:pt x="38" y="26"/>
                      <a:pt x="38" y="26"/>
                      <a:pt x="38" y="26"/>
                    </a:cubicBezTo>
                    <a:cubicBezTo>
                      <a:pt x="41" y="20"/>
                      <a:pt x="39" y="11"/>
                      <a:pt x="34" y="6"/>
                    </a:cubicBezTo>
                    <a:cubicBezTo>
                      <a:pt x="30" y="2"/>
                      <a:pt x="26" y="1"/>
                      <a:pt x="21" y="0"/>
                    </a:cubicBezTo>
                    <a:cubicBezTo>
                      <a:pt x="29" y="8"/>
                      <a:pt x="29" y="8"/>
                      <a:pt x="29" y="8"/>
                    </a:cubicBezTo>
                    <a:cubicBezTo>
                      <a:pt x="26" y="21"/>
                      <a:pt x="26" y="21"/>
                      <a:pt x="26" y="21"/>
                    </a:cubicBezTo>
                    <a:cubicBezTo>
                      <a:pt x="13" y="25"/>
                      <a:pt x="13" y="25"/>
                      <a:pt x="13" y="25"/>
                    </a:cubicBezTo>
                    <a:cubicBezTo>
                      <a:pt x="2" y="14"/>
                      <a:pt x="2" y="14"/>
                      <a:pt x="2" y="14"/>
                    </a:cubicBezTo>
                    <a:cubicBezTo>
                      <a:pt x="0" y="20"/>
                      <a:pt x="1" y="28"/>
                      <a:pt x="7" y="33"/>
                    </a:cubicBezTo>
                    <a:cubicBezTo>
                      <a:pt x="12" y="38"/>
                      <a:pt x="20" y="40"/>
                      <a:pt x="27" y="37"/>
                    </a:cubicBezTo>
                    <a:cubicBezTo>
                      <a:pt x="43" y="53"/>
                      <a:pt x="43" y="53"/>
                      <a:pt x="43" y="53"/>
                    </a:cubicBezTo>
                    <a:cubicBezTo>
                      <a:pt x="9" y="88"/>
                      <a:pt x="9" y="88"/>
                      <a:pt x="9" y="88"/>
                    </a:cubicBezTo>
                    <a:cubicBezTo>
                      <a:pt x="6" y="91"/>
                      <a:pt x="6" y="95"/>
                      <a:pt x="9" y="98"/>
                    </a:cubicBezTo>
                    <a:cubicBezTo>
                      <a:pt x="9" y="98"/>
                      <a:pt x="9" y="98"/>
                      <a:pt x="9" y="98"/>
                    </a:cubicBezTo>
                    <a:cubicBezTo>
                      <a:pt x="12" y="101"/>
                      <a:pt x="17" y="101"/>
                      <a:pt x="19" y="98"/>
                    </a:cubicBezTo>
                    <a:cubicBezTo>
                      <a:pt x="54" y="64"/>
                      <a:pt x="54" y="64"/>
                      <a:pt x="54" y="64"/>
                    </a:cubicBezTo>
                    <a:cubicBezTo>
                      <a:pt x="69" y="79"/>
                      <a:pt x="69" y="79"/>
                      <a:pt x="69" y="79"/>
                    </a:cubicBezTo>
                    <a:cubicBezTo>
                      <a:pt x="66" y="86"/>
                      <a:pt x="67" y="94"/>
                      <a:pt x="73" y="99"/>
                    </a:cubicBezTo>
                    <a:cubicBezTo>
                      <a:pt x="77" y="104"/>
                      <a:pt x="83" y="105"/>
                      <a:pt x="89" y="105"/>
                    </a:cubicBezTo>
                    <a:cubicBezTo>
                      <a:pt x="79" y="94"/>
                      <a:pt x="79" y="94"/>
                      <a:pt x="79" y="94"/>
                    </a:cubicBezTo>
                    <a:cubicBezTo>
                      <a:pt x="81" y="84"/>
                      <a:pt x="81" y="84"/>
                      <a:pt x="81" y="84"/>
                    </a:cubicBezTo>
                    <a:cubicBezTo>
                      <a:pt x="92" y="81"/>
                      <a:pt x="92" y="81"/>
                      <a:pt x="92" y="81"/>
                    </a:cubicBezTo>
                    <a:cubicBezTo>
                      <a:pt x="104" y="93"/>
                      <a:pt x="104" y="93"/>
                      <a:pt x="104" y="93"/>
                    </a:cubicBezTo>
                    <a:cubicBezTo>
                      <a:pt x="107" y="86"/>
                      <a:pt x="105" y="78"/>
                      <a:pt x="100" y="72"/>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en-US"/>
              </a:p>
            </p:txBody>
          </p:sp>
          <p:grpSp>
            <p:nvGrpSpPr>
              <p:cNvPr id="22" name="组合 21"/>
              <p:cNvGrpSpPr/>
              <p:nvPr/>
            </p:nvGrpSpPr>
            <p:grpSpPr>
              <a:xfrm>
                <a:off x="2042" y="6347"/>
                <a:ext cx="3081" cy="1820"/>
                <a:chOff x="2930" y="6691"/>
                <a:chExt cx="3615" cy="2270"/>
              </a:xfrm>
            </p:grpSpPr>
            <p:sp>
              <p:nvSpPr>
                <p:cNvPr id="23" name="Freeform 108"/>
                <p:cNvSpPr/>
                <p:nvPr/>
              </p:nvSpPr>
              <p:spPr bwMode="auto">
                <a:xfrm>
                  <a:off x="2931" y="6697"/>
                  <a:ext cx="3615" cy="2264"/>
                </a:xfrm>
                <a:custGeom>
                  <a:avLst/>
                  <a:gdLst>
                    <a:gd name="T0" fmla="*/ 1360 w 1360"/>
                    <a:gd name="T1" fmla="*/ 784 h 852"/>
                    <a:gd name="T2" fmla="*/ 1292 w 1360"/>
                    <a:gd name="T3" fmla="*/ 852 h 852"/>
                    <a:gd name="T4" fmla="*/ 72 w 1360"/>
                    <a:gd name="T5" fmla="*/ 852 h 852"/>
                    <a:gd name="T6" fmla="*/ 0 w 1360"/>
                    <a:gd name="T7" fmla="*/ 784 h 852"/>
                    <a:gd name="T8" fmla="*/ 0 w 1360"/>
                    <a:gd name="T9" fmla="*/ 36 h 852"/>
                    <a:gd name="T10" fmla="*/ 36 w 1360"/>
                    <a:gd name="T11" fmla="*/ 0 h 852"/>
                    <a:gd name="T12" fmla="*/ 1324 w 1360"/>
                    <a:gd name="T13" fmla="*/ 0 h 852"/>
                    <a:gd name="T14" fmla="*/ 1360 w 1360"/>
                    <a:gd name="T15" fmla="*/ 36 h 852"/>
                    <a:gd name="T16" fmla="*/ 1360 w 1360"/>
                    <a:gd name="T17" fmla="*/ 784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0" h="852">
                      <a:moveTo>
                        <a:pt x="1360" y="784"/>
                      </a:moveTo>
                      <a:cubicBezTo>
                        <a:pt x="1360" y="822"/>
                        <a:pt x="1330" y="852"/>
                        <a:pt x="1292" y="852"/>
                      </a:cubicBezTo>
                      <a:cubicBezTo>
                        <a:pt x="72" y="852"/>
                        <a:pt x="72" y="852"/>
                        <a:pt x="72" y="852"/>
                      </a:cubicBezTo>
                      <a:cubicBezTo>
                        <a:pt x="34" y="852"/>
                        <a:pt x="0" y="822"/>
                        <a:pt x="0" y="784"/>
                      </a:cubicBezTo>
                      <a:cubicBezTo>
                        <a:pt x="0" y="784"/>
                        <a:pt x="0" y="72"/>
                        <a:pt x="0" y="36"/>
                      </a:cubicBezTo>
                      <a:cubicBezTo>
                        <a:pt x="0" y="0"/>
                        <a:pt x="36" y="0"/>
                        <a:pt x="36" y="0"/>
                      </a:cubicBezTo>
                      <a:cubicBezTo>
                        <a:pt x="1324" y="0"/>
                        <a:pt x="1324" y="0"/>
                        <a:pt x="1324" y="0"/>
                      </a:cubicBezTo>
                      <a:cubicBezTo>
                        <a:pt x="1324" y="0"/>
                        <a:pt x="1360" y="0"/>
                        <a:pt x="1360" y="36"/>
                      </a:cubicBezTo>
                      <a:cubicBezTo>
                        <a:pt x="1360" y="72"/>
                        <a:pt x="1360" y="784"/>
                        <a:pt x="1360" y="784"/>
                      </a:cubicBezTo>
                    </a:path>
                  </a:pathLst>
                </a:custGeom>
                <a:solidFill>
                  <a:srgbClr val="DCE4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10"/>
                <p:cNvSpPr/>
                <p:nvPr/>
              </p:nvSpPr>
              <p:spPr bwMode="auto">
                <a:xfrm>
                  <a:off x="2930" y="6691"/>
                  <a:ext cx="3615" cy="1670"/>
                </a:xfrm>
                <a:custGeom>
                  <a:avLst/>
                  <a:gdLst>
                    <a:gd name="T0" fmla="*/ 1324 w 1360"/>
                    <a:gd name="T1" fmla="*/ 0 h 628"/>
                    <a:gd name="T2" fmla="*/ 36 w 1360"/>
                    <a:gd name="T3" fmla="*/ 0 h 628"/>
                    <a:gd name="T4" fmla="*/ 0 w 1360"/>
                    <a:gd name="T5" fmla="*/ 36 h 628"/>
                    <a:gd name="T6" fmla="*/ 0 w 1360"/>
                    <a:gd name="T7" fmla="*/ 628 h 628"/>
                    <a:gd name="T8" fmla="*/ 1360 w 1360"/>
                    <a:gd name="T9" fmla="*/ 68 h 628"/>
                    <a:gd name="T10" fmla="*/ 1360 w 1360"/>
                    <a:gd name="T11" fmla="*/ 36 h 628"/>
                    <a:gd name="T12" fmla="*/ 1324 w 1360"/>
                    <a:gd name="T13" fmla="*/ 0 h 628"/>
                  </a:gdLst>
                  <a:ahLst/>
                  <a:cxnLst>
                    <a:cxn ang="0">
                      <a:pos x="T0" y="T1"/>
                    </a:cxn>
                    <a:cxn ang="0">
                      <a:pos x="T2" y="T3"/>
                    </a:cxn>
                    <a:cxn ang="0">
                      <a:pos x="T4" y="T5"/>
                    </a:cxn>
                    <a:cxn ang="0">
                      <a:pos x="T6" y="T7"/>
                    </a:cxn>
                    <a:cxn ang="0">
                      <a:pos x="T8" y="T9"/>
                    </a:cxn>
                    <a:cxn ang="0">
                      <a:pos x="T10" y="T11"/>
                    </a:cxn>
                    <a:cxn ang="0">
                      <a:pos x="T12" y="T13"/>
                    </a:cxn>
                  </a:cxnLst>
                  <a:rect l="0" t="0" r="r" b="b"/>
                  <a:pathLst>
                    <a:path w="1360" h="628">
                      <a:moveTo>
                        <a:pt x="1324" y="0"/>
                      </a:moveTo>
                      <a:cubicBezTo>
                        <a:pt x="36" y="0"/>
                        <a:pt x="36" y="0"/>
                        <a:pt x="36" y="0"/>
                      </a:cubicBezTo>
                      <a:cubicBezTo>
                        <a:pt x="36" y="0"/>
                        <a:pt x="0" y="0"/>
                        <a:pt x="0" y="36"/>
                      </a:cubicBezTo>
                      <a:cubicBezTo>
                        <a:pt x="0" y="72"/>
                        <a:pt x="0" y="628"/>
                        <a:pt x="0" y="628"/>
                      </a:cubicBezTo>
                      <a:cubicBezTo>
                        <a:pt x="1360" y="68"/>
                        <a:pt x="1360" y="68"/>
                        <a:pt x="1360" y="68"/>
                      </a:cubicBezTo>
                      <a:cubicBezTo>
                        <a:pt x="1360" y="51"/>
                        <a:pt x="1360" y="40"/>
                        <a:pt x="1360" y="36"/>
                      </a:cubicBezTo>
                      <a:cubicBezTo>
                        <a:pt x="1360" y="0"/>
                        <a:pt x="1324" y="0"/>
                        <a:pt x="1324" y="0"/>
                      </a:cubicBezTo>
                    </a:path>
                  </a:pathLst>
                </a:custGeom>
                <a:solidFill>
                  <a:srgbClr val="C9D3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32" name="组合 31"/>
                <p:cNvGrpSpPr/>
                <p:nvPr/>
              </p:nvGrpSpPr>
              <p:grpSpPr>
                <a:xfrm>
                  <a:off x="3457" y="7016"/>
                  <a:ext cx="2561" cy="1754"/>
                  <a:chOff x="9549" y="3884"/>
                  <a:chExt cx="2561" cy="1754"/>
                </a:xfrm>
              </p:grpSpPr>
              <p:sp>
                <p:nvSpPr>
                  <p:cNvPr id="33" name="Rectangle 113"/>
                  <p:cNvSpPr>
                    <a:spLocks noChangeArrowheads="1"/>
                  </p:cNvSpPr>
                  <p:nvPr/>
                </p:nvSpPr>
                <p:spPr bwMode="auto">
                  <a:xfrm>
                    <a:off x="10344" y="5150"/>
                    <a:ext cx="988" cy="48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114"/>
                  <p:cNvSpPr>
                    <a:spLocks noChangeArrowheads="1"/>
                  </p:cNvSpPr>
                  <p:nvPr/>
                </p:nvSpPr>
                <p:spPr bwMode="auto">
                  <a:xfrm>
                    <a:off x="9578"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Rectangle 115"/>
                  <p:cNvSpPr>
                    <a:spLocks noChangeArrowheads="1"/>
                  </p:cNvSpPr>
                  <p:nvPr/>
                </p:nvSpPr>
                <p:spPr bwMode="auto">
                  <a:xfrm>
                    <a:off x="9578"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Rectangle 116"/>
                  <p:cNvSpPr>
                    <a:spLocks noChangeArrowheads="1"/>
                  </p:cNvSpPr>
                  <p:nvPr/>
                </p:nvSpPr>
                <p:spPr bwMode="auto">
                  <a:xfrm>
                    <a:off x="9549" y="4342"/>
                    <a:ext cx="319"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Rectangle 117"/>
                  <p:cNvSpPr>
                    <a:spLocks noChangeArrowheads="1"/>
                  </p:cNvSpPr>
                  <p:nvPr/>
                </p:nvSpPr>
                <p:spPr bwMode="auto">
                  <a:xfrm>
                    <a:off x="9578" y="4607"/>
                    <a:ext cx="458"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Rectangle 118"/>
                  <p:cNvSpPr>
                    <a:spLocks noChangeArrowheads="1"/>
                  </p:cNvSpPr>
                  <p:nvPr/>
                </p:nvSpPr>
                <p:spPr bwMode="auto">
                  <a:xfrm>
                    <a:off x="9833" y="4086"/>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2" name="Rectangle 119"/>
                  <p:cNvSpPr>
                    <a:spLocks noChangeArrowheads="1"/>
                  </p:cNvSpPr>
                  <p:nvPr/>
                </p:nvSpPr>
                <p:spPr bwMode="auto">
                  <a:xfrm>
                    <a:off x="9962"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3" name="Rectangle 120"/>
                  <p:cNvSpPr>
                    <a:spLocks noChangeArrowheads="1"/>
                  </p:cNvSpPr>
                  <p:nvPr/>
                </p:nvSpPr>
                <p:spPr bwMode="auto">
                  <a:xfrm>
                    <a:off x="10099" y="4607"/>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Rectangle 121"/>
                  <p:cNvSpPr>
                    <a:spLocks noChangeArrowheads="1"/>
                  </p:cNvSpPr>
                  <p:nvPr/>
                </p:nvSpPr>
                <p:spPr bwMode="auto">
                  <a:xfrm>
                    <a:off x="10354"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Rectangle 122"/>
                  <p:cNvSpPr>
                    <a:spLocks noChangeArrowheads="1"/>
                  </p:cNvSpPr>
                  <p:nvPr/>
                </p:nvSpPr>
                <p:spPr bwMode="auto">
                  <a:xfrm>
                    <a:off x="10620"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123"/>
                  <p:cNvSpPr>
                    <a:spLocks noChangeArrowheads="1"/>
                  </p:cNvSpPr>
                  <p:nvPr/>
                </p:nvSpPr>
                <p:spPr bwMode="auto">
                  <a:xfrm>
                    <a:off x="10875"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Rectangle 124"/>
                  <p:cNvSpPr>
                    <a:spLocks noChangeArrowheads="1"/>
                  </p:cNvSpPr>
                  <p:nvPr/>
                </p:nvSpPr>
                <p:spPr bwMode="auto">
                  <a:xfrm>
                    <a:off x="11141" y="4607"/>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8" name="Rectangle 125"/>
                  <p:cNvSpPr>
                    <a:spLocks noChangeArrowheads="1"/>
                  </p:cNvSpPr>
                  <p:nvPr/>
                </p:nvSpPr>
                <p:spPr bwMode="auto">
                  <a:xfrm>
                    <a:off x="11386" y="4607"/>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9" name="Rectangle 126"/>
                  <p:cNvSpPr>
                    <a:spLocks noChangeArrowheads="1"/>
                  </p:cNvSpPr>
                  <p:nvPr/>
                </p:nvSpPr>
                <p:spPr bwMode="auto">
                  <a:xfrm>
                    <a:off x="11652" y="4607"/>
                    <a:ext cx="458"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0" name="Rectangle 127"/>
                  <p:cNvSpPr>
                    <a:spLocks noChangeArrowheads="1"/>
                  </p:cNvSpPr>
                  <p:nvPr/>
                </p:nvSpPr>
                <p:spPr bwMode="auto">
                  <a:xfrm>
                    <a:off x="10227" y="4342"/>
                    <a:ext cx="190"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 name="Rectangle 128"/>
                  <p:cNvSpPr>
                    <a:spLocks noChangeArrowheads="1"/>
                  </p:cNvSpPr>
                  <p:nvPr/>
                </p:nvSpPr>
                <p:spPr bwMode="auto">
                  <a:xfrm>
                    <a:off x="10483"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2" name="Rectangle 129"/>
                  <p:cNvSpPr>
                    <a:spLocks noChangeArrowheads="1"/>
                  </p:cNvSpPr>
                  <p:nvPr/>
                </p:nvSpPr>
                <p:spPr bwMode="auto">
                  <a:xfrm>
                    <a:off x="10748" y="4342"/>
                    <a:ext cx="190"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 name="Rectangle 130"/>
                  <p:cNvSpPr>
                    <a:spLocks noChangeArrowheads="1"/>
                  </p:cNvSpPr>
                  <p:nvPr/>
                </p:nvSpPr>
                <p:spPr bwMode="auto">
                  <a:xfrm>
                    <a:off x="11004"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Rectangle 131"/>
                  <p:cNvSpPr>
                    <a:spLocks noChangeArrowheads="1"/>
                  </p:cNvSpPr>
                  <p:nvPr/>
                </p:nvSpPr>
                <p:spPr bwMode="auto">
                  <a:xfrm>
                    <a:off x="11269" y="4342"/>
                    <a:ext cx="190"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 name="Rectangle 132"/>
                  <p:cNvSpPr>
                    <a:spLocks noChangeArrowheads="1"/>
                  </p:cNvSpPr>
                  <p:nvPr/>
                </p:nvSpPr>
                <p:spPr bwMode="auto">
                  <a:xfrm>
                    <a:off x="11525" y="4342"/>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 name="Rectangle 133"/>
                  <p:cNvSpPr>
                    <a:spLocks noChangeArrowheads="1"/>
                  </p:cNvSpPr>
                  <p:nvPr/>
                </p:nvSpPr>
                <p:spPr bwMode="auto">
                  <a:xfrm>
                    <a:off x="11790" y="4342"/>
                    <a:ext cx="319"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 name="Rectangle 134"/>
                  <p:cNvSpPr>
                    <a:spLocks noChangeArrowheads="1"/>
                  </p:cNvSpPr>
                  <p:nvPr/>
                </p:nvSpPr>
                <p:spPr bwMode="auto">
                  <a:xfrm>
                    <a:off x="10099" y="4086"/>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 name="Rectangle 135"/>
                  <p:cNvSpPr>
                    <a:spLocks noChangeArrowheads="1"/>
                  </p:cNvSpPr>
                  <p:nvPr/>
                </p:nvSpPr>
                <p:spPr bwMode="auto">
                  <a:xfrm>
                    <a:off x="10354"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Rectangle 136"/>
                  <p:cNvSpPr>
                    <a:spLocks noChangeArrowheads="1"/>
                  </p:cNvSpPr>
                  <p:nvPr/>
                </p:nvSpPr>
                <p:spPr bwMode="auto">
                  <a:xfrm>
                    <a:off x="10620"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 name="Rectangle 137"/>
                  <p:cNvSpPr>
                    <a:spLocks noChangeArrowheads="1"/>
                  </p:cNvSpPr>
                  <p:nvPr/>
                </p:nvSpPr>
                <p:spPr bwMode="auto">
                  <a:xfrm>
                    <a:off x="10875"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 name="Rectangle 138"/>
                  <p:cNvSpPr>
                    <a:spLocks noChangeArrowheads="1"/>
                  </p:cNvSpPr>
                  <p:nvPr/>
                </p:nvSpPr>
                <p:spPr bwMode="auto">
                  <a:xfrm>
                    <a:off x="11141" y="4086"/>
                    <a:ext cx="19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 name="Rectangle 139"/>
                  <p:cNvSpPr>
                    <a:spLocks noChangeArrowheads="1"/>
                  </p:cNvSpPr>
                  <p:nvPr/>
                </p:nvSpPr>
                <p:spPr bwMode="auto">
                  <a:xfrm>
                    <a:off x="11386" y="4086"/>
                    <a:ext cx="202"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 name="Rectangle 140"/>
                  <p:cNvSpPr>
                    <a:spLocks noChangeArrowheads="1"/>
                  </p:cNvSpPr>
                  <p:nvPr/>
                </p:nvSpPr>
                <p:spPr bwMode="auto">
                  <a:xfrm>
                    <a:off x="11652" y="4086"/>
                    <a:ext cx="458" cy="180"/>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Rectangle 141"/>
                  <p:cNvSpPr>
                    <a:spLocks noChangeArrowheads="1"/>
                  </p:cNvSpPr>
                  <p:nvPr/>
                </p:nvSpPr>
                <p:spPr bwMode="auto">
                  <a:xfrm>
                    <a:off x="9578" y="4853"/>
                    <a:ext cx="19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 name="Rectangle 142"/>
                  <p:cNvSpPr>
                    <a:spLocks noChangeArrowheads="1"/>
                  </p:cNvSpPr>
                  <p:nvPr/>
                </p:nvSpPr>
                <p:spPr bwMode="auto">
                  <a:xfrm>
                    <a:off x="9833" y="4853"/>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 name="Rectangle 143"/>
                  <p:cNvSpPr>
                    <a:spLocks noChangeArrowheads="1"/>
                  </p:cNvSpPr>
                  <p:nvPr/>
                </p:nvSpPr>
                <p:spPr bwMode="auto">
                  <a:xfrm>
                    <a:off x="10099" y="4853"/>
                    <a:ext cx="1234"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 name="Rectangle 144"/>
                  <p:cNvSpPr>
                    <a:spLocks noChangeArrowheads="1"/>
                  </p:cNvSpPr>
                  <p:nvPr/>
                </p:nvSpPr>
                <p:spPr bwMode="auto">
                  <a:xfrm>
                    <a:off x="11386" y="4853"/>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 name="Rectangle 145"/>
                  <p:cNvSpPr>
                    <a:spLocks noChangeArrowheads="1"/>
                  </p:cNvSpPr>
                  <p:nvPr/>
                </p:nvSpPr>
                <p:spPr bwMode="auto">
                  <a:xfrm>
                    <a:off x="11652" y="4853"/>
                    <a:ext cx="20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 name="Rectangle 146"/>
                  <p:cNvSpPr>
                    <a:spLocks noChangeArrowheads="1"/>
                  </p:cNvSpPr>
                  <p:nvPr/>
                </p:nvSpPr>
                <p:spPr bwMode="auto">
                  <a:xfrm>
                    <a:off x="11917" y="4853"/>
                    <a:ext cx="192" cy="202"/>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 name="Rectangle 147"/>
                  <p:cNvSpPr>
                    <a:spLocks noChangeArrowheads="1"/>
                  </p:cNvSpPr>
                  <p:nvPr/>
                </p:nvSpPr>
                <p:spPr bwMode="auto">
                  <a:xfrm>
                    <a:off x="9833"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 name="Rectangle 148"/>
                  <p:cNvSpPr>
                    <a:spLocks noChangeArrowheads="1"/>
                  </p:cNvSpPr>
                  <p:nvPr/>
                </p:nvSpPr>
                <p:spPr bwMode="auto">
                  <a:xfrm>
                    <a:off x="10099"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 name="Rectangle 149"/>
                  <p:cNvSpPr>
                    <a:spLocks noChangeArrowheads="1"/>
                  </p:cNvSpPr>
                  <p:nvPr/>
                </p:nvSpPr>
                <p:spPr bwMode="auto">
                  <a:xfrm>
                    <a:off x="10354"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 name="Rectangle 150"/>
                  <p:cNvSpPr>
                    <a:spLocks noChangeArrowheads="1"/>
                  </p:cNvSpPr>
                  <p:nvPr/>
                </p:nvSpPr>
                <p:spPr bwMode="auto">
                  <a:xfrm>
                    <a:off x="10620"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Rectangle 151"/>
                  <p:cNvSpPr>
                    <a:spLocks noChangeArrowheads="1"/>
                  </p:cNvSpPr>
                  <p:nvPr/>
                </p:nvSpPr>
                <p:spPr bwMode="auto">
                  <a:xfrm>
                    <a:off x="10875"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 name="Rectangle 152"/>
                  <p:cNvSpPr>
                    <a:spLocks noChangeArrowheads="1"/>
                  </p:cNvSpPr>
                  <p:nvPr/>
                </p:nvSpPr>
                <p:spPr bwMode="auto">
                  <a:xfrm>
                    <a:off x="11141"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 name="Rectangle 153"/>
                  <p:cNvSpPr>
                    <a:spLocks noChangeArrowheads="1"/>
                  </p:cNvSpPr>
                  <p:nvPr/>
                </p:nvSpPr>
                <p:spPr bwMode="auto">
                  <a:xfrm>
                    <a:off x="11386"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 name="Rectangle 154"/>
                  <p:cNvSpPr>
                    <a:spLocks noChangeArrowheads="1"/>
                  </p:cNvSpPr>
                  <p:nvPr/>
                </p:nvSpPr>
                <p:spPr bwMode="auto">
                  <a:xfrm>
                    <a:off x="11652" y="3884"/>
                    <a:ext cx="20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Rectangle 155"/>
                  <p:cNvSpPr>
                    <a:spLocks noChangeArrowheads="1"/>
                  </p:cNvSpPr>
                  <p:nvPr/>
                </p:nvSpPr>
                <p:spPr bwMode="auto">
                  <a:xfrm>
                    <a:off x="11917" y="3884"/>
                    <a:ext cx="192" cy="129"/>
                  </a:xfrm>
                  <a:prstGeom prst="rect">
                    <a:avLst/>
                  </a:prstGeom>
                  <a:solidFill>
                    <a:srgbClr val="F7F9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91" name="组合 90"/>
              <p:cNvGrpSpPr/>
              <p:nvPr/>
            </p:nvGrpSpPr>
            <p:grpSpPr>
              <a:xfrm>
                <a:off x="4175" y="7716"/>
                <a:ext cx="1550" cy="1504"/>
                <a:chOff x="4684" y="7795"/>
                <a:chExt cx="1550" cy="1504"/>
              </a:xfrm>
            </p:grpSpPr>
            <p:sp>
              <p:nvSpPr>
                <p:cNvPr id="92" name="Oval 14"/>
                <p:cNvSpPr>
                  <a:spLocks noChangeArrowheads="1"/>
                </p:cNvSpPr>
                <p:nvPr/>
              </p:nvSpPr>
              <p:spPr bwMode="auto">
                <a:xfrm>
                  <a:off x="4684" y="7795"/>
                  <a:ext cx="1551" cy="1504"/>
                </a:xfrm>
                <a:prstGeom prst="ellipse">
                  <a:avLst/>
                </a:prstGeom>
                <a:solidFill>
                  <a:srgbClr val="4F5A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2"/>
                <p:cNvSpPr>
                  <a:spLocks noEditPoints="1"/>
                </p:cNvSpPr>
                <p:nvPr/>
              </p:nvSpPr>
              <p:spPr bwMode="auto">
                <a:xfrm>
                  <a:off x="5014" y="8071"/>
                  <a:ext cx="905" cy="946"/>
                </a:xfrm>
                <a:custGeom>
                  <a:avLst/>
                  <a:gdLst>
                    <a:gd name="T0" fmla="*/ 7 w 140"/>
                    <a:gd name="T1" fmla="*/ 18 h 151"/>
                    <a:gd name="T2" fmla="*/ 3 w 140"/>
                    <a:gd name="T3" fmla="*/ 14 h 151"/>
                    <a:gd name="T4" fmla="*/ 55 w 140"/>
                    <a:gd name="T5" fmla="*/ 26 h 151"/>
                    <a:gd name="T6" fmla="*/ 50 w 140"/>
                    <a:gd name="T7" fmla="*/ 28 h 151"/>
                    <a:gd name="T8" fmla="*/ 7 w 140"/>
                    <a:gd name="T9" fmla="*/ 18 h 151"/>
                    <a:gd name="T10" fmla="*/ 132 w 140"/>
                    <a:gd name="T11" fmla="*/ 91 h 151"/>
                    <a:gd name="T12" fmla="*/ 113 w 140"/>
                    <a:gd name="T13" fmla="*/ 55 h 151"/>
                    <a:gd name="T14" fmla="*/ 113 w 140"/>
                    <a:gd name="T15" fmla="*/ 55 h 151"/>
                    <a:gd name="T16" fmla="*/ 36 w 140"/>
                    <a:gd name="T17" fmla="*/ 95 h 151"/>
                    <a:gd name="T18" fmla="*/ 55 w 140"/>
                    <a:gd name="T19" fmla="*/ 131 h 151"/>
                    <a:gd name="T20" fmla="*/ 111 w 140"/>
                    <a:gd name="T21" fmla="*/ 140 h 151"/>
                    <a:gd name="T22" fmla="*/ 132 w 140"/>
                    <a:gd name="T23" fmla="*/ 91 h 151"/>
                    <a:gd name="T24" fmla="*/ 52 w 140"/>
                    <a:gd name="T25" fmla="*/ 34 h 151"/>
                    <a:gd name="T26" fmla="*/ 44 w 140"/>
                    <a:gd name="T27" fmla="*/ 38 h 151"/>
                    <a:gd name="T28" fmla="*/ 30 w 140"/>
                    <a:gd name="T29" fmla="*/ 83 h 151"/>
                    <a:gd name="T30" fmla="*/ 34 w 140"/>
                    <a:gd name="T31" fmla="*/ 91 h 151"/>
                    <a:gd name="T32" fmla="*/ 71 w 140"/>
                    <a:gd name="T33" fmla="*/ 72 h 151"/>
                    <a:gd name="T34" fmla="*/ 52 w 140"/>
                    <a:gd name="T35" fmla="*/ 34 h 151"/>
                    <a:gd name="T36" fmla="*/ 56 w 140"/>
                    <a:gd name="T37" fmla="*/ 32 h 151"/>
                    <a:gd name="T38" fmla="*/ 62 w 140"/>
                    <a:gd name="T39" fmla="*/ 29 h 151"/>
                    <a:gd name="T40" fmla="*/ 107 w 140"/>
                    <a:gd name="T41" fmla="*/ 43 h 151"/>
                    <a:gd name="T42" fmla="*/ 111 w 140"/>
                    <a:gd name="T43" fmla="*/ 51 h 151"/>
                    <a:gd name="T44" fmla="*/ 111 w 140"/>
                    <a:gd name="T45" fmla="*/ 51 h 151"/>
                    <a:gd name="T46" fmla="*/ 75 w 140"/>
                    <a:gd name="T47" fmla="*/ 70 h 151"/>
                    <a:gd name="T48" fmla="*/ 56 w 140"/>
                    <a:gd name="T49" fmla="*/ 32 h 151"/>
                    <a:gd name="T50" fmla="*/ 97 w 140"/>
                    <a:gd name="T51" fmla="*/ 43 h 151"/>
                    <a:gd name="T52" fmla="*/ 96 w 140"/>
                    <a:gd name="T53" fmla="*/ 47 h 151"/>
                    <a:gd name="T54" fmla="*/ 100 w 140"/>
                    <a:gd name="T55" fmla="*/ 48 h 151"/>
                    <a:gd name="T56" fmla="*/ 101 w 140"/>
                    <a:gd name="T57" fmla="*/ 43 h 151"/>
                    <a:gd name="T58" fmla="*/ 97 w 140"/>
                    <a:gd name="T59" fmla="*/ 43 h 151"/>
                    <a:gd name="T60" fmla="*/ 67 w 140"/>
                    <a:gd name="T61" fmla="*/ 39 h 151"/>
                    <a:gd name="T62" fmla="*/ 70 w 140"/>
                    <a:gd name="T63" fmla="*/ 40 h 151"/>
                    <a:gd name="T64" fmla="*/ 92 w 140"/>
                    <a:gd name="T65" fmla="*/ 42 h 151"/>
                    <a:gd name="T66" fmla="*/ 96 w 140"/>
                    <a:gd name="T67" fmla="*/ 42 h 151"/>
                    <a:gd name="T68" fmla="*/ 96 w 140"/>
                    <a:gd name="T69" fmla="*/ 38 h 151"/>
                    <a:gd name="T70" fmla="*/ 82 w 140"/>
                    <a:gd name="T71" fmla="*/ 30 h 151"/>
                    <a:gd name="T72" fmla="*/ 67 w 140"/>
                    <a:gd name="T73" fmla="*/ 35 h 151"/>
                    <a:gd name="T74" fmla="*/ 67 w 140"/>
                    <a:gd name="T75"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51">
                      <a:moveTo>
                        <a:pt x="7" y="18"/>
                      </a:moveTo>
                      <a:cubicBezTo>
                        <a:pt x="4" y="20"/>
                        <a:pt x="0" y="17"/>
                        <a:pt x="3" y="14"/>
                      </a:cubicBezTo>
                      <a:cubicBezTo>
                        <a:pt x="18" y="0"/>
                        <a:pt x="49" y="5"/>
                        <a:pt x="55" y="26"/>
                      </a:cubicBezTo>
                      <a:cubicBezTo>
                        <a:pt x="57" y="30"/>
                        <a:pt x="51" y="31"/>
                        <a:pt x="50" y="28"/>
                      </a:cubicBezTo>
                      <a:cubicBezTo>
                        <a:pt x="45" y="11"/>
                        <a:pt x="19" y="7"/>
                        <a:pt x="7" y="18"/>
                      </a:cubicBezTo>
                      <a:close/>
                      <a:moveTo>
                        <a:pt x="132" y="91"/>
                      </a:moveTo>
                      <a:cubicBezTo>
                        <a:pt x="113" y="55"/>
                        <a:pt x="113" y="55"/>
                        <a:pt x="113" y="55"/>
                      </a:cubicBezTo>
                      <a:cubicBezTo>
                        <a:pt x="113" y="55"/>
                        <a:pt x="113" y="55"/>
                        <a:pt x="113" y="55"/>
                      </a:cubicBezTo>
                      <a:cubicBezTo>
                        <a:pt x="36" y="95"/>
                        <a:pt x="36" y="95"/>
                        <a:pt x="36" y="95"/>
                      </a:cubicBezTo>
                      <a:cubicBezTo>
                        <a:pt x="55" y="131"/>
                        <a:pt x="55" y="131"/>
                        <a:pt x="55" y="131"/>
                      </a:cubicBezTo>
                      <a:cubicBezTo>
                        <a:pt x="63" y="147"/>
                        <a:pt x="89" y="151"/>
                        <a:pt x="111" y="140"/>
                      </a:cubicBezTo>
                      <a:cubicBezTo>
                        <a:pt x="132" y="128"/>
                        <a:pt x="140" y="107"/>
                        <a:pt x="132" y="91"/>
                      </a:cubicBezTo>
                      <a:close/>
                      <a:moveTo>
                        <a:pt x="52" y="34"/>
                      </a:moveTo>
                      <a:cubicBezTo>
                        <a:pt x="44" y="38"/>
                        <a:pt x="44" y="38"/>
                        <a:pt x="44" y="38"/>
                      </a:cubicBezTo>
                      <a:cubicBezTo>
                        <a:pt x="28" y="47"/>
                        <a:pt x="21" y="67"/>
                        <a:pt x="30" y="83"/>
                      </a:cubicBezTo>
                      <a:cubicBezTo>
                        <a:pt x="34" y="91"/>
                        <a:pt x="34" y="91"/>
                        <a:pt x="34" y="91"/>
                      </a:cubicBezTo>
                      <a:cubicBezTo>
                        <a:pt x="71" y="72"/>
                        <a:pt x="71" y="72"/>
                        <a:pt x="71" y="72"/>
                      </a:cubicBezTo>
                      <a:lnTo>
                        <a:pt x="52" y="34"/>
                      </a:lnTo>
                      <a:close/>
                      <a:moveTo>
                        <a:pt x="56" y="32"/>
                      </a:moveTo>
                      <a:cubicBezTo>
                        <a:pt x="62" y="29"/>
                        <a:pt x="62" y="29"/>
                        <a:pt x="62" y="29"/>
                      </a:cubicBezTo>
                      <a:cubicBezTo>
                        <a:pt x="78" y="20"/>
                        <a:pt x="99" y="27"/>
                        <a:pt x="107" y="43"/>
                      </a:cubicBezTo>
                      <a:cubicBezTo>
                        <a:pt x="111" y="51"/>
                        <a:pt x="111" y="51"/>
                        <a:pt x="111" y="51"/>
                      </a:cubicBezTo>
                      <a:cubicBezTo>
                        <a:pt x="111" y="51"/>
                        <a:pt x="111" y="51"/>
                        <a:pt x="111" y="51"/>
                      </a:cubicBezTo>
                      <a:cubicBezTo>
                        <a:pt x="75" y="70"/>
                        <a:pt x="75" y="70"/>
                        <a:pt x="75" y="70"/>
                      </a:cubicBezTo>
                      <a:lnTo>
                        <a:pt x="56" y="32"/>
                      </a:lnTo>
                      <a:close/>
                      <a:moveTo>
                        <a:pt x="97" y="43"/>
                      </a:moveTo>
                      <a:cubicBezTo>
                        <a:pt x="95" y="44"/>
                        <a:pt x="95" y="46"/>
                        <a:pt x="96" y="47"/>
                      </a:cubicBezTo>
                      <a:cubicBezTo>
                        <a:pt x="97" y="49"/>
                        <a:pt x="99" y="49"/>
                        <a:pt x="100" y="48"/>
                      </a:cubicBezTo>
                      <a:cubicBezTo>
                        <a:pt x="102" y="47"/>
                        <a:pt x="102" y="45"/>
                        <a:pt x="101" y="43"/>
                      </a:cubicBezTo>
                      <a:cubicBezTo>
                        <a:pt x="100" y="42"/>
                        <a:pt x="98" y="42"/>
                        <a:pt x="97" y="43"/>
                      </a:cubicBezTo>
                      <a:close/>
                      <a:moveTo>
                        <a:pt x="67" y="39"/>
                      </a:moveTo>
                      <a:cubicBezTo>
                        <a:pt x="67" y="39"/>
                        <a:pt x="69" y="41"/>
                        <a:pt x="70" y="40"/>
                      </a:cubicBezTo>
                      <a:cubicBezTo>
                        <a:pt x="70" y="40"/>
                        <a:pt x="82" y="30"/>
                        <a:pt x="92" y="42"/>
                      </a:cubicBezTo>
                      <a:cubicBezTo>
                        <a:pt x="92" y="42"/>
                        <a:pt x="94" y="44"/>
                        <a:pt x="96" y="42"/>
                      </a:cubicBezTo>
                      <a:cubicBezTo>
                        <a:pt x="96" y="41"/>
                        <a:pt x="97" y="41"/>
                        <a:pt x="96" y="38"/>
                      </a:cubicBezTo>
                      <a:cubicBezTo>
                        <a:pt x="96" y="38"/>
                        <a:pt x="92" y="30"/>
                        <a:pt x="82" y="30"/>
                      </a:cubicBezTo>
                      <a:cubicBezTo>
                        <a:pt x="82" y="30"/>
                        <a:pt x="73" y="29"/>
                        <a:pt x="67" y="35"/>
                      </a:cubicBezTo>
                      <a:cubicBezTo>
                        <a:pt x="67" y="35"/>
                        <a:pt x="65" y="37"/>
                        <a:pt x="67"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4" name="文本框 93"/>
              <p:cNvSpPr txBox="1"/>
              <p:nvPr/>
            </p:nvSpPr>
            <p:spPr>
              <a:xfrm>
                <a:off x="1997" y="7969"/>
                <a:ext cx="3295" cy="1046"/>
              </a:xfrm>
              <a:prstGeom prst="rect">
                <a:avLst/>
              </a:prstGeom>
              <a:solidFill>
                <a:schemeClr val="tx1">
                  <a:lumMod val="60000"/>
                  <a:lumOff val="40000"/>
                  <a:alpha val="65000"/>
                </a:schemeClr>
              </a:solidFill>
            </p:spPr>
            <p:txBody>
              <a:bodyPr wrap="square" rtlCol="0">
                <a:spAutoFit/>
              </a:bodyPr>
              <a:lstStyle/>
              <a:p>
                <a:r>
                  <a:rPr lang="zh-CN" altLang="en-US" sz="2800" b="1" dirty="0">
                    <a:solidFill>
                      <a:srgbClr val="FFFFFF"/>
                    </a:solidFill>
                  </a:rPr>
                  <a:t>输入设备</a:t>
                </a:r>
              </a:p>
            </p:txBody>
          </p:sp>
        </p:grpSp>
      </p:grpSp>
      <p:grpSp>
        <p:nvGrpSpPr>
          <p:cNvPr id="95" name="组合 94"/>
          <p:cNvGrpSpPr/>
          <p:nvPr/>
        </p:nvGrpSpPr>
        <p:grpSpPr>
          <a:xfrm>
            <a:off x="4215765" y="2146935"/>
            <a:ext cx="3778885" cy="3818890"/>
            <a:chOff x="6430" y="4102"/>
            <a:chExt cx="5951" cy="6014"/>
          </a:xfrm>
        </p:grpSpPr>
        <p:grpSp>
          <p:nvGrpSpPr>
            <p:cNvPr id="96" name="组合 95"/>
            <p:cNvGrpSpPr/>
            <p:nvPr/>
          </p:nvGrpSpPr>
          <p:grpSpPr>
            <a:xfrm>
              <a:off x="6430" y="4914"/>
              <a:ext cx="5951" cy="5202"/>
              <a:chOff x="7648" y="2970"/>
              <a:chExt cx="917" cy="788"/>
            </a:xfrm>
          </p:grpSpPr>
          <p:sp>
            <p:nvSpPr>
              <p:cNvPr id="97" name="Freeform 222"/>
              <p:cNvSpPr/>
              <p:nvPr/>
            </p:nvSpPr>
            <p:spPr bwMode="auto">
              <a:xfrm>
                <a:off x="7711" y="3363"/>
                <a:ext cx="770" cy="395"/>
              </a:xfrm>
              <a:custGeom>
                <a:avLst/>
                <a:gdLst>
                  <a:gd name="T0" fmla="*/ 120 w 234"/>
                  <a:gd name="T1" fmla="*/ 120 h 120"/>
                  <a:gd name="T2" fmla="*/ 0 w 234"/>
                  <a:gd name="T3" fmla="*/ 0 h 120"/>
                  <a:gd name="T4" fmla="*/ 30 w 234"/>
                  <a:gd name="T5" fmla="*/ 0 h 120"/>
                  <a:gd name="T6" fmla="*/ 120 w 234"/>
                  <a:gd name="T7" fmla="*/ 90 h 120"/>
                  <a:gd name="T8" fmla="*/ 206 w 234"/>
                  <a:gd name="T9" fmla="*/ 28 h 120"/>
                  <a:gd name="T10" fmla="*/ 234 w 234"/>
                  <a:gd name="T11" fmla="*/ 38 h 120"/>
                  <a:gd name="T12" fmla="*/ 120 w 234"/>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34" h="120">
                    <a:moveTo>
                      <a:pt x="120" y="120"/>
                    </a:moveTo>
                    <a:cubicBezTo>
                      <a:pt x="54" y="120"/>
                      <a:pt x="0" y="66"/>
                      <a:pt x="0" y="0"/>
                    </a:cubicBezTo>
                    <a:cubicBezTo>
                      <a:pt x="30" y="0"/>
                      <a:pt x="30" y="0"/>
                      <a:pt x="30" y="0"/>
                    </a:cubicBezTo>
                    <a:cubicBezTo>
                      <a:pt x="30" y="49"/>
                      <a:pt x="71" y="90"/>
                      <a:pt x="120" y="90"/>
                    </a:cubicBezTo>
                    <a:cubicBezTo>
                      <a:pt x="159" y="90"/>
                      <a:pt x="194" y="65"/>
                      <a:pt x="206" y="28"/>
                    </a:cubicBezTo>
                    <a:cubicBezTo>
                      <a:pt x="234" y="38"/>
                      <a:pt x="234" y="38"/>
                      <a:pt x="234" y="38"/>
                    </a:cubicBezTo>
                    <a:cubicBezTo>
                      <a:pt x="218" y="87"/>
                      <a:pt x="172" y="120"/>
                      <a:pt x="120" y="120"/>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98" name="Freeform 223"/>
              <p:cNvSpPr/>
              <p:nvPr/>
            </p:nvSpPr>
            <p:spPr bwMode="auto">
              <a:xfrm>
                <a:off x="7648" y="3271"/>
                <a:ext cx="225" cy="113"/>
              </a:xfrm>
              <a:custGeom>
                <a:avLst/>
                <a:gdLst>
                  <a:gd name="T0" fmla="*/ 86 w 86"/>
                  <a:gd name="T1" fmla="*/ 43 h 43"/>
                  <a:gd name="T2" fmla="*/ 43 w 86"/>
                  <a:gd name="T3" fmla="*/ 0 h 43"/>
                  <a:gd name="T4" fmla="*/ 0 w 86"/>
                  <a:gd name="T5" fmla="*/ 43 h 43"/>
                  <a:gd name="T6" fmla="*/ 86 w 86"/>
                  <a:gd name="T7" fmla="*/ 43 h 43"/>
                </a:gdLst>
                <a:ahLst/>
                <a:cxnLst>
                  <a:cxn ang="0">
                    <a:pos x="T0" y="T1"/>
                  </a:cxn>
                  <a:cxn ang="0">
                    <a:pos x="T2" y="T3"/>
                  </a:cxn>
                  <a:cxn ang="0">
                    <a:pos x="T4" y="T5"/>
                  </a:cxn>
                  <a:cxn ang="0">
                    <a:pos x="T6" y="T7"/>
                  </a:cxn>
                </a:cxnLst>
                <a:rect l="0" t="0" r="r" b="b"/>
                <a:pathLst>
                  <a:path w="86" h="43">
                    <a:moveTo>
                      <a:pt x="86" y="43"/>
                    </a:moveTo>
                    <a:lnTo>
                      <a:pt x="43" y="0"/>
                    </a:lnTo>
                    <a:lnTo>
                      <a:pt x="0" y="43"/>
                    </a:lnTo>
                    <a:lnTo>
                      <a:pt x="86" y="43"/>
                    </a:ln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99" name="Freeform 224"/>
              <p:cNvSpPr/>
              <p:nvPr/>
            </p:nvSpPr>
            <p:spPr bwMode="auto">
              <a:xfrm>
                <a:off x="7734" y="2970"/>
                <a:ext cx="767" cy="393"/>
              </a:xfrm>
              <a:custGeom>
                <a:avLst/>
                <a:gdLst>
                  <a:gd name="T0" fmla="*/ 234 w 234"/>
                  <a:gd name="T1" fmla="*/ 120 h 120"/>
                  <a:gd name="T2" fmla="*/ 204 w 234"/>
                  <a:gd name="T3" fmla="*/ 120 h 120"/>
                  <a:gd name="T4" fmla="*/ 114 w 234"/>
                  <a:gd name="T5" fmla="*/ 29 h 120"/>
                  <a:gd name="T6" fmla="*/ 28 w 234"/>
                  <a:gd name="T7" fmla="*/ 91 h 120"/>
                  <a:gd name="T8" fmla="*/ 0 w 234"/>
                  <a:gd name="T9" fmla="*/ 82 h 120"/>
                  <a:gd name="T10" fmla="*/ 114 w 234"/>
                  <a:gd name="T11" fmla="*/ 0 h 120"/>
                  <a:gd name="T12" fmla="*/ 234 w 234"/>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34" h="120">
                    <a:moveTo>
                      <a:pt x="234" y="120"/>
                    </a:moveTo>
                    <a:cubicBezTo>
                      <a:pt x="204" y="120"/>
                      <a:pt x="204" y="120"/>
                      <a:pt x="204" y="120"/>
                    </a:cubicBezTo>
                    <a:cubicBezTo>
                      <a:pt x="204" y="70"/>
                      <a:pt x="164" y="29"/>
                      <a:pt x="114" y="29"/>
                    </a:cubicBezTo>
                    <a:cubicBezTo>
                      <a:pt x="75" y="29"/>
                      <a:pt x="40" y="54"/>
                      <a:pt x="28" y="91"/>
                    </a:cubicBezTo>
                    <a:cubicBezTo>
                      <a:pt x="0" y="82"/>
                      <a:pt x="0" y="82"/>
                      <a:pt x="0" y="82"/>
                    </a:cubicBezTo>
                    <a:cubicBezTo>
                      <a:pt x="16" y="33"/>
                      <a:pt x="62" y="0"/>
                      <a:pt x="114" y="0"/>
                    </a:cubicBezTo>
                    <a:cubicBezTo>
                      <a:pt x="180" y="0"/>
                      <a:pt x="234" y="54"/>
                      <a:pt x="234" y="120"/>
                    </a:cubicBezTo>
                    <a:close/>
                  </a:path>
                </a:pathLst>
              </a:custGeom>
              <a:solidFill>
                <a:srgbClr val="424953"/>
              </a:solidFill>
              <a:ln>
                <a:noFill/>
              </a:ln>
            </p:spPr>
            <p:txBody>
              <a:bodyPr vert="horz" wrap="square" lIns="91440" tIns="45720" rIns="91440" bIns="45720" numCol="1" anchor="t" anchorCtr="0" compatLnSpc="1"/>
              <a:lstStyle/>
              <a:p>
                <a:endParaRPr lang="en-US"/>
              </a:p>
            </p:txBody>
          </p:sp>
          <p:sp>
            <p:nvSpPr>
              <p:cNvPr id="100" name="Freeform 225"/>
              <p:cNvSpPr/>
              <p:nvPr/>
            </p:nvSpPr>
            <p:spPr bwMode="auto">
              <a:xfrm>
                <a:off x="8342" y="3342"/>
                <a:ext cx="223" cy="113"/>
              </a:xfrm>
              <a:custGeom>
                <a:avLst/>
                <a:gdLst>
                  <a:gd name="T0" fmla="*/ 0 w 85"/>
                  <a:gd name="T1" fmla="*/ 0 h 43"/>
                  <a:gd name="T2" fmla="*/ 43 w 85"/>
                  <a:gd name="T3" fmla="*/ 43 h 43"/>
                  <a:gd name="T4" fmla="*/ 85 w 85"/>
                  <a:gd name="T5" fmla="*/ 0 h 43"/>
                  <a:gd name="T6" fmla="*/ 0 w 85"/>
                  <a:gd name="T7" fmla="*/ 0 h 43"/>
                </a:gdLst>
                <a:ahLst/>
                <a:cxnLst>
                  <a:cxn ang="0">
                    <a:pos x="T0" y="T1"/>
                  </a:cxn>
                  <a:cxn ang="0">
                    <a:pos x="T2" y="T3"/>
                  </a:cxn>
                  <a:cxn ang="0">
                    <a:pos x="T4" y="T5"/>
                  </a:cxn>
                  <a:cxn ang="0">
                    <a:pos x="T6" y="T7"/>
                  </a:cxn>
                </a:cxnLst>
                <a:rect l="0" t="0" r="r" b="b"/>
                <a:pathLst>
                  <a:path w="85" h="43">
                    <a:moveTo>
                      <a:pt x="0" y="0"/>
                    </a:moveTo>
                    <a:lnTo>
                      <a:pt x="43" y="43"/>
                    </a:lnTo>
                    <a:lnTo>
                      <a:pt x="85" y="0"/>
                    </a:lnTo>
                    <a:lnTo>
                      <a:pt x="0" y="0"/>
                    </a:lnTo>
                    <a:close/>
                  </a:path>
                </a:pathLst>
              </a:custGeom>
              <a:solidFill>
                <a:srgbClr val="424953"/>
              </a:solidFill>
              <a:ln>
                <a:noFill/>
              </a:ln>
            </p:spPr>
            <p:txBody>
              <a:bodyPr vert="horz" wrap="square" lIns="91440" tIns="45720" rIns="91440" bIns="45720" numCol="1" anchor="t" anchorCtr="0" compatLnSpc="1"/>
              <a:lstStyle/>
              <a:p>
                <a:endParaRPr lang="en-US"/>
              </a:p>
            </p:txBody>
          </p:sp>
        </p:grpSp>
        <p:grpSp>
          <p:nvGrpSpPr>
            <p:cNvPr id="101" name="组合 100"/>
            <p:cNvGrpSpPr/>
            <p:nvPr/>
          </p:nvGrpSpPr>
          <p:grpSpPr>
            <a:xfrm>
              <a:off x="7890" y="6925"/>
              <a:ext cx="1127" cy="1209"/>
              <a:chOff x="15188" y="5548"/>
              <a:chExt cx="482" cy="474"/>
            </a:xfrm>
          </p:grpSpPr>
          <p:sp>
            <p:nvSpPr>
              <p:cNvPr id="102" name="Freeform 155"/>
              <p:cNvSpPr>
                <a:spLocks noEditPoints="1"/>
              </p:cNvSpPr>
              <p:nvPr/>
            </p:nvSpPr>
            <p:spPr bwMode="auto">
              <a:xfrm>
                <a:off x="15188" y="5548"/>
                <a:ext cx="482" cy="474"/>
              </a:xfrm>
              <a:custGeom>
                <a:avLst/>
                <a:gdLst>
                  <a:gd name="T0" fmla="*/ 0 w 242"/>
                  <a:gd name="T1" fmla="*/ 0 h 238"/>
                  <a:gd name="T2" fmla="*/ 0 w 242"/>
                  <a:gd name="T3" fmla="*/ 203 h 238"/>
                  <a:gd name="T4" fmla="*/ 39 w 242"/>
                  <a:gd name="T5" fmla="*/ 238 h 238"/>
                  <a:gd name="T6" fmla="*/ 242 w 242"/>
                  <a:gd name="T7" fmla="*/ 238 h 238"/>
                  <a:gd name="T8" fmla="*/ 242 w 242"/>
                  <a:gd name="T9" fmla="*/ 0 h 238"/>
                  <a:gd name="T10" fmla="*/ 0 w 242"/>
                  <a:gd name="T11" fmla="*/ 0 h 238"/>
                  <a:gd name="T12" fmla="*/ 189 w 242"/>
                  <a:gd name="T13" fmla="*/ 231 h 238"/>
                  <a:gd name="T14" fmla="*/ 44 w 242"/>
                  <a:gd name="T15" fmla="*/ 231 h 238"/>
                  <a:gd name="T16" fmla="*/ 44 w 242"/>
                  <a:gd name="T17" fmla="*/ 145 h 238"/>
                  <a:gd name="T18" fmla="*/ 189 w 242"/>
                  <a:gd name="T19" fmla="*/ 145 h 238"/>
                  <a:gd name="T20" fmla="*/ 189 w 242"/>
                  <a:gd name="T21" fmla="*/ 231 h 238"/>
                  <a:gd name="T22" fmla="*/ 203 w 242"/>
                  <a:gd name="T23" fmla="*/ 119 h 238"/>
                  <a:gd name="T24" fmla="*/ 39 w 242"/>
                  <a:gd name="T25" fmla="*/ 119 h 238"/>
                  <a:gd name="T26" fmla="*/ 39 w 242"/>
                  <a:gd name="T27" fmla="*/ 11 h 238"/>
                  <a:gd name="T28" fmla="*/ 203 w 242"/>
                  <a:gd name="T29" fmla="*/ 11 h 238"/>
                  <a:gd name="T30" fmla="*/ 203 w 242"/>
                  <a:gd name="T31" fmla="*/ 11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238">
                    <a:moveTo>
                      <a:pt x="0" y="0"/>
                    </a:moveTo>
                    <a:lnTo>
                      <a:pt x="0" y="203"/>
                    </a:lnTo>
                    <a:lnTo>
                      <a:pt x="39" y="238"/>
                    </a:lnTo>
                    <a:lnTo>
                      <a:pt x="242" y="238"/>
                    </a:lnTo>
                    <a:lnTo>
                      <a:pt x="242" y="0"/>
                    </a:lnTo>
                    <a:lnTo>
                      <a:pt x="0" y="0"/>
                    </a:lnTo>
                    <a:close/>
                    <a:moveTo>
                      <a:pt x="189" y="231"/>
                    </a:moveTo>
                    <a:lnTo>
                      <a:pt x="44" y="231"/>
                    </a:lnTo>
                    <a:lnTo>
                      <a:pt x="44" y="145"/>
                    </a:lnTo>
                    <a:lnTo>
                      <a:pt x="189" y="145"/>
                    </a:lnTo>
                    <a:lnTo>
                      <a:pt x="189" y="231"/>
                    </a:lnTo>
                    <a:close/>
                    <a:moveTo>
                      <a:pt x="203" y="119"/>
                    </a:moveTo>
                    <a:lnTo>
                      <a:pt x="39" y="119"/>
                    </a:lnTo>
                    <a:lnTo>
                      <a:pt x="39" y="11"/>
                    </a:lnTo>
                    <a:lnTo>
                      <a:pt x="203" y="11"/>
                    </a:lnTo>
                    <a:lnTo>
                      <a:pt x="203" y="119"/>
                    </a:lnTo>
                    <a:close/>
                  </a:path>
                </a:pathLst>
              </a:custGeom>
              <a:solidFill>
                <a:srgbClr val="424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Rectangle 156"/>
              <p:cNvSpPr>
                <a:spLocks noChangeArrowheads="1"/>
              </p:cNvSpPr>
              <p:nvPr/>
            </p:nvSpPr>
            <p:spPr bwMode="auto">
              <a:xfrm>
                <a:off x="15329" y="5896"/>
                <a:ext cx="46" cy="96"/>
              </a:xfrm>
              <a:prstGeom prst="rect">
                <a:avLst/>
              </a:prstGeom>
              <a:solidFill>
                <a:srgbClr val="424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04" name="Rectangle 157"/>
              <p:cNvSpPr>
                <a:spLocks noChangeArrowheads="1"/>
              </p:cNvSpPr>
              <p:nvPr/>
            </p:nvSpPr>
            <p:spPr bwMode="auto">
              <a:xfrm>
                <a:off x="15282" y="5587"/>
                <a:ext cx="293" cy="179"/>
              </a:xfrm>
              <a:prstGeom prst="rect">
                <a:avLst/>
              </a:prstGeom>
              <a:solidFill>
                <a:srgbClr val="424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sp>
          <p:nvSpPr>
            <p:cNvPr id="105" name="Freeform 94"/>
            <p:cNvSpPr/>
            <p:nvPr/>
          </p:nvSpPr>
          <p:spPr bwMode="auto">
            <a:xfrm>
              <a:off x="9532" y="6807"/>
              <a:ext cx="1402" cy="1513"/>
            </a:xfrm>
            <a:custGeom>
              <a:avLst/>
              <a:gdLst>
                <a:gd name="T0" fmla="*/ 189 w 189"/>
                <a:gd name="T1" fmla="*/ 56 h 188"/>
                <a:gd name="T2" fmla="*/ 127 w 189"/>
                <a:gd name="T3" fmla="*/ 30 h 188"/>
                <a:gd name="T4" fmla="*/ 127 w 189"/>
                <a:gd name="T5" fmla="*/ 0 h 188"/>
                <a:gd name="T6" fmla="*/ 120 w 189"/>
                <a:gd name="T7" fmla="*/ 30 h 188"/>
                <a:gd name="T8" fmla="*/ 111 w 189"/>
                <a:gd name="T9" fmla="*/ 0 h 188"/>
                <a:gd name="T10" fmla="*/ 104 w 189"/>
                <a:gd name="T11" fmla="*/ 30 h 188"/>
                <a:gd name="T12" fmla="*/ 95 w 189"/>
                <a:gd name="T13" fmla="*/ 0 h 188"/>
                <a:gd name="T14" fmla="*/ 88 w 189"/>
                <a:gd name="T15" fmla="*/ 30 h 188"/>
                <a:gd name="T16" fmla="*/ 79 w 189"/>
                <a:gd name="T17" fmla="*/ 0 h 188"/>
                <a:gd name="T18" fmla="*/ 72 w 189"/>
                <a:gd name="T19" fmla="*/ 30 h 188"/>
                <a:gd name="T20" fmla="*/ 62 w 189"/>
                <a:gd name="T21" fmla="*/ 0 h 188"/>
                <a:gd name="T22" fmla="*/ 56 w 189"/>
                <a:gd name="T23" fmla="*/ 30 h 188"/>
                <a:gd name="T24" fmla="*/ 0 w 189"/>
                <a:gd name="T25" fmla="*/ 56 h 188"/>
                <a:gd name="T26" fmla="*/ 27 w 189"/>
                <a:gd name="T27" fmla="*/ 63 h 188"/>
                <a:gd name="T28" fmla="*/ 0 w 189"/>
                <a:gd name="T29" fmla="*/ 72 h 188"/>
                <a:gd name="T30" fmla="*/ 27 w 189"/>
                <a:gd name="T31" fmla="*/ 79 h 188"/>
                <a:gd name="T32" fmla="*/ 0 w 189"/>
                <a:gd name="T33" fmla="*/ 88 h 188"/>
                <a:gd name="T34" fmla="*/ 27 w 189"/>
                <a:gd name="T35" fmla="*/ 95 h 188"/>
                <a:gd name="T36" fmla="*/ 0 w 189"/>
                <a:gd name="T37" fmla="*/ 104 h 188"/>
                <a:gd name="T38" fmla="*/ 27 w 189"/>
                <a:gd name="T39" fmla="*/ 110 h 188"/>
                <a:gd name="T40" fmla="*/ 0 w 189"/>
                <a:gd name="T41" fmla="*/ 120 h 188"/>
                <a:gd name="T42" fmla="*/ 27 w 189"/>
                <a:gd name="T43" fmla="*/ 126 h 188"/>
                <a:gd name="T44" fmla="*/ 56 w 189"/>
                <a:gd name="T45" fmla="*/ 159 h 188"/>
                <a:gd name="T46" fmla="*/ 62 w 189"/>
                <a:gd name="T47" fmla="*/ 188 h 188"/>
                <a:gd name="T48" fmla="*/ 72 w 189"/>
                <a:gd name="T49" fmla="*/ 159 h 188"/>
                <a:gd name="T50" fmla="*/ 79 w 189"/>
                <a:gd name="T51" fmla="*/ 188 h 188"/>
                <a:gd name="T52" fmla="*/ 88 w 189"/>
                <a:gd name="T53" fmla="*/ 159 h 188"/>
                <a:gd name="T54" fmla="*/ 95 w 189"/>
                <a:gd name="T55" fmla="*/ 188 h 188"/>
                <a:gd name="T56" fmla="*/ 104 w 189"/>
                <a:gd name="T57" fmla="*/ 159 h 188"/>
                <a:gd name="T58" fmla="*/ 111 w 189"/>
                <a:gd name="T59" fmla="*/ 188 h 188"/>
                <a:gd name="T60" fmla="*/ 120 w 189"/>
                <a:gd name="T61" fmla="*/ 159 h 188"/>
                <a:gd name="T62" fmla="*/ 127 w 189"/>
                <a:gd name="T63" fmla="*/ 188 h 188"/>
                <a:gd name="T64" fmla="*/ 127 w 189"/>
                <a:gd name="T65" fmla="*/ 159 h 188"/>
                <a:gd name="T66" fmla="*/ 158 w 189"/>
                <a:gd name="T67" fmla="*/ 126 h 188"/>
                <a:gd name="T68" fmla="*/ 189 w 189"/>
                <a:gd name="T69" fmla="*/ 120 h 188"/>
                <a:gd name="T70" fmla="*/ 158 w 189"/>
                <a:gd name="T71" fmla="*/ 110 h 188"/>
                <a:gd name="T72" fmla="*/ 189 w 189"/>
                <a:gd name="T73" fmla="*/ 104 h 188"/>
                <a:gd name="T74" fmla="*/ 158 w 189"/>
                <a:gd name="T75" fmla="*/ 95 h 188"/>
                <a:gd name="T76" fmla="*/ 189 w 189"/>
                <a:gd name="T77" fmla="*/ 88 h 188"/>
                <a:gd name="T78" fmla="*/ 158 w 189"/>
                <a:gd name="T79" fmla="*/ 79 h 188"/>
                <a:gd name="T80" fmla="*/ 189 w 189"/>
                <a:gd name="T81" fmla="*/ 72 h 188"/>
                <a:gd name="T82" fmla="*/ 158 w 189"/>
                <a:gd name="T83"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 h="188">
                  <a:moveTo>
                    <a:pt x="189" y="63"/>
                  </a:moveTo>
                  <a:cubicBezTo>
                    <a:pt x="189" y="56"/>
                    <a:pt x="189" y="56"/>
                    <a:pt x="189" y="56"/>
                  </a:cubicBezTo>
                  <a:cubicBezTo>
                    <a:pt x="158" y="56"/>
                    <a:pt x="158" y="56"/>
                    <a:pt x="158" y="56"/>
                  </a:cubicBezTo>
                  <a:cubicBezTo>
                    <a:pt x="156" y="42"/>
                    <a:pt x="143" y="30"/>
                    <a:pt x="127" y="30"/>
                  </a:cubicBezTo>
                  <a:cubicBezTo>
                    <a:pt x="127" y="30"/>
                    <a:pt x="127" y="30"/>
                    <a:pt x="127" y="30"/>
                  </a:cubicBezTo>
                  <a:cubicBezTo>
                    <a:pt x="127" y="0"/>
                    <a:pt x="127" y="0"/>
                    <a:pt x="127" y="0"/>
                  </a:cubicBezTo>
                  <a:cubicBezTo>
                    <a:pt x="120" y="0"/>
                    <a:pt x="120" y="0"/>
                    <a:pt x="120" y="0"/>
                  </a:cubicBezTo>
                  <a:cubicBezTo>
                    <a:pt x="120" y="30"/>
                    <a:pt x="120" y="30"/>
                    <a:pt x="120" y="30"/>
                  </a:cubicBezTo>
                  <a:cubicBezTo>
                    <a:pt x="111" y="30"/>
                    <a:pt x="111" y="30"/>
                    <a:pt x="111" y="30"/>
                  </a:cubicBezTo>
                  <a:cubicBezTo>
                    <a:pt x="111" y="0"/>
                    <a:pt x="111" y="0"/>
                    <a:pt x="111" y="0"/>
                  </a:cubicBezTo>
                  <a:cubicBezTo>
                    <a:pt x="104" y="0"/>
                    <a:pt x="104" y="0"/>
                    <a:pt x="104" y="0"/>
                  </a:cubicBezTo>
                  <a:cubicBezTo>
                    <a:pt x="104" y="30"/>
                    <a:pt x="104" y="30"/>
                    <a:pt x="104" y="30"/>
                  </a:cubicBezTo>
                  <a:cubicBezTo>
                    <a:pt x="95" y="30"/>
                    <a:pt x="95" y="30"/>
                    <a:pt x="95" y="30"/>
                  </a:cubicBezTo>
                  <a:cubicBezTo>
                    <a:pt x="95" y="0"/>
                    <a:pt x="95" y="0"/>
                    <a:pt x="95" y="0"/>
                  </a:cubicBezTo>
                  <a:cubicBezTo>
                    <a:pt x="88" y="0"/>
                    <a:pt x="88" y="0"/>
                    <a:pt x="88" y="0"/>
                  </a:cubicBezTo>
                  <a:cubicBezTo>
                    <a:pt x="88" y="30"/>
                    <a:pt x="88" y="30"/>
                    <a:pt x="88" y="30"/>
                  </a:cubicBezTo>
                  <a:cubicBezTo>
                    <a:pt x="79" y="30"/>
                    <a:pt x="79" y="30"/>
                    <a:pt x="79" y="30"/>
                  </a:cubicBezTo>
                  <a:cubicBezTo>
                    <a:pt x="79" y="0"/>
                    <a:pt x="79" y="0"/>
                    <a:pt x="79" y="0"/>
                  </a:cubicBezTo>
                  <a:cubicBezTo>
                    <a:pt x="72" y="0"/>
                    <a:pt x="72" y="0"/>
                    <a:pt x="72" y="0"/>
                  </a:cubicBezTo>
                  <a:cubicBezTo>
                    <a:pt x="72" y="30"/>
                    <a:pt x="72" y="30"/>
                    <a:pt x="72" y="30"/>
                  </a:cubicBezTo>
                  <a:cubicBezTo>
                    <a:pt x="62" y="30"/>
                    <a:pt x="62" y="30"/>
                    <a:pt x="62" y="30"/>
                  </a:cubicBezTo>
                  <a:cubicBezTo>
                    <a:pt x="62" y="0"/>
                    <a:pt x="62" y="0"/>
                    <a:pt x="62" y="0"/>
                  </a:cubicBezTo>
                  <a:cubicBezTo>
                    <a:pt x="56" y="0"/>
                    <a:pt x="56" y="0"/>
                    <a:pt x="56" y="0"/>
                  </a:cubicBezTo>
                  <a:cubicBezTo>
                    <a:pt x="56" y="30"/>
                    <a:pt x="56" y="30"/>
                    <a:pt x="56" y="30"/>
                  </a:cubicBezTo>
                  <a:cubicBezTo>
                    <a:pt x="41" y="31"/>
                    <a:pt x="29" y="42"/>
                    <a:pt x="27" y="56"/>
                  </a:cubicBezTo>
                  <a:cubicBezTo>
                    <a:pt x="0" y="56"/>
                    <a:pt x="0" y="56"/>
                    <a:pt x="0" y="56"/>
                  </a:cubicBezTo>
                  <a:cubicBezTo>
                    <a:pt x="0" y="63"/>
                    <a:pt x="0" y="63"/>
                    <a:pt x="0" y="63"/>
                  </a:cubicBezTo>
                  <a:cubicBezTo>
                    <a:pt x="27" y="63"/>
                    <a:pt x="27" y="63"/>
                    <a:pt x="27" y="63"/>
                  </a:cubicBezTo>
                  <a:cubicBezTo>
                    <a:pt x="27" y="72"/>
                    <a:pt x="27" y="72"/>
                    <a:pt x="27" y="72"/>
                  </a:cubicBezTo>
                  <a:cubicBezTo>
                    <a:pt x="0" y="72"/>
                    <a:pt x="0" y="72"/>
                    <a:pt x="0" y="72"/>
                  </a:cubicBezTo>
                  <a:cubicBezTo>
                    <a:pt x="0" y="79"/>
                    <a:pt x="0" y="79"/>
                    <a:pt x="0" y="79"/>
                  </a:cubicBezTo>
                  <a:cubicBezTo>
                    <a:pt x="27" y="79"/>
                    <a:pt x="27" y="79"/>
                    <a:pt x="27" y="79"/>
                  </a:cubicBezTo>
                  <a:cubicBezTo>
                    <a:pt x="27" y="88"/>
                    <a:pt x="27" y="88"/>
                    <a:pt x="27" y="88"/>
                  </a:cubicBezTo>
                  <a:cubicBezTo>
                    <a:pt x="0" y="88"/>
                    <a:pt x="0" y="88"/>
                    <a:pt x="0" y="88"/>
                  </a:cubicBezTo>
                  <a:cubicBezTo>
                    <a:pt x="0" y="95"/>
                    <a:pt x="0" y="95"/>
                    <a:pt x="0" y="95"/>
                  </a:cubicBezTo>
                  <a:cubicBezTo>
                    <a:pt x="27" y="95"/>
                    <a:pt x="27" y="95"/>
                    <a:pt x="27" y="95"/>
                  </a:cubicBezTo>
                  <a:cubicBezTo>
                    <a:pt x="27" y="104"/>
                    <a:pt x="27" y="104"/>
                    <a:pt x="27" y="104"/>
                  </a:cubicBezTo>
                  <a:cubicBezTo>
                    <a:pt x="0" y="104"/>
                    <a:pt x="0" y="104"/>
                    <a:pt x="0" y="104"/>
                  </a:cubicBezTo>
                  <a:cubicBezTo>
                    <a:pt x="0" y="110"/>
                    <a:pt x="0" y="110"/>
                    <a:pt x="0" y="110"/>
                  </a:cubicBezTo>
                  <a:cubicBezTo>
                    <a:pt x="27" y="110"/>
                    <a:pt x="27" y="110"/>
                    <a:pt x="27" y="110"/>
                  </a:cubicBezTo>
                  <a:cubicBezTo>
                    <a:pt x="27" y="120"/>
                    <a:pt x="27" y="120"/>
                    <a:pt x="27" y="120"/>
                  </a:cubicBezTo>
                  <a:cubicBezTo>
                    <a:pt x="0" y="120"/>
                    <a:pt x="0" y="120"/>
                    <a:pt x="0" y="120"/>
                  </a:cubicBezTo>
                  <a:cubicBezTo>
                    <a:pt x="0" y="126"/>
                    <a:pt x="0" y="126"/>
                    <a:pt x="0" y="126"/>
                  </a:cubicBezTo>
                  <a:cubicBezTo>
                    <a:pt x="27" y="126"/>
                    <a:pt x="27" y="126"/>
                    <a:pt x="27" y="126"/>
                  </a:cubicBezTo>
                  <a:cubicBezTo>
                    <a:pt x="27" y="129"/>
                    <a:pt x="27" y="129"/>
                    <a:pt x="27" y="129"/>
                  </a:cubicBezTo>
                  <a:cubicBezTo>
                    <a:pt x="27" y="145"/>
                    <a:pt x="40" y="159"/>
                    <a:pt x="56" y="159"/>
                  </a:cubicBezTo>
                  <a:cubicBezTo>
                    <a:pt x="56" y="188"/>
                    <a:pt x="56" y="188"/>
                    <a:pt x="56" y="188"/>
                  </a:cubicBezTo>
                  <a:cubicBezTo>
                    <a:pt x="62" y="188"/>
                    <a:pt x="62" y="188"/>
                    <a:pt x="62" y="188"/>
                  </a:cubicBezTo>
                  <a:cubicBezTo>
                    <a:pt x="62" y="159"/>
                    <a:pt x="62" y="159"/>
                    <a:pt x="62" y="159"/>
                  </a:cubicBezTo>
                  <a:cubicBezTo>
                    <a:pt x="72" y="159"/>
                    <a:pt x="72" y="159"/>
                    <a:pt x="72" y="159"/>
                  </a:cubicBezTo>
                  <a:cubicBezTo>
                    <a:pt x="72" y="188"/>
                    <a:pt x="72" y="188"/>
                    <a:pt x="72" y="188"/>
                  </a:cubicBezTo>
                  <a:cubicBezTo>
                    <a:pt x="79" y="188"/>
                    <a:pt x="79" y="188"/>
                    <a:pt x="79" y="188"/>
                  </a:cubicBezTo>
                  <a:cubicBezTo>
                    <a:pt x="79" y="159"/>
                    <a:pt x="79" y="159"/>
                    <a:pt x="79" y="159"/>
                  </a:cubicBezTo>
                  <a:cubicBezTo>
                    <a:pt x="88" y="159"/>
                    <a:pt x="88" y="159"/>
                    <a:pt x="88" y="159"/>
                  </a:cubicBezTo>
                  <a:cubicBezTo>
                    <a:pt x="88" y="188"/>
                    <a:pt x="88" y="188"/>
                    <a:pt x="88" y="188"/>
                  </a:cubicBezTo>
                  <a:cubicBezTo>
                    <a:pt x="95" y="188"/>
                    <a:pt x="95" y="188"/>
                    <a:pt x="95" y="188"/>
                  </a:cubicBezTo>
                  <a:cubicBezTo>
                    <a:pt x="95" y="159"/>
                    <a:pt x="95" y="159"/>
                    <a:pt x="95" y="159"/>
                  </a:cubicBezTo>
                  <a:cubicBezTo>
                    <a:pt x="104" y="159"/>
                    <a:pt x="104" y="159"/>
                    <a:pt x="104" y="159"/>
                  </a:cubicBezTo>
                  <a:cubicBezTo>
                    <a:pt x="104" y="188"/>
                    <a:pt x="104" y="188"/>
                    <a:pt x="104" y="188"/>
                  </a:cubicBezTo>
                  <a:cubicBezTo>
                    <a:pt x="111" y="188"/>
                    <a:pt x="111" y="188"/>
                    <a:pt x="111" y="188"/>
                  </a:cubicBezTo>
                  <a:cubicBezTo>
                    <a:pt x="111" y="159"/>
                    <a:pt x="111" y="159"/>
                    <a:pt x="111" y="159"/>
                  </a:cubicBezTo>
                  <a:cubicBezTo>
                    <a:pt x="120" y="159"/>
                    <a:pt x="120" y="159"/>
                    <a:pt x="120" y="159"/>
                  </a:cubicBezTo>
                  <a:cubicBezTo>
                    <a:pt x="120" y="188"/>
                    <a:pt x="120" y="188"/>
                    <a:pt x="120" y="188"/>
                  </a:cubicBezTo>
                  <a:cubicBezTo>
                    <a:pt x="127" y="188"/>
                    <a:pt x="127" y="188"/>
                    <a:pt x="127" y="188"/>
                  </a:cubicBezTo>
                  <a:cubicBezTo>
                    <a:pt x="127" y="159"/>
                    <a:pt x="127" y="159"/>
                    <a:pt x="127" y="159"/>
                  </a:cubicBezTo>
                  <a:cubicBezTo>
                    <a:pt x="127" y="159"/>
                    <a:pt x="127" y="159"/>
                    <a:pt x="127" y="159"/>
                  </a:cubicBezTo>
                  <a:cubicBezTo>
                    <a:pt x="144" y="159"/>
                    <a:pt x="158" y="146"/>
                    <a:pt x="158" y="129"/>
                  </a:cubicBezTo>
                  <a:cubicBezTo>
                    <a:pt x="158" y="126"/>
                    <a:pt x="158" y="126"/>
                    <a:pt x="158" y="126"/>
                  </a:cubicBezTo>
                  <a:cubicBezTo>
                    <a:pt x="189" y="126"/>
                    <a:pt x="189" y="126"/>
                    <a:pt x="189" y="126"/>
                  </a:cubicBezTo>
                  <a:cubicBezTo>
                    <a:pt x="189" y="120"/>
                    <a:pt x="189" y="120"/>
                    <a:pt x="189" y="120"/>
                  </a:cubicBezTo>
                  <a:cubicBezTo>
                    <a:pt x="158" y="120"/>
                    <a:pt x="158" y="120"/>
                    <a:pt x="158" y="120"/>
                  </a:cubicBezTo>
                  <a:cubicBezTo>
                    <a:pt x="158" y="110"/>
                    <a:pt x="158" y="110"/>
                    <a:pt x="158" y="110"/>
                  </a:cubicBezTo>
                  <a:cubicBezTo>
                    <a:pt x="189" y="110"/>
                    <a:pt x="189" y="110"/>
                    <a:pt x="189" y="110"/>
                  </a:cubicBezTo>
                  <a:cubicBezTo>
                    <a:pt x="189" y="104"/>
                    <a:pt x="189" y="104"/>
                    <a:pt x="189" y="104"/>
                  </a:cubicBezTo>
                  <a:cubicBezTo>
                    <a:pt x="158" y="104"/>
                    <a:pt x="158" y="104"/>
                    <a:pt x="158" y="104"/>
                  </a:cubicBezTo>
                  <a:cubicBezTo>
                    <a:pt x="158" y="95"/>
                    <a:pt x="158" y="95"/>
                    <a:pt x="158" y="95"/>
                  </a:cubicBezTo>
                  <a:cubicBezTo>
                    <a:pt x="189" y="95"/>
                    <a:pt x="189" y="95"/>
                    <a:pt x="189" y="95"/>
                  </a:cubicBezTo>
                  <a:cubicBezTo>
                    <a:pt x="189" y="88"/>
                    <a:pt x="189" y="88"/>
                    <a:pt x="189" y="88"/>
                  </a:cubicBezTo>
                  <a:cubicBezTo>
                    <a:pt x="158" y="88"/>
                    <a:pt x="158" y="88"/>
                    <a:pt x="158" y="88"/>
                  </a:cubicBezTo>
                  <a:cubicBezTo>
                    <a:pt x="158" y="79"/>
                    <a:pt x="158" y="79"/>
                    <a:pt x="158" y="79"/>
                  </a:cubicBezTo>
                  <a:cubicBezTo>
                    <a:pt x="189" y="79"/>
                    <a:pt x="189" y="79"/>
                    <a:pt x="189" y="79"/>
                  </a:cubicBezTo>
                  <a:cubicBezTo>
                    <a:pt x="189" y="72"/>
                    <a:pt x="189" y="72"/>
                    <a:pt x="189" y="72"/>
                  </a:cubicBezTo>
                  <a:cubicBezTo>
                    <a:pt x="158" y="72"/>
                    <a:pt x="158" y="72"/>
                    <a:pt x="158" y="72"/>
                  </a:cubicBezTo>
                  <a:cubicBezTo>
                    <a:pt x="158" y="63"/>
                    <a:pt x="158" y="63"/>
                    <a:pt x="158" y="63"/>
                  </a:cubicBezTo>
                  <a:lnTo>
                    <a:pt x="189" y="63"/>
                  </a:lnTo>
                  <a:close/>
                </a:path>
              </a:pathLst>
            </a:custGeom>
            <a:solidFill>
              <a:srgbClr val="4249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文本框 105"/>
            <p:cNvSpPr txBox="1"/>
            <p:nvPr/>
          </p:nvSpPr>
          <p:spPr>
            <a:xfrm>
              <a:off x="7326" y="8641"/>
              <a:ext cx="2064" cy="822"/>
            </a:xfrm>
            <a:prstGeom prst="rect">
              <a:avLst/>
            </a:prstGeom>
            <a:solidFill>
              <a:schemeClr val="tx1">
                <a:lumMod val="60000"/>
                <a:lumOff val="40000"/>
                <a:alpha val="65000"/>
              </a:schemeClr>
            </a:solidFill>
          </p:spPr>
          <p:txBody>
            <a:bodyPr wrap="square" rtlCol="0">
              <a:spAutoFit/>
            </a:bodyPr>
            <a:lstStyle/>
            <a:p>
              <a:r>
                <a:rPr lang="zh-CN" altLang="en-US" sz="2800" b="1" dirty="0">
                  <a:solidFill>
                    <a:srgbClr val="FFFFFF"/>
                  </a:solidFill>
                </a:rPr>
                <a:t>存储器</a:t>
              </a:r>
            </a:p>
          </p:txBody>
        </p:sp>
        <p:sp>
          <p:nvSpPr>
            <p:cNvPr id="107" name="文本框 106"/>
            <p:cNvSpPr txBox="1"/>
            <p:nvPr/>
          </p:nvSpPr>
          <p:spPr>
            <a:xfrm>
              <a:off x="9654" y="8667"/>
              <a:ext cx="2064" cy="822"/>
            </a:xfrm>
            <a:prstGeom prst="rect">
              <a:avLst/>
            </a:prstGeom>
            <a:solidFill>
              <a:schemeClr val="tx1">
                <a:lumMod val="60000"/>
                <a:lumOff val="40000"/>
                <a:alpha val="65000"/>
              </a:schemeClr>
            </a:solidFill>
          </p:spPr>
          <p:txBody>
            <a:bodyPr wrap="square" rtlCol="0">
              <a:spAutoFit/>
            </a:bodyPr>
            <a:lstStyle/>
            <a:p>
              <a:r>
                <a:rPr lang="zh-CN" altLang="en-US" sz="2800" b="1" dirty="0">
                  <a:solidFill>
                    <a:srgbClr val="FFFFFF"/>
                  </a:solidFill>
                </a:rPr>
                <a:t>处理器</a:t>
              </a:r>
            </a:p>
          </p:txBody>
        </p:sp>
        <p:sp>
          <p:nvSpPr>
            <p:cNvPr id="108" name="文本框 107"/>
            <p:cNvSpPr txBox="1"/>
            <p:nvPr/>
          </p:nvSpPr>
          <p:spPr>
            <a:xfrm>
              <a:off x="8240" y="4102"/>
              <a:ext cx="2629" cy="824"/>
            </a:xfrm>
            <a:prstGeom prst="rect">
              <a:avLst/>
            </a:prstGeom>
            <a:noFill/>
            <a:extLst>
              <a:ext uri="{909E8E84-426E-40DD-AFC4-6F175D3DCCD1}">
                <a14:hiddenFill xmlns:a14="http://schemas.microsoft.com/office/drawing/2010/main">
                  <a:solidFill>
                    <a:schemeClr val="bg1">
                      <a:lumMod val="95000"/>
                      <a:alpha val="65000"/>
                    </a:schemeClr>
                  </a:solidFill>
                </a14:hiddenFill>
              </a:ext>
            </a:extLst>
          </p:spPr>
          <p:txBody>
            <a:bodyPr wrap="square" rtlCol="0">
              <a:spAutoFit/>
            </a:bodyPr>
            <a:lstStyle/>
            <a:p>
              <a:r>
                <a:rPr lang="zh-CN" altLang="en-US" sz="2800" dirty="0">
                  <a:solidFill>
                    <a:srgbClr val="426E48"/>
                  </a:solidFill>
                </a:rPr>
                <a:t>处理数据</a:t>
              </a:r>
            </a:p>
          </p:txBody>
        </p:sp>
      </p:grpSp>
      <p:sp>
        <p:nvSpPr>
          <p:cNvPr id="109" name="Freeform 311"/>
          <p:cNvSpPr/>
          <p:nvPr/>
        </p:nvSpPr>
        <p:spPr bwMode="auto">
          <a:xfrm>
            <a:off x="3721100" y="4058920"/>
            <a:ext cx="494665" cy="339090"/>
          </a:xfrm>
          <a:custGeom>
            <a:avLst/>
            <a:gdLst>
              <a:gd name="T0" fmla="*/ 166 w 211"/>
              <a:gd name="T1" fmla="*/ 38 h 152"/>
              <a:gd name="T2" fmla="*/ 122 w 211"/>
              <a:gd name="T3" fmla="*/ 0 h 152"/>
              <a:gd name="T4" fmla="*/ 122 w 211"/>
              <a:gd name="T5" fmla="*/ 46 h 152"/>
              <a:gd name="T6" fmla="*/ 0 w 211"/>
              <a:gd name="T7" fmla="*/ 46 h 152"/>
              <a:gd name="T8" fmla="*/ 0 w 211"/>
              <a:gd name="T9" fmla="*/ 106 h 152"/>
              <a:gd name="T10" fmla="*/ 122 w 211"/>
              <a:gd name="T11" fmla="*/ 106 h 152"/>
              <a:gd name="T12" fmla="*/ 122 w 211"/>
              <a:gd name="T13" fmla="*/ 152 h 152"/>
              <a:gd name="T14" fmla="*/ 166 w 211"/>
              <a:gd name="T15" fmla="*/ 115 h 152"/>
              <a:gd name="T16" fmla="*/ 211 w 211"/>
              <a:gd name="T17" fmla="*/ 75 h 152"/>
              <a:gd name="T18" fmla="*/ 166 w 211"/>
              <a:gd name="T19" fmla="*/ 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152">
                <a:moveTo>
                  <a:pt x="166" y="38"/>
                </a:moveTo>
                <a:lnTo>
                  <a:pt x="122" y="0"/>
                </a:lnTo>
                <a:lnTo>
                  <a:pt x="122" y="46"/>
                </a:lnTo>
                <a:lnTo>
                  <a:pt x="0" y="46"/>
                </a:lnTo>
                <a:lnTo>
                  <a:pt x="0" y="106"/>
                </a:lnTo>
                <a:lnTo>
                  <a:pt x="122" y="106"/>
                </a:lnTo>
                <a:lnTo>
                  <a:pt x="122" y="152"/>
                </a:lnTo>
                <a:lnTo>
                  <a:pt x="166" y="115"/>
                </a:lnTo>
                <a:lnTo>
                  <a:pt x="211" y="75"/>
                </a:lnTo>
                <a:lnTo>
                  <a:pt x="166" y="38"/>
                </a:lnTo>
                <a:close/>
              </a:path>
            </a:pathLst>
          </a:custGeom>
          <a:solidFill>
            <a:srgbClr val="5C52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311"/>
          <p:cNvSpPr/>
          <p:nvPr/>
        </p:nvSpPr>
        <p:spPr bwMode="auto">
          <a:xfrm>
            <a:off x="8007985" y="4058920"/>
            <a:ext cx="494665" cy="339090"/>
          </a:xfrm>
          <a:custGeom>
            <a:avLst/>
            <a:gdLst>
              <a:gd name="T0" fmla="*/ 166 w 211"/>
              <a:gd name="T1" fmla="*/ 38 h 152"/>
              <a:gd name="T2" fmla="*/ 122 w 211"/>
              <a:gd name="T3" fmla="*/ 0 h 152"/>
              <a:gd name="T4" fmla="*/ 122 w 211"/>
              <a:gd name="T5" fmla="*/ 46 h 152"/>
              <a:gd name="T6" fmla="*/ 0 w 211"/>
              <a:gd name="T7" fmla="*/ 46 h 152"/>
              <a:gd name="T8" fmla="*/ 0 w 211"/>
              <a:gd name="T9" fmla="*/ 106 h 152"/>
              <a:gd name="T10" fmla="*/ 122 w 211"/>
              <a:gd name="T11" fmla="*/ 106 h 152"/>
              <a:gd name="T12" fmla="*/ 122 w 211"/>
              <a:gd name="T13" fmla="*/ 152 h 152"/>
              <a:gd name="T14" fmla="*/ 166 w 211"/>
              <a:gd name="T15" fmla="*/ 115 h 152"/>
              <a:gd name="T16" fmla="*/ 211 w 211"/>
              <a:gd name="T17" fmla="*/ 75 h 152"/>
              <a:gd name="T18" fmla="*/ 166 w 211"/>
              <a:gd name="T19" fmla="*/ 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152">
                <a:moveTo>
                  <a:pt x="166" y="38"/>
                </a:moveTo>
                <a:lnTo>
                  <a:pt x="122" y="0"/>
                </a:lnTo>
                <a:lnTo>
                  <a:pt x="122" y="46"/>
                </a:lnTo>
                <a:lnTo>
                  <a:pt x="0" y="46"/>
                </a:lnTo>
                <a:lnTo>
                  <a:pt x="0" y="106"/>
                </a:lnTo>
                <a:lnTo>
                  <a:pt x="122" y="106"/>
                </a:lnTo>
                <a:lnTo>
                  <a:pt x="122" y="152"/>
                </a:lnTo>
                <a:lnTo>
                  <a:pt x="166" y="115"/>
                </a:lnTo>
                <a:lnTo>
                  <a:pt x="211" y="75"/>
                </a:lnTo>
                <a:lnTo>
                  <a:pt x="166" y="38"/>
                </a:lnTo>
                <a:close/>
              </a:path>
            </a:pathLst>
          </a:custGeom>
          <a:solidFill>
            <a:srgbClr val="5C52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 name="文本框 4"/>
          <p:cNvSpPr txBox="1"/>
          <p:nvPr/>
        </p:nvSpPr>
        <p:spPr>
          <a:xfrm>
            <a:off x="2140585" y="44624"/>
            <a:ext cx="7550785" cy="645160"/>
          </a:xfrm>
          <a:prstGeom prst="rect">
            <a:avLst/>
          </a:prstGeom>
          <a:noFill/>
        </p:spPr>
        <p:txBody>
          <a:bodyPr wrap="square" rtlCol="0">
            <a:spAutoFit/>
          </a:bodyPr>
          <a:lstStyle/>
          <a:p>
            <a:pPr algn="ctr"/>
            <a:r>
              <a:rPr lang="en-US" altLang="zh-CN" sz="3600" b="1">
                <a:solidFill>
                  <a:srgbClr val="FFFFFF"/>
                </a:solidFill>
                <a:latin typeface="+mj-lt"/>
                <a:ea typeface="+mj-ea"/>
                <a:cs typeface="+mj-cs"/>
              </a:rPr>
              <a:t>1.1.2 </a:t>
            </a:r>
            <a:r>
              <a:rPr lang="zh-CN" altLang="en-US" sz="3600" b="1">
                <a:solidFill>
                  <a:srgbClr val="FFFFFF"/>
                </a:solidFill>
                <a:latin typeface="+mj-lt"/>
                <a:ea typeface="+mj-ea"/>
                <a:cs typeface="+mj-cs"/>
              </a:rPr>
              <a:t>计</a:t>
            </a:r>
            <a:r>
              <a:rPr lang="zh-CN" altLang="en-US" sz="3600" b="1" dirty="0">
                <a:solidFill>
                  <a:srgbClr val="FFFFFF"/>
                </a:solidFill>
                <a:latin typeface="+mj-lt"/>
                <a:ea typeface="+mj-ea"/>
                <a:cs typeface="+mj-cs"/>
              </a:rPr>
              <a:t>算机基本功能模块</a:t>
            </a:r>
          </a:p>
        </p:txBody>
      </p:sp>
      <p:sp>
        <p:nvSpPr>
          <p:cNvPr id="6" name="Content Placeholder 2"/>
          <p:cNvSpPr>
            <a:spLocks noGrp="1"/>
          </p:cNvSpPr>
          <p:nvPr>
            <p:ph idx="4294967295"/>
          </p:nvPr>
        </p:nvSpPr>
        <p:spPr>
          <a:xfrm>
            <a:off x="708660" y="1051560"/>
            <a:ext cx="10288270" cy="1616710"/>
          </a:xfrm>
        </p:spPr>
        <p:txBody>
          <a:bodyPr>
            <a:normAutofit/>
          </a:bodyPr>
          <a:lstStyle/>
          <a:p>
            <a:pPr latinLnBrk="0">
              <a:lnSpc>
                <a:spcPct val="100000"/>
              </a:lnSpc>
              <a:spcBef>
                <a:spcPts val="0"/>
              </a:spcBef>
            </a:pPr>
            <a:r>
              <a:rPr lang="zh-CN" altLang="en-US" sz="3200" dirty="0">
                <a:solidFill>
                  <a:schemeClr val="tx1"/>
                </a:solidFill>
                <a:sym typeface="+mn-ea"/>
              </a:rPr>
              <a:t>计算机的基本功能模块分为</a:t>
            </a:r>
            <a:r>
              <a:rPr lang="zh-CN" altLang="en-US" sz="3200" b="1" dirty="0">
                <a:solidFill>
                  <a:schemeClr val="tx1"/>
                </a:solidFill>
                <a:sym typeface="+mn-ea"/>
              </a:rPr>
              <a:t>存储器、处理器和输入输出设备</a:t>
            </a:r>
          </a:p>
          <a:p>
            <a:pPr>
              <a:buFont typeface="Wingdings" panose="05000000000000000000" charset="0"/>
              <a:buNone/>
            </a:pPr>
            <a:endParaRPr lang="zh-CN" altLang="en-US"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strips(downLeft)">
                                      <p:cBhvr>
                                        <p:cTn id="12" dur="500"/>
                                        <p:tgtEl>
                                          <p:spTgt spid="109"/>
                                        </p:tgtEl>
                                      </p:cBhvr>
                                    </p:animEffect>
                                  </p:childTnLst>
                                </p:cTn>
                              </p:par>
                              <p:par>
                                <p:cTn id="13" presetID="18" presetClass="entr" presetSubtype="12" fill="hold" nodeType="with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strips(downLeft)">
                                      <p:cBhvr>
                                        <p:cTn id="15" dur="500"/>
                                        <p:tgtEl>
                                          <p:spTgt spid="95"/>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strips(downLeft)">
                                      <p:cBhvr>
                                        <p:cTn id="20" dur="500"/>
                                        <p:tgtEl>
                                          <p:spTgt spid="110"/>
                                        </p:tgtEl>
                                      </p:cBhvr>
                                    </p:animEffect>
                                  </p:childTnLst>
                                </p:cTn>
                              </p:par>
                              <p:par>
                                <p:cTn id="21" presetID="18" presetClass="entr" presetSubtype="12"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strips(downLeft)">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bldLvl="0" animBg="1"/>
      <p:bldP spid="109" grpId="1" animBg="1"/>
      <p:bldP spid="110" grpId="0" bldLvl="0" animBg="1"/>
      <p:bldP spid="110"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zh-CN" altLang="en-US" dirty="0"/>
              <a:t>不同类型数据</a:t>
            </a:r>
            <a:r>
              <a:rPr lang="zh-CN" altLang="zh-CN" dirty="0"/>
              <a:t>的编码</a:t>
            </a:r>
            <a:endParaRPr lang="zh-CN" altLang="en-US" b="1" dirty="0">
              <a:ea typeface="宋体" panose="02010600030101010101" pitchFamily="2" charset="-122"/>
            </a:endParaRPr>
          </a:p>
        </p:txBody>
      </p:sp>
      <p:sp>
        <p:nvSpPr>
          <p:cNvPr id="26629" name="Rectangle 164"/>
          <p:cNvSpPr>
            <a:spLocks noChangeArrowheads="1"/>
          </p:cNvSpPr>
          <p:nvPr/>
        </p:nvSpPr>
        <p:spPr bwMode="auto">
          <a:xfrm>
            <a:off x="714073" y="2196308"/>
            <a:ext cx="5750041" cy="331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r>
              <a:rPr lang="zh-CN" altLang="en-US" sz="2600" dirty="0">
                <a:ea typeface="楷体_GB2312" pitchFamily="49" charset="-122"/>
              </a:rPr>
              <a:t>数值数据</a:t>
            </a:r>
          </a:p>
          <a:p>
            <a:pPr eaLnBrk="1" hangingPunct="1"/>
            <a:r>
              <a:rPr lang="zh-CN" altLang="en-US" sz="2600" dirty="0">
                <a:ea typeface="楷体_GB2312" pitchFamily="49" charset="-122"/>
              </a:rPr>
              <a:t>非数值数据</a:t>
            </a:r>
          </a:p>
          <a:p>
            <a:pPr lvl="1" eaLnBrk="1" hangingPunct="1"/>
            <a:r>
              <a:rPr lang="zh-CN" altLang="en-US" sz="2000" dirty="0">
                <a:ea typeface="楷体_GB2312" pitchFamily="49" charset="-122"/>
              </a:rPr>
              <a:t>文本型数据</a:t>
            </a:r>
            <a:endParaRPr lang="zh-CN" altLang="en-US" sz="2000" dirty="0"/>
          </a:p>
          <a:p>
            <a:pPr lvl="2" eaLnBrk="1" hangingPunct="1"/>
            <a:r>
              <a:rPr lang="zh-CN" altLang="en-US" sz="2400" dirty="0">
                <a:ea typeface="楷体_GB2312" pitchFamily="49" charset="-122"/>
              </a:rPr>
              <a:t>数字符、字母、符号、汉字等</a:t>
            </a:r>
          </a:p>
          <a:p>
            <a:pPr lvl="1" eaLnBrk="1" hangingPunct="1"/>
            <a:r>
              <a:rPr lang="zh-CN" altLang="en-US" sz="2000" dirty="0">
                <a:ea typeface="楷体_GB2312" pitchFamily="49" charset="-122"/>
              </a:rPr>
              <a:t>非文本型数据</a:t>
            </a:r>
            <a:endParaRPr lang="zh-CN" altLang="en-US" sz="2000" dirty="0"/>
          </a:p>
          <a:p>
            <a:pPr lvl="2" eaLnBrk="1" hangingPunct="1"/>
            <a:r>
              <a:rPr lang="zh-CN" altLang="en-US" sz="2400" dirty="0">
                <a:ea typeface="楷体_GB2312" pitchFamily="49" charset="-122"/>
              </a:rPr>
              <a:t>声音、图形、图像等</a:t>
            </a:r>
          </a:p>
        </p:txBody>
      </p:sp>
      <p:sp>
        <p:nvSpPr>
          <p:cNvPr id="1829030" name="Line 166"/>
          <p:cNvSpPr>
            <a:spLocks noChangeShapeType="1"/>
          </p:cNvSpPr>
          <p:nvPr/>
        </p:nvSpPr>
        <p:spPr bwMode="auto">
          <a:xfrm flipV="1">
            <a:off x="3442697" y="2603204"/>
            <a:ext cx="792162" cy="647700"/>
          </a:xfrm>
          <a:prstGeom prst="line">
            <a:avLst/>
          </a:prstGeom>
          <a:noFill/>
          <a:ln w="38100">
            <a:solidFill>
              <a:srgbClr val="99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29072" name="WordArt 208"/>
          <p:cNvSpPr>
            <a:spLocks noChangeArrowheads="1" noChangeShapeType="1" noTextEdit="1"/>
          </p:cNvSpPr>
          <p:nvPr/>
        </p:nvSpPr>
        <p:spPr bwMode="auto">
          <a:xfrm>
            <a:off x="4304556" y="1807213"/>
            <a:ext cx="3467100" cy="10795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zh-CN" altLang="en-US" sz="3600" b="1" kern="10" dirty="0">
                <a:solidFill>
                  <a:srgbClr val="426E48"/>
                </a:solidFill>
                <a:latin typeface="宋体" panose="02010600030101010101" pitchFamily="2" charset="-122"/>
              </a:rPr>
              <a:t>转换成二进制代码在</a:t>
            </a:r>
          </a:p>
          <a:p>
            <a:r>
              <a:rPr lang="zh-CN" altLang="en-US" sz="3600" b="1" kern="10" dirty="0" smtClean="0">
                <a:solidFill>
                  <a:srgbClr val="426E48"/>
                </a:solidFill>
                <a:latin typeface="宋体" panose="02010600030101010101" pitchFamily="2" charset="-122"/>
              </a:rPr>
              <a:t>存储</a:t>
            </a:r>
            <a:r>
              <a:rPr lang="zh-CN" altLang="en-US" sz="3600" b="1" kern="10" dirty="0">
                <a:solidFill>
                  <a:srgbClr val="426E48"/>
                </a:solidFill>
                <a:latin typeface="宋体" panose="02010600030101010101" pitchFamily="2" charset="-122"/>
              </a:rPr>
              <a:t>计算机中与处理，</a:t>
            </a:r>
          </a:p>
          <a:p>
            <a:r>
              <a:rPr lang="zh-CN" altLang="en-US" sz="3600" b="1" kern="10" dirty="0">
                <a:solidFill>
                  <a:srgbClr val="426E48"/>
                </a:solidFill>
                <a:latin typeface="宋体" panose="02010600030101010101" pitchFamily="2" charset="-122"/>
              </a:rPr>
              <a:t>以原有形式输出</a:t>
            </a:r>
          </a:p>
        </p:txBody>
      </p:sp>
      <p:grpSp>
        <p:nvGrpSpPr>
          <p:cNvPr id="3" name="Group 2"/>
          <p:cNvGrpSpPr/>
          <p:nvPr/>
        </p:nvGrpSpPr>
        <p:grpSpPr>
          <a:xfrm>
            <a:off x="7079908" y="2983469"/>
            <a:ext cx="4502493" cy="3264100"/>
            <a:chOff x="7319965" y="3593901"/>
            <a:chExt cx="4502493" cy="3264100"/>
          </a:xfrm>
        </p:grpSpPr>
        <p:grpSp>
          <p:nvGrpSpPr>
            <p:cNvPr id="26631" name="Group 211"/>
            <p:cNvGrpSpPr>
              <a:grpSpLocks/>
            </p:cNvGrpSpPr>
            <p:nvPr/>
          </p:nvGrpSpPr>
          <p:grpSpPr bwMode="auto">
            <a:xfrm>
              <a:off x="7319965" y="5372101"/>
              <a:ext cx="2374900" cy="1485900"/>
              <a:chOff x="3651" y="3384"/>
              <a:chExt cx="1496" cy="936"/>
            </a:xfrm>
          </p:grpSpPr>
          <p:grpSp>
            <p:nvGrpSpPr>
              <p:cNvPr id="26635" name="Group 168"/>
              <p:cNvGrpSpPr>
                <a:grpSpLocks/>
              </p:cNvGrpSpPr>
              <p:nvPr/>
            </p:nvGrpSpPr>
            <p:grpSpPr bwMode="auto">
              <a:xfrm>
                <a:off x="3651" y="3384"/>
                <a:ext cx="678" cy="936"/>
                <a:chOff x="1621" y="1152"/>
                <a:chExt cx="1535" cy="1986"/>
              </a:xfrm>
            </p:grpSpPr>
            <p:grpSp>
              <p:nvGrpSpPr>
                <p:cNvPr id="26638" name="Group 169"/>
                <p:cNvGrpSpPr>
                  <a:grpSpLocks/>
                </p:cNvGrpSpPr>
                <p:nvPr/>
              </p:nvGrpSpPr>
              <p:grpSpPr bwMode="auto">
                <a:xfrm>
                  <a:off x="2400" y="1152"/>
                  <a:ext cx="756" cy="1966"/>
                  <a:chOff x="2408" y="1172"/>
                  <a:chExt cx="756" cy="1966"/>
                </a:xfrm>
              </p:grpSpPr>
              <p:sp>
                <p:nvSpPr>
                  <p:cNvPr id="26654" name="Freeform 170"/>
                  <p:cNvSpPr>
                    <a:spLocks/>
                  </p:cNvSpPr>
                  <p:nvPr/>
                </p:nvSpPr>
                <p:spPr bwMode="auto">
                  <a:xfrm>
                    <a:off x="2408" y="1172"/>
                    <a:ext cx="756" cy="1867"/>
                  </a:xfrm>
                  <a:custGeom>
                    <a:avLst/>
                    <a:gdLst>
                      <a:gd name="T0" fmla="*/ 0 w 756"/>
                      <a:gd name="T1" fmla="*/ 0 h 1867"/>
                      <a:gd name="T2" fmla="*/ 46 w 756"/>
                      <a:gd name="T3" fmla="*/ 1867 h 1867"/>
                      <a:gd name="T4" fmla="*/ 628 w 756"/>
                      <a:gd name="T5" fmla="*/ 1793 h 1867"/>
                      <a:gd name="T6" fmla="*/ 756 w 756"/>
                      <a:gd name="T7" fmla="*/ 160 h 1867"/>
                      <a:gd name="T8" fmla="*/ 0 w 756"/>
                      <a:gd name="T9" fmla="*/ 0 h 18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1867">
                        <a:moveTo>
                          <a:pt x="0" y="0"/>
                        </a:moveTo>
                        <a:lnTo>
                          <a:pt x="46" y="1867"/>
                        </a:lnTo>
                        <a:lnTo>
                          <a:pt x="628" y="1793"/>
                        </a:lnTo>
                        <a:lnTo>
                          <a:pt x="756" y="160"/>
                        </a:lnTo>
                        <a:lnTo>
                          <a:pt x="0" y="0"/>
                        </a:lnTo>
                        <a:close/>
                      </a:path>
                    </a:pathLst>
                  </a:custGeom>
                  <a:solidFill>
                    <a:srgbClr val="BFBFDF"/>
                  </a:solidFill>
                  <a:ln w="12700">
                    <a:solidFill>
                      <a:srgbClr val="000000"/>
                    </a:solidFill>
                    <a:prstDash val="solid"/>
                    <a:round/>
                    <a:headEnd/>
                    <a:tailEnd/>
                  </a:ln>
                </p:spPr>
                <p:txBody>
                  <a:bodyPr/>
                  <a:lstStyle/>
                  <a:p>
                    <a:endParaRPr lang="zh-CN" altLang="en-US"/>
                  </a:p>
                </p:txBody>
              </p:sp>
              <p:sp>
                <p:nvSpPr>
                  <p:cNvPr id="26655" name="Freeform 171"/>
                  <p:cNvSpPr>
                    <a:spLocks/>
                  </p:cNvSpPr>
                  <p:nvPr/>
                </p:nvSpPr>
                <p:spPr bwMode="auto">
                  <a:xfrm>
                    <a:off x="2455" y="2968"/>
                    <a:ext cx="578" cy="170"/>
                  </a:xfrm>
                  <a:custGeom>
                    <a:avLst/>
                    <a:gdLst>
                      <a:gd name="T0" fmla="*/ 1 w 578"/>
                      <a:gd name="T1" fmla="*/ 70 h 170"/>
                      <a:gd name="T2" fmla="*/ 0 w 578"/>
                      <a:gd name="T3" fmla="*/ 170 h 170"/>
                      <a:gd name="T4" fmla="*/ 570 w 578"/>
                      <a:gd name="T5" fmla="*/ 73 h 170"/>
                      <a:gd name="T6" fmla="*/ 578 w 578"/>
                      <a:gd name="T7" fmla="*/ 0 h 170"/>
                      <a:gd name="T8" fmla="*/ 1 w 578"/>
                      <a:gd name="T9" fmla="*/ 70 h 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8" h="170">
                        <a:moveTo>
                          <a:pt x="1" y="70"/>
                        </a:moveTo>
                        <a:lnTo>
                          <a:pt x="0" y="170"/>
                        </a:lnTo>
                        <a:lnTo>
                          <a:pt x="570" y="73"/>
                        </a:lnTo>
                        <a:lnTo>
                          <a:pt x="578" y="0"/>
                        </a:lnTo>
                        <a:lnTo>
                          <a:pt x="1" y="70"/>
                        </a:lnTo>
                        <a:close/>
                      </a:path>
                    </a:pathLst>
                  </a:custGeom>
                  <a:solidFill>
                    <a:srgbClr val="9F9FBF"/>
                  </a:solidFill>
                  <a:ln w="12700">
                    <a:solidFill>
                      <a:srgbClr val="000000"/>
                    </a:solidFill>
                    <a:prstDash val="solid"/>
                    <a:round/>
                    <a:headEnd/>
                    <a:tailEnd/>
                  </a:ln>
                </p:spPr>
                <p:txBody>
                  <a:bodyPr/>
                  <a:lstStyle/>
                  <a:p>
                    <a:endParaRPr lang="zh-CN" altLang="en-US"/>
                  </a:p>
                </p:txBody>
              </p:sp>
              <p:grpSp>
                <p:nvGrpSpPr>
                  <p:cNvPr id="26656" name="Group 172"/>
                  <p:cNvGrpSpPr>
                    <a:grpSpLocks/>
                  </p:cNvGrpSpPr>
                  <p:nvPr/>
                </p:nvGrpSpPr>
                <p:grpSpPr bwMode="auto">
                  <a:xfrm>
                    <a:off x="2480" y="1275"/>
                    <a:ext cx="619" cy="542"/>
                    <a:chOff x="2480" y="1275"/>
                    <a:chExt cx="619" cy="542"/>
                  </a:xfrm>
                </p:grpSpPr>
                <p:sp>
                  <p:nvSpPr>
                    <p:cNvPr id="26672" name="Freeform 173"/>
                    <p:cNvSpPr>
                      <a:spLocks/>
                    </p:cNvSpPr>
                    <p:nvPr/>
                  </p:nvSpPr>
                  <p:spPr bwMode="auto">
                    <a:xfrm>
                      <a:off x="2480" y="1275"/>
                      <a:ext cx="619" cy="542"/>
                    </a:xfrm>
                    <a:custGeom>
                      <a:avLst/>
                      <a:gdLst>
                        <a:gd name="T0" fmla="*/ 0 w 619"/>
                        <a:gd name="T1" fmla="*/ 0 h 542"/>
                        <a:gd name="T2" fmla="*/ 4 w 619"/>
                        <a:gd name="T3" fmla="*/ 512 h 542"/>
                        <a:gd name="T4" fmla="*/ 586 w 619"/>
                        <a:gd name="T5" fmla="*/ 542 h 542"/>
                        <a:gd name="T6" fmla="*/ 619 w 619"/>
                        <a:gd name="T7" fmla="*/ 124 h 542"/>
                        <a:gd name="T8" fmla="*/ 0 w 619"/>
                        <a:gd name="T9" fmla="*/ 0 h 5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9" h="542">
                          <a:moveTo>
                            <a:pt x="0" y="0"/>
                          </a:moveTo>
                          <a:lnTo>
                            <a:pt x="4" y="512"/>
                          </a:lnTo>
                          <a:lnTo>
                            <a:pt x="586" y="542"/>
                          </a:lnTo>
                          <a:lnTo>
                            <a:pt x="619" y="124"/>
                          </a:lnTo>
                          <a:lnTo>
                            <a:pt x="0" y="0"/>
                          </a:lnTo>
                          <a:close/>
                        </a:path>
                      </a:pathLst>
                    </a:custGeom>
                    <a:solidFill>
                      <a:srgbClr val="9F9FBF"/>
                    </a:solidFill>
                    <a:ln w="12700">
                      <a:solidFill>
                        <a:srgbClr val="000000"/>
                      </a:solidFill>
                      <a:prstDash val="solid"/>
                      <a:round/>
                      <a:headEnd/>
                      <a:tailEnd/>
                    </a:ln>
                  </p:spPr>
                  <p:txBody>
                    <a:bodyPr/>
                    <a:lstStyle/>
                    <a:p>
                      <a:endParaRPr lang="zh-CN" altLang="en-US"/>
                    </a:p>
                  </p:txBody>
                </p:sp>
                <p:sp>
                  <p:nvSpPr>
                    <p:cNvPr id="26673" name="Freeform 174"/>
                    <p:cNvSpPr>
                      <a:spLocks/>
                    </p:cNvSpPr>
                    <p:nvPr/>
                  </p:nvSpPr>
                  <p:spPr bwMode="auto">
                    <a:xfrm>
                      <a:off x="2859" y="1735"/>
                      <a:ext cx="181" cy="38"/>
                    </a:xfrm>
                    <a:custGeom>
                      <a:avLst/>
                      <a:gdLst>
                        <a:gd name="T0" fmla="*/ 0 w 181"/>
                        <a:gd name="T1" fmla="*/ 0 h 38"/>
                        <a:gd name="T2" fmla="*/ 181 w 181"/>
                        <a:gd name="T3" fmla="*/ 14 h 38"/>
                        <a:gd name="T4" fmla="*/ 181 w 181"/>
                        <a:gd name="T5" fmla="*/ 38 h 38"/>
                        <a:gd name="T6" fmla="*/ 0 w 181"/>
                        <a:gd name="T7" fmla="*/ 28 h 38"/>
                        <a:gd name="T8" fmla="*/ 0 w 181"/>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38">
                          <a:moveTo>
                            <a:pt x="0" y="0"/>
                          </a:moveTo>
                          <a:lnTo>
                            <a:pt x="181" y="14"/>
                          </a:lnTo>
                          <a:lnTo>
                            <a:pt x="181" y="38"/>
                          </a:lnTo>
                          <a:lnTo>
                            <a:pt x="0" y="28"/>
                          </a:lnTo>
                          <a:lnTo>
                            <a:pt x="0" y="0"/>
                          </a:lnTo>
                          <a:close/>
                        </a:path>
                      </a:pathLst>
                    </a:custGeom>
                    <a:solidFill>
                      <a:srgbClr val="0000FF"/>
                    </a:solidFill>
                    <a:ln w="12700">
                      <a:solidFill>
                        <a:srgbClr val="000000"/>
                      </a:solidFill>
                      <a:prstDash val="solid"/>
                      <a:round/>
                      <a:headEnd/>
                      <a:tailEnd/>
                    </a:ln>
                  </p:spPr>
                  <p:txBody>
                    <a:bodyPr/>
                    <a:lstStyle/>
                    <a:p>
                      <a:endParaRPr lang="zh-CN" altLang="en-US"/>
                    </a:p>
                  </p:txBody>
                </p:sp>
              </p:grpSp>
              <p:sp>
                <p:nvSpPr>
                  <p:cNvPr id="26657" name="Freeform 175"/>
                  <p:cNvSpPr>
                    <a:spLocks/>
                  </p:cNvSpPr>
                  <p:nvPr/>
                </p:nvSpPr>
                <p:spPr bwMode="auto">
                  <a:xfrm>
                    <a:off x="2498" y="1894"/>
                    <a:ext cx="564" cy="1022"/>
                  </a:xfrm>
                  <a:custGeom>
                    <a:avLst/>
                    <a:gdLst>
                      <a:gd name="T0" fmla="*/ 0 w 564"/>
                      <a:gd name="T1" fmla="*/ 0 h 1022"/>
                      <a:gd name="T2" fmla="*/ 11 w 564"/>
                      <a:gd name="T3" fmla="*/ 1022 h 1022"/>
                      <a:gd name="T4" fmla="*/ 495 w 564"/>
                      <a:gd name="T5" fmla="*/ 973 h 1022"/>
                      <a:gd name="T6" fmla="*/ 564 w 564"/>
                      <a:gd name="T7" fmla="*/ 19 h 1022"/>
                      <a:gd name="T8" fmla="*/ 0 w 564"/>
                      <a:gd name="T9" fmla="*/ 0 h 10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4" h="1022">
                        <a:moveTo>
                          <a:pt x="0" y="0"/>
                        </a:moveTo>
                        <a:lnTo>
                          <a:pt x="11" y="1022"/>
                        </a:lnTo>
                        <a:lnTo>
                          <a:pt x="495" y="973"/>
                        </a:lnTo>
                        <a:lnTo>
                          <a:pt x="564" y="19"/>
                        </a:lnTo>
                        <a:lnTo>
                          <a:pt x="0" y="0"/>
                        </a:lnTo>
                        <a:close/>
                      </a:path>
                    </a:pathLst>
                  </a:custGeom>
                  <a:solidFill>
                    <a:srgbClr val="BFBFDF"/>
                  </a:solidFill>
                  <a:ln w="12700">
                    <a:solidFill>
                      <a:srgbClr val="000000"/>
                    </a:solidFill>
                    <a:prstDash val="solid"/>
                    <a:round/>
                    <a:headEnd/>
                    <a:tailEnd/>
                  </a:ln>
                </p:spPr>
                <p:txBody>
                  <a:bodyPr/>
                  <a:lstStyle/>
                  <a:p>
                    <a:endParaRPr lang="zh-CN" altLang="en-US"/>
                  </a:p>
                </p:txBody>
              </p:sp>
              <p:sp>
                <p:nvSpPr>
                  <p:cNvPr id="26658" name="Freeform 176"/>
                  <p:cNvSpPr>
                    <a:spLocks/>
                  </p:cNvSpPr>
                  <p:nvPr/>
                </p:nvSpPr>
                <p:spPr bwMode="auto">
                  <a:xfrm>
                    <a:off x="2544" y="2745"/>
                    <a:ext cx="433" cy="130"/>
                  </a:xfrm>
                  <a:custGeom>
                    <a:avLst/>
                    <a:gdLst>
                      <a:gd name="T0" fmla="*/ 0 w 433"/>
                      <a:gd name="T1" fmla="*/ 26 h 130"/>
                      <a:gd name="T2" fmla="*/ 433 w 433"/>
                      <a:gd name="T3" fmla="*/ 0 h 130"/>
                      <a:gd name="T4" fmla="*/ 427 w 433"/>
                      <a:gd name="T5" fmla="*/ 97 h 130"/>
                      <a:gd name="T6" fmla="*/ 0 w 433"/>
                      <a:gd name="T7" fmla="*/ 130 h 130"/>
                      <a:gd name="T8" fmla="*/ 0 w 433"/>
                      <a:gd name="T9" fmla="*/ 26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3" h="130">
                        <a:moveTo>
                          <a:pt x="0" y="26"/>
                        </a:moveTo>
                        <a:lnTo>
                          <a:pt x="433" y="0"/>
                        </a:lnTo>
                        <a:lnTo>
                          <a:pt x="427" y="97"/>
                        </a:lnTo>
                        <a:lnTo>
                          <a:pt x="0" y="130"/>
                        </a:lnTo>
                        <a:lnTo>
                          <a:pt x="0" y="26"/>
                        </a:lnTo>
                        <a:close/>
                      </a:path>
                    </a:pathLst>
                  </a:custGeom>
                  <a:solidFill>
                    <a:srgbClr val="9F9FBF"/>
                  </a:solidFill>
                  <a:ln w="12700">
                    <a:solidFill>
                      <a:srgbClr val="000000"/>
                    </a:solidFill>
                    <a:prstDash val="solid"/>
                    <a:round/>
                    <a:headEnd/>
                    <a:tailEnd/>
                  </a:ln>
                </p:spPr>
                <p:txBody>
                  <a:bodyPr/>
                  <a:lstStyle/>
                  <a:p>
                    <a:endParaRPr lang="zh-CN" altLang="en-US"/>
                  </a:p>
                </p:txBody>
              </p:sp>
              <p:grpSp>
                <p:nvGrpSpPr>
                  <p:cNvPr id="26659" name="Group 177"/>
                  <p:cNvGrpSpPr>
                    <a:grpSpLocks/>
                  </p:cNvGrpSpPr>
                  <p:nvPr/>
                </p:nvGrpSpPr>
                <p:grpSpPr bwMode="auto">
                  <a:xfrm>
                    <a:off x="2566" y="2238"/>
                    <a:ext cx="59" cy="477"/>
                    <a:chOff x="2566" y="2238"/>
                    <a:chExt cx="59" cy="477"/>
                  </a:xfrm>
                </p:grpSpPr>
                <p:grpSp>
                  <p:nvGrpSpPr>
                    <p:cNvPr id="26660" name="Group 178"/>
                    <p:cNvGrpSpPr>
                      <a:grpSpLocks/>
                    </p:cNvGrpSpPr>
                    <p:nvPr/>
                  </p:nvGrpSpPr>
                  <p:grpSpPr bwMode="auto">
                    <a:xfrm>
                      <a:off x="2566" y="2238"/>
                      <a:ext cx="46" cy="477"/>
                      <a:chOff x="2566" y="2238"/>
                      <a:chExt cx="46" cy="477"/>
                    </a:xfrm>
                  </p:grpSpPr>
                  <p:sp>
                    <p:nvSpPr>
                      <p:cNvPr id="26667" name="Freeform 179"/>
                      <p:cNvSpPr>
                        <a:spLocks/>
                      </p:cNvSpPr>
                      <p:nvPr/>
                    </p:nvSpPr>
                    <p:spPr bwMode="auto">
                      <a:xfrm>
                        <a:off x="2566" y="2238"/>
                        <a:ext cx="43" cy="81"/>
                      </a:xfrm>
                      <a:custGeom>
                        <a:avLst/>
                        <a:gdLst>
                          <a:gd name="T0" fmla="*/ 0 w 43"/>
                          <a:gd name="T1" fmla="*/ 2 h 81"/>
                          <a:gd name="T2" fmla="*/ 1 w 43"/>
                          <a:gd name="T3" fmla="*/ 81 h 81"/>
                          <a:gd name="T4" fmla="*/ 41 w 43"/>
                          <a:gd name="T5" fmla="*/ 77 h 81"/>
                          <a:gd name="T6" fmla="*/ 43 w 43"/>
                          <a:gd name="T7" fmla="*/ 0 h 81"/>
                          <a:gd name="T8" fmla="*/ 0 w 43"/>
                          <a:gd name="T9" fmla="*/ 2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2"/>
                            </a:moveTo>
                            <a:lnTo>
                              <a:pt x="1" y="81"/>
                            </a:lnTo>
                            <a:lnTo>
                              <a:pt x="41" y="77"/>
                            </a:lnTo>
                            <a:lnTo>
                              <a:pt x="43" y="0"/>
                            </a:lnTo>
                            <a:lnTo>
                              <a:pt x="0" y="2"/>
                            </a:lnTo>
                            <a:close/>
                          </a:path>
                        </a:pathLst>
                      </a:custGeom>
                      <a:solidFill>
                        <a:srgbClr val="800000"/>
                      </a:solidFill>
                      <a:ln w="12700">
                        <a:solidFill>
                          <a:srgbClr val="000000"/>
                        </a:solidFill>
                        <a:prstDash val="solid"/>
                        <a:round/>
                        <a:headEnd/>
                        <a:tailEnd/>
                      </a:ln>
                    </p:spPr>
                    <p:txBody>
                      <a:bodyPr/>
                      <a:lstStyle/>
                      <a:p>
                        <a:endParaRPr lang="zh-CN" altLang="en-US"/>
                      </a:p>
                    </p:txBody>
                  </p:sp>
                  <p:sp>
                    <p:nvSpPr>
                      <p:cNvPr id="26668" name="Freeform 180"/>
                      <p:cNvSpPr>
                        <a:spLocks/>
                      </p:cNvSpPr>
                      <p:nvPr/>
                    </p:nvSpPr>
                    <p:spPr bwMode="auto">
                      <a:xfrm>
                        <a:off x="2569" y="2337"/>
                        <a:ext cx="43" cy="81"/>
                      </a:xfrm>
                      <a:custGeom>
                        <a:avLst/>
                        <a:gdLst>
                          <a:gd name="T0" fmla="*/ 0 w 43"/>
                          <a:gd name="T1" fmla="*/ 2 h 81"/>
                          <a:gd name="T2" fmla="*/ 1 w 43"/>
                          <a:gd name="T3" fmla="*/ 81 h 81"/>
                          <a:gd name="T4" fmla="*/ 41 w 43"/>
                          <a:gd name="T5" fmla="*/ 77 h 81"/>
                          <a:gd name="T6" fmla="*/ 43 w 43"/>
                          <a:gd name="T7" fmla="*/ 0 h 81"/>
                          <a:gd name="T8" fmla="*/ 0 w 43"/>
                          <a:gd name="T9" fmla="*/ 2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2"/>
                            </a:moveTo>
                            <a:lnTo>
                              <a:pt x="1" y="81"/>
                            </a:lnTo>
                            <a:lnTo>
                              <a:pt x="41" y="77"/>
                            </a:lnTo>
                            <a:lnTo>
                              <a:pt x="43" y="0"/>
                            </a:lnTo>
                            <a:lnTo>
                              <a:pt x="0" y="2"/>
                            </a:lnTo>
                            <a:close/>
                          </a:path>
                        </a:pathLst>
                      </a:custGeom>
                      <a:solidFill>
                        <a:srgbClr val="800000"/>
                      </a:solidFill>
                      <a:ln w="12700">
                        <a:solidFill>
                          <a:srgbClr val="000000"/>
                        </a:solidFill>
                        <a:prstDash val="solid"/>
                        <a:round/>
                        <a:headEnd/>
                        <a:tailEnd/>
                      </a:ln>
                    </p:spPr>
                    <p:txBody>
                      <a:bodyPr/>
                      <a:lstStyle/>
                      <a:p>
                        <a:endParaRPr lang="zh-CN" altLang="en-US"/>
                      </a:p>
                    </p:txBody>
                  </p:sp>
                  <p:sp>
                    <p:nvSpPr>
                      <p:cNvPr id="26669" name="Freeform 181"/>
                      <p:cNvSpPr>
                        <a:spLocks/>
                      </p:cNvSpPr>
                      <p:nvPr/>
                    </p:nvSpPr>
                    <p:spPr bwMode="auto">
                      <a:xfrm>
                        <a:off x="2569" y="2434"/>
                        <a:ext cx="41" cy="84"/>
                      </a:xfrm>
                      <a:custGeom>
                        <a:avLst/>
                        <a:gdLst>
                          <a:gd name="T0" fmla="*/ 0 w 41"/>
                          <a:gd name="T1" fmla="*/ 6 h 84"/>
                          <a:gd name="T2" fmla="*/ 1 w 41"/>
                          <a:gd name="T3" fmla="*/ 84 h 84"/>
                          <a:gd name="T4" fmla="*/ 41 w 41"/>
                          <a:gd name="T5" fmla="*/ 80 h 84"/>
                          <a:gd name="T6" fmla="*/ 40 w 41"/>
                          <a:gd name="T7" fmla="*/ 0 h 84"/>
                          <a:gd name="T8" fmla="*/ 0 w 41"/>
                          <a:gd name="T9" fmla="*/ 6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84">
                            <a:moveTo>
                              <a:pt x="0" y="6"/>
                            </a:moveTo>
                            <a:lnTo>
                              <a:pt x="1" y="84"/>
                            </a:lnTo>
                            <a:lnTo>
                              <a:pt x="41" y="80"/>
                            </a:lnTo>
                            <a:lnTo>
                              <a:pt x="40" y="0"/>
                            </a:lnTo>
                            <a:lnTo>
                              <a:pt x="0" y="6"/>
                            </a:lnTo>
                            <a:close/>
                          </a:path>
                        </a:pathLst>
                      </a:custGeom>
                      <a:solidFill>
                        <a:srgbClr val="800000"/>
                      </a:solidFill>
                      <a:ln w="12700">
                        <a:solidFill>
                          <a:srgbClr val="000000"/>
                        </a:solidFill>
                        <a:prstDash val="solid"/>
                        <a:round/>
                        <a:headEnd/>
                        <a:tailEnd/>
                      </a:ln>
                    </p:spPr>
                    <p:txBody>
                      <a:bodyPr/>
                      <a:lstStyle/>
                      <a:p>
                        <a:endParaRPr lang="zh-CN" altLang="en-US"/>
                      </a:p>
                    </p:txBody>
                  </p:sp>
                  <p:sp>
                    <p:nvSpPr>
                      <p:cNvPr id="26670" name="Freeform 182"/>
                      <p:cNvSpPr>
                        <a:spLocks/>
                      </p:cNvSpPr>
                      <p:nvPr/>
                    </p:nvSpPr>
                    <p:spPr bwMode="auto">
                      <a:xfrm>
                        <a:off x="2569" y="2534"/>
                        <a:ext cx="43" cy="81"/>
                      </a:xfrm>
                      <a:custGeom>
                        <a:avLst/>
                        <a:gdLst>
                          <a:gd name="T0" fmla="*/ 0 w 43"/>
                          <a:gd name="T1" fmla="*/ 3 h 81"/>
                          <a:gd name="T2" fmla="*/ 1 w 43"/>
                          <a:gd name="T3" fmla="*/ 81 h 81"/>
                          <a:gd name="T4" fmla="*/ 41 w 43"/>
                          <a:gd name="T5" fmla="*/ 78 h 81"/>
                          <a:gd name="T6" fmla="*/ 43 w 43"/>
                          <a:gd name="T7" fmla="*/ 0 h 81"/>
                          <a:gd name="T8" fmla="*/ 0 w 43"/>
                          <a:gd name="T9" fmla="*/ 3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3"/>
                            </a:moveTo>
                            <a:lnTo>
                              <a:pt x="1" y="81"/>
                            </a:lnTo>
                            <a:lnTo>
                              <a:pt x="41" y="78"/>
                            </a:lnTo>
                            <a:lnTo>
                              <a:pt x="43" y="0"/>
                            </a:lnTo>
                            <a:lnTo>
                              <a:pt x="0" y="3"/>
                            </a:lnTo>
                            <a:close/>
                          </a:path>
                        </a:pathLst>
                      </a:custGeom>
                      <a:solidFill>
                        <a:srgbClr val="800000"/>
                      </a:solidFill>
                      <a:ln w="12700">
                        <a:solidFill>
                          <a:srgbClr val="000000"/>
                        </a:solidFill>
                        <a:prstDash val="solid"/>
                        <a:round/>
                        <a:headEnd/>
                        <a:tailEnd/>
                      </a:ln>
                    </p:spPr>
                    <p:txBody>
                      <a:bodyPr/>
                      <a:lstStyle/>
                      <a:p>
                        <a:endParaRPr lang="zh-CN" altLang="en-US"/>
                      </a:p>
                    </p:txBody>
                  </p:sp>
                  <p:sp>
                    <p:nvSpPr>
                      <p:cNvPr id="26671" name="Freeform 183"/>
                      <p:cNvSpPr>
                        <a:spLocks/>
                      </p:cNvSpPr>
                      <p:nvPr/>
                    </p:nvSpPr>
                    <p:spPr bwMode="auto">
                      <a:xfrm>
                        <a:off x="2569" y="2631"/>
                        <a:ext cx="41" cy="84"/>
                      </a:xfrm>
                      <a:custGeom>
                        <a:avLst/>
                        <a:gdLst>
                          <a:gd name="T0" fmla="*/ 0 w 41"/>
                          <a:gd name="T1" fmla="*/ 6 h 84"/>
                          <a:gd name="T2" fmla="*/ 1 w 41"/>
                          <a:gd name="T3" fmla="*/ 84 h 84"/>
                          <a:gd name="T4" fmla="*/ 41 w 41"/>
                          <a:gd name="T5" fmla="*/ 80 h 84"/>
                          <a:gd name="T6" fmla="*/ 40 w 41"/>
                          <a:gd name="T7" fmla="*/ 0 h 84"/>
                          <a:gd name="T8" fmla="*/ 0 w 41"/>
                          <a:gd name="T9" fmla="*/ 6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84">
                            <a:moveTo>
                              <a:pt x="0" y="6"/>
                            </a:moveTo>
                            <a:lnTo>
                              <a:pt x="1" y="84"/>
                            </a:lnTo>
                            <a:lnTo>
                              <a:pt x="41" y="80"/>
                            </a:lnTo>
                            <a:lnTo>
                              <a:pt x="40" y="0"/>
                            </a:lnTo>
                            <a:lnTo>
                              <a:pt x="0" y="6"/>
                            </a:lnTo>
                            <a:close/>
                          </a:path>
                        </a:pathLst>
                      </a:custGeom>
                      <a:solidFill>
                        <a:srgbClr val="800000"/>
                      </a:solidFill>
                      <a:ln w="12700">
                        <a:solidFill>
                          <a:srgbClr val="000000"/>
                        </a:solidFill>
                        <a:prstDash val="solid"/>
                        <a:round/>
                        <a:headEnd/>
                        <a:tailEnd/>
                      </a:ln>
                    </p:spPr>
                    <p:txBody>
                      <a:bodyPr/>
                      <a:lstStyle/>
                      <a:p>
                        <a:endParaRPr lang="zh-CN" altLang="en-US"/>
                      </a:p>
                    </p:txBody>
                  </p:sp>
                </p:grpSp>
                <p:grpSp>
                  <p:nvGrpSpPr>
                    <p:cNvPr id="26661" name="Group 184"/>
                    <p:cNvGrpSpPr>
                      <a:grpSpLocks/>
                    </p:cNvGrpSpPr>
                    <p:nvPr/>
                  </p:nvGrpSpPr>
                  <p:grpSpPr bwMode="auto">
                    <a:xfrm>
                      <a:off x="2579" y="2238"/>
                      <a:ext cx="46" cy="477"/>
                      <a:chOff x="2579" y="2238"/>
                      <a:chExt cx="46" cy="477"/>
                    </a:xfrm>
                  </p:grpSpPr>
                  <p:sp>
                    <p:nvSpPr>
                      <p:cNvPr id="26662" name="Freeform 185"/>
                      <p:cNvSpPr>
                        <a:spLocks/>
                      </p:cNvSpPr>
                      <p:nvPr/>
                    </p:nvSpPr>
                    <p:spPr bwMode="auto">
                      <a:xfrm>
                        <a:off x="2579" y="2238"/>
                        <a:ext cx="43" cy="81"/>
                      </a:xfrm>
                      <a:custGeom>
                        <a:avLst/>
                        <a:gdLst>
                          <a:gd name="T0" fmla="*/ 0 w 43"/>
                          <a:gd name="T1" fmla="*/ 2 h 81"/>
                          <a:gd name="T2" fmla="*/ 0 w 43"/>
                          <a:gd name="T3" fmla="*/ 81 h 81"/>
                          <a:gd name="T4" fmla="*/ 41 w 43"/>
                          <a:gd name="T5" fmla="*/ 77 h 81"/>
                          <a:gd name="T6" fmla="*/ 43 w 43"/>
                          <a:gd name="T7" fmla="*/ 0 h 81"/>
                          <a:gd name="T8" fmla="*/ 0 w 43"/>
                          <a:gd name="T9" fmla="*/ 2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2"/>
                            </a:moveTo>
                            <a:lnTo>
                              <a:pt x="0" y="81"/>
                            </a:lnTo>
                            <a:lnTo>
                              <a:pt x="41" y="77"/>
                            </a:lnTo>
                            <a:lnTo>
                              <a:pt x="43" y="0"/>
                            </a:lnTo>
                            <a:lnTo>
                              <a:pt x="0" y="2"/>
                            </a:lnTo>
                            <a:close/>
                          </a:path>
                        </a:pathLst>
                      </a:custGeom>
                      <a:solidFill>
                        <a:srgbClr val="FF0000"/>
                      </a:solidFill>
                      <a:ln w="12700">
                        <a:solidFill>
                          <a:srgbClr val="000000"/>
                        </a:solidFill>
                        <a:prstDash val="solid"/>
                        <a:round/>
                        <a:headEnd/>
                        <a:tailEnd/>
                      </a:ln>
                    </p:spPr>
                    <p:txBody>
                      <a:bodyPr/>
                      <a:lstStyle/>
                      <a:p>
                        <a:endParaRPr lang="zh-CN" altLang="en-US"/>
                      </a:p>
                    </p:txBody>
                  </p:sp>
                  <p:sp>
                    <p:nvSpPr>
                      <p:cNvPr id="26663" name="Freeform 186"/>
                      <p:cNvSpPr>
                        <a:spLocks/>
                      </p:cNvSpPr>
                      <p:nvPr/>
                    </p:nvSpPr>
                    <p:spPr bwMode="auto">
                      <a:xfrm>
                        <a:off x="2582" y="2337"/>
                        <a:ext cx="43" cy="81"/>
                      </a:xfrm>
                      <a:custGeom>
                        <a:avLst/>
                        <a:gdLst>
                          <a:gd name="T0" fmla="*/ 0 w 43"/>
                          <a:gd name="T1" fmla="*/ 2 h 81"/>
                          <a:gd name="T2" fmla="*/ 1 w 43"/>
                          <a:gd name="T3" fmla="*/ 81 h 81"/>
                          <a:gd name="T4" fmla="*/ 41 w 43"/>
                          <a:gd name="T5" fmla="*/ 77 h 81"/>
                          <a:gd name="T6" fmla="*/ 43 w 43"/>
                          <a:gd name="T7" fmla="*/ 0 h 81"/>
                          <a:gd name="T8" fmla="*/ 0 w 43"/>
                          <a:gd name="T9" fmla="*/ 2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2"/>
                            </a:moveTo>
                            <a:lnTo>
                              <a:pt x="1" y="81"/>
                            </a:lnTo>
                            <a:lnTo>
                              <a:pt x="41" y="77"/>
                            </a:lnTo>
                            <a:lnTo>
                              <a:pt x="43" y="0"/>
                            </a:lnTo>
                            <a:lnTo>
                              <a:pt x="0" y="2"/>
                            </a:lnTo>
                            <a:close/>
                          </a:path>
                        </a:pathLst>
                      </a:custGeom>
                      <a:solidFill>
                        <a:srgbClr val="FF0000"/>
                      </a:solidFill>
                      <a:ln w="12700">
                        <a:solidFill>
                          <a:srgbClr val="000000"/>
                        </a:solidFill>
                        <a:prstDash val="solid"/>
                        <a:round/>
                        <a:headEnd/>
                        <a:tailEnd/>
                      </a:ln>
                    </p:spPr>
                    <p:txBody>
                      <a:bodyPr/>
                      <a:lstStyle/>
                      <a:p>
                        <a:endParaRPr lang="zh-CN" altLang="en-US"/>
                      </a:p>
                    </p:txBody>
                  </p:sp>
                  <p:sp>
                    <p:nvSpPr>
                      <p:cNvPr id="26664" name="Freeform 187"/>
                      <p:cNvSpPr>
                        <a:spLocks/>
                      </p:cNvSpPr>
                      <p:nvPr/>
                    </p:nvSpPr>
                    <p:spPr bwMode="auto">
                      <a:xfrm>
                        <a:off x="2582" y="2434"/>
                        <a:ext cx="41" cy="84"/>
                      </a:xfrm>
                      <a:custGeom>
                        <a:avLst/>
                        <a:gdLst>
                          <a:gd name="T0" fmla="*/ 0 w 41"/>
                          <a:gd name="T1" fmla="*/ 6 h 84"/>
                          <a:gd name="T2" fmla="*/ 1 w 41"/>
                          <a:gd name="T3" fmla="*/ 84 h 84"/>
                          <a:gd name="T4" fmla="*/ 41 w 41"/>
                          <a:gd name="T5" fmla="*/ 80 h 84"/>
                          <a:gd name="T6" fmla="*/ 40 w 41"/>
                          <a:gd name="T7" fmla="*/ 0 h 84"/>
                          <a:gd name="T8" fmla="*/ 0 w 41"/>
                          <a:gd name="T9" fmla="*/ 6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84">
                            <a:moveTo>
                              <a:pt x="0" y="6"/>
                            </a:moveTo>
                            <a:lnTo>
                              <a:pt x="1" y="84"/>
                            </a:lnTo>
                            <a:lnTo>
                              <a:pt x="41" y="80"/>
                            </a:lnTo>
                            <a:lnTo>
                              <a:pt x="40" y="0"/>
                            </a:lnTo>
                            <a:lnTo>
                              <a:pt x="0" y="6"/>
                            </a:lnTo>
                            <a:close/>
                          </a:path>
                        </a:pathLst>
                      </a:custGeom>
                      <a:solidFill>
                        <a:srgbClr val="FF0000"/>
                      </a:solidFill>
                      <a:ln w="12700">
                        <a:solidFill>
                          <a:srgbClr val="000000"/>
                        </a:solidFill>
                        <a:prstDash val="solid"/>
                        <a:round/>
                        <a:headEnd/>
                        <a:tailEnd/>
                      </a:ln>
                    </p:spPr>
                    <p:txBody>
                      <a:bodyPr/>
                      <a:lstStyle/>
                      <a:p>
                        <a:endParaRPr lang="zh-CN" altLang="en-US"/>
                      </a:p>
                    </p:txBody>
                  </p:sp>
                  <p:sp>
                    <p:nvSpPr>
                      <p:cNvPr id="26665" name="Freeform 188"/>
                      <p:cNvSpPr>
                        <a:spLocks/>
                      </p:cNvSpPr>
                      <p:nvPr/>
                    </p:nvSpPr>
                    <p:spPr bwMode="auto">
                      <a:xfrm>
                        <a:off x="2582" y="2534"/>
                        <a:ext cx="43" cy="81"/>
                      </a:xfrm>
                      <a:custGeom>
                        <a:avLst/>
                        <a:gdLst>
                          <a:gd name="T0" fmla="*/ 0 w 43"/>
                          <a:gd name="T1" fmla="*/ 3 h 81"/>
                          <a:gd name="T2" fmla="*/ 1 w 43"/>
                          <a:gd name="T3" fmla="*/ 81 h 81"/>
                          <a:gd name="T4" fmla="*/ 41 w 43"/>
                          <a:gd name="T5" fmla="*/ 78 h 81"/>
                          <a:gd name="T6" fmla="*/ 43 w 43"/>
                          <a:gd name="T7" fmla="*/ 0 h 81"/>
                          <a:gd name="T8" fmla="*/ 0 w 43"/>
                          <a:gd name="T9" fmla="*/ 3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81">
                            <a:moveTo>
                              <a:pt x="0" y="3"/>
                            </a:moveTo>
                            <a:lnTo>
                              <a:pt x="1" y="81"/>
                            </a:lnTo>
                            <a:lnTo>
                              <a:pt x="41" y="78"/>
                            </a:lnTo>
                            <a:lnTo>
                              <a:pt x="43" y="0"/>
                            </a:lnTo>
                            <a:lnTo>
                              <a:pt x="0" y="3"/>
                            </a:lnTo>
                            <a:close/>
                          </a:path>
                        </a:pathLst>
                      </a:custGeom>
                      <a:solidFill>
                        <a:srgbClr val="FF0000"/>
                      </a:solidFill>
                      <a:ln w="12700">
                        <a:solidFill>
                          <a:srgbClr val="000000"/>
                        </a:solidFill>
                        <a:prstDash val="solid"/>
                        <a:round/>
                        <a:headEnd/>
                        <a:tailEnd/>
                      </a:ln>
                    </p:spPr>
                    <p:txBody>
                      <a:bodyPr/>
                      <a:lstStyle/>
                      <a:p>
                        <a:endParaRPr lang="zh-CN" altLang="en-US"/>
                      </a:p>
                    </p:txBody>
                  </p:sp>
                  <p:sp>
                    <p:nvSpPr>
                      <p:cNvPr id="26666" name="Freeform 189"/>
                      <p:cNvSpPr>
                        <a:spLocks/>
                      </p:cNvSpPr>
                      <p:nvPr/>
                    </p:nvSpPr>
                    <p:spPr bwMode="auto">
                      <a:xfrm>
                        <a:off x="2582" y="2631"/>
                        <a:ext cx="41" cy="84"/>
                      </a:xfrm>
                      <a:custGeom>
                        <a:avLst/>
                        <a:gdLst>
                          <a:gd name="T0" fmla="*/ 0 w 41"/>
                          <a:gd name="T1" fmla="*/ 6 h 84"/>
                          <a:gd name="T2" fmla="*/ 1 w 41"/>
                          <a:gd name="T3" fmla="*/ 84 h 84"/>
                          <a:gd name="T4" fmla="*/ 41 w 41"/>
                          <a:gd name="T5" fmla="*/ 80 h 84"/>
                          <a:gd name="T6" fmla="*/ 40 w 41"/>
                          <a:gd name="T7" fmla="*/ 0 h 84"/>
                          <a:gd name="T8" fmla="*/ 0 w 41"/>
                          <a:gd name="T9" fmla="*/ 6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84">
                            <a:moveTo>
                              <a:pt x="0" y="6"/>
                            </a:moveTo>
                            <a:lnTo>
                              <a:pt x="1" y="84"/>
                            </a:lnTo>
                            <a:lnTo>
                              <a:pt x="41" y="80"/>
                            </a:lnTo>
                            <a:lnTo>
                              <a:pt x="40" y="0"/>
                            </a:lnTo>
                            <a:lnTo>
                              <a:pt x="0" y="6"/>
                            </a:lnTo>
                            <a:close/>
                          </a:path>
                        </a:pathLst>
                      </a:custGeom>
                      <a:solidFill>
                        <a:srgbClr val="FF0000"/>
                      </a:solidFill>
                      <a:ln w="12700">
                        <a:solidFill>
                          <a:srgbClr val="000000"/>
                        </a:solidFill>
                        <a:prstDash val="solid"/>
                        <a:round/>
                        <a:headEnd/>
                        <a:tailEnd/>
                      </a:ln>
                    </p:spPr>
                    <p:txBody>
                      <a:bodyPr/>
                      <a:lstStyle/>
                      <a:p>
                        <a:endParaRPr lang="zh-CN" altLang="en-US"/>
                      </a:p>
                    </p:txBody>
                  </p:sp>
                </p:grpSp>
              </p:grpSp>
            </p:grpSp>
            <p:grpSp>
              <p:nvGrpSpPr>
                <p:cNvPr id="26639" name="Group 190"/>
                <p:cNvGrpSpPr>
                  <a:grpSpLocks/>
                </p:cNvGrpSpPr>
                <p:nvPr/>
              </p:nvGrpSpPr>
              <p:grpSpPr bwMode="auto">
                <a:xfrm>
                  <a:off x="1621" y="1172"/>
                  <a:ext cx="834" cy="1966"/>
                  <a:chOff x="1621" y="1172"/>
                  <a:chExt cx="834" cy="1966"/>
                </a:xfrm>
              </p:grpSpPr>
              <p:grpSp>
                <p:nvGrpSpPr>
                  <p:cNvPr id="26645" name="Group 191"/>
                  <p:cNvGrpSpPr>
                    <a:grpSpLocks/>
                  </p:cNvGrpSpPr>
                  <p:nvPr/>
                </p:nvGrpSpPr>
                <p:grpSpPr bwMode="auto">
                  <a:xfrm>
                    <a:off x="1621" y="1172"/>
                    <a:ext cx="834" cy="1966"/>
                    <a:chOff x="1621" y="1172"/>
                    <a:chExt cx="834" cy="1966"/>
                  </a:xfrm>
                </p:grpSpPr>
                <p:sp>
                  <p:nvSpPr>
                    <p:cNvPr id="26652" name="Freeform 192"/>
                    <p:cNvSpPr>
                      <a:spLocks/>
                    </p:cNvSpPr>
                    <p:nvPr/>
                  </p:nvSpPr>
                  <p:spPr bwMode="auto">
                    <a:xfrm>
                      <a:off x="1621" y="1172"/>
                      <a:ext cx="833" cy="1865"/>
                    </a:xfrm>
                    <a:custGeom>
                      <a:avLst/>
                      <a:gdLst>
                        <a:gd name="T0" fmla="*/ 0 w 833"/>
                        <a:gd name="T1" fmla="*/ 25 h 1865"/>
                        <a:gd name="T2" fmla="*/ 238 w 833"/>
                        <a:gd name="T3" fmla="*/ 1844 h 1865"/>
                        <a:gd name="T4" fmla="*/ 833 w 833"/>
                        <a:gd name="T5" fmla="*/ 1865 h 1865"/>
                        <a:gd name="T6" fmla="*/ 787 w 833"/>
                        <a:gd name="T7" fmla="*/ 0 h 1865"/>
                        <a:gd name="T8" fmla="*/ 0 w 833"/>
                        <a:gd name="T9" fmla="*/ 25 h 18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3" h="1865">
                          <a:moveTo>
                            <a:pt x="0" y="25"/>
                          </a:moveTo>
                          <a:lnTo>
                            <a:pt x="238" y="1844"/>
                          </a:lnTo>
                          <a:lnTo>
                            <a:pt x="833" y="1865"/>
                          </a:lnTo>
                          <a:lnTo>
                            <a:pt x="787" y="0"/>
                          </a:lnTo>
                          <a:lnTo>
                            <a:pt x="0" y="25"/>
                          </a:lnTo>
                          <a:close/>
                        </a:path>
                      </a:pathLst>
                    </a:custGeom>
                    <a:solidFill>
                      <a:srgbClr val="7F7F9F"/>
                    </a:solidFill>
                    <a:ln w="12700">
                      <a:solidFill>
                        <a:srgbClr val="000000"/>
                      </a:solidFill>
                      <a:prstDash val="solid"/>
                      <a:round/>
                      <a:headEnd/>
                      <a:tailEnd/>
                    </a:ln>
                  </p:spPr>
                  <p:txBody>
                    <a:bodyPr/>
                    <a:lstStyle/>
                    <a:p>
                      <a:endParaRPr lang="zh-CN" altLang="en-US"/>
                    </a:p>
                  </p:txBody>
                </p:sp>
                <p:sp>
                  <p:nvSpPr>
                    <p:cNvPr id="26653" name="Freeform 193"/>
                    <p:cNvSpPr>
                      <a:spLocks/>
                    </p:cNvSpPr>
                    <p:nvPr/>
                  </p:nvSpPr>
                  <p:spPr bwMode="auto">
                    <a:xfrm>
                      <a:off x="1860" y="3011"/>
                      <a:ext cx="595" cy="127"/>
                    </a:xfrm>
                    <a:custGeom>
                      <a:avLst/>
                      <a:gdLst>
                        <a:gd name="T0" fmla="*/ 0 w 595"/>
                        <a:gd name="T1" fmla="*/ 0 h 127"/>
                        <a:gd name="T2" fmla="*/ 595 w 595"/>
                        <a:gd name="T3" fmla="*/ 26 h 127"/>
                        <a:gd name="T4" fmla="*/ 595 w 595"/>
                        <a:gd name="T5" fmla="*/ 127 h 127"/>
                        <a:gd name="T6" fmla="*/ 10 w 595"/>
                        <a:gd name="T7" fmla="*/ 99 h 127"/>
                        <a:gd name="T8" fmla="*/ 0 w 595"/>
                        <a:gd name="T9" fmla="*/ 0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5" h="127">
                          <a:moveTo>
                            <a:pt x="0" y="0"/>
                          </a:moveTo>
                          <a:lnTo>
                            <a:pt x="595" y="26"/>
                          </a:lnTo>
                          <a:lnTo>
                            <a:pt x="595" y="127"/>
                          </a:lnTo>
                          <a:lnTo>
                            <a:pt x="10" y="99"/>
                          </a:lnTo>
                          <a:lnTo>
                            <a:pt x="0" y="0"/>
                          </a:lnTo>
                          <a:close/>
                        </a:path>
                      </a:pathLst>
                    </a:custGeom>
                    <a:solidFill>
                      <a:srgbClr val="5F5F7F"/>
                    </a:solidFill>
                    <a:ln w="12700">
                      <a:solidFill>
                        <a:srgbClr val="000000"/>
                      </a:solidFill>
                      <a:prstDash val="solid"/>
                      <a:round/>
                      <a:headEnd/>
                      <a:tailEnd/>
                    </a:ln>
                  </p:spPr>
                  <p:txBody>
                    <a:bodyPr/>
                    <a:lstStyle/>
                    <a:p>
                      <a:endParaRPr lang="zh-CN" altLang="en-US"/>
                    </a:p>
                  </p:txBody>
                </p:sp>
              </p:grpSp>
              <p:grpSp>
                <p:nvGrpSpPr>
                  <p:cNvPr id="26646" name="Group 194"/>
                  <p:cNvGrpSpPr>
                    <a:grpSpLocks/>
                  </p:cNvGrpSpPr>
                  <p:nvPr/>
                </p:nvGrpSpPr>
                <p:grpSpPr bwMode="auto">
                  <a:xfrm>
                    <a:off x="1655" y="1207"/>
                    <a:ext cx="705" cy="53"/>
                    <a:chOff x="1655" y="1207"/>
                    <a:chExt cx="705" cy="53"/>
                  </a:xfrm>
                </p:grpSpPr>
                <p:sp>
                  <p:nvSpPr>
                    <p:cNvPr id="26650" name="Oval 195"/>
                    <p:cNvSpPr>
                      <a:spLocks noChangeArrowheads="1"/>
                    </p:cNvSpPr>
                    <p:nvPr/>
                  </p:nvSpPr>
                  <p:spPr bwMode="auto">
                    <a:xfrm>
                      <a:off x="1655" y="1229"/>
                      <a:ext cx="29"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sp>
                  <p:nvSpPr>
                    <p:cNvPr id="26651" name="Oval 196"/>
                    <p:cNvSpPr>
                      <a:spLocks noChangeArrowheads="1"/>
                    </p:cNvSpPr>
                    <p:nvPr/>
                  </p:nvSpPr>
                  <p:spPr bwMode="auto">
                    <a:xfrm>
                      <a:off x="2331" y="1207"/>
                      <a:ext cx="29"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nvGrpSpPr>
                  <p:cNvPr id="26647" name="Group 197"/>
                  <p:cNvGrpSpPr>
                    <a:grpSpLocks/>
                  </p:cNvGrpSpPr>
                  <p:nvPr/>
                </p:nvGrpSpPr>
                <p:grpSpPr bwMode="auto">
                  <a:xfrm>
                    <a:off x="1881" y="2964"/>
                    <a:ext cx="533" cy="50"/>
                    <a:chOff x="1881" y="2964"/>
                    <a:chExt cx="533" cy="50"/>
                  </a:xfrm>
                </p:grpSpPr>
                <p:sp>
                  <p:nvSpPr>
                    <p:cNvPr id="26648" name="Oval 198"/>
                    <p:cNvSpPr>
                      <a:spLocks noChangeArrowheads="1"/>
                    </p:cNvSpPr>
                    <p:nvPr/>
                  </p:nvSpPr>
                  <p:spPr bwMode="auto">
                    <a:xfrm>
                      <a:off x="1881" y="2964"/>
                      <a:ext cx="29"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sp>
                  <p:nvSpPr>
                    <p:cNvPr id="26649" name="Oval 199"/>
                    <p:cNvSpPr>
                      <a:spLocks noChangeArrowheads="1"/>
                    </p:cNvSpPr>
                    <p:nvPr/>
                  </p:nvSpPr>
                  <p:spPr bwMode="auto">
                    <a:xfrm>
                      <a:off x="2385" y="2983"/>
                      <a:ext cx="29" cy="3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grpSp>
              <p:nvGrpSpPr>
                <p:cNvPr id="26640" name="Group 200"/>
                <p:cNvGrpSpPr>
                  <a:grpSpLocks/>
                </p:cNvGrpSpPr>
                <p:nvPr/>
              </p:nvGrpSpPr>
              <p:grpSpPr bwMode="auto">
                <a:xfrm>
                  <a:off x="1905" y="1593"/>
                  <a:ext cx="823" cy="582"/>
                  <a:chOff x="1905" y="1593"/>
                  <a:chExt cx="823" cy="582"/>
                </a:xfrm>
              </p:grpSpPr>
              <p:sp>
                <p:nvSpPr>
                  <p:cNvPr id="26641" name="Freeform 201"/>
                  <p:cNvSpPr>
                    <a:spLocks/>
                  </p:cNvSpPr>
                  <p:nvPr/>
                </p:nvSpPr>
                <p:spPr bwMode="auto">
                  <a:xfrm>
                    <a:off x="1905" y="1593"/>
                    <a:ext cx="823" cy="582"/>
                  </a:xfrm>
                  <a:custGeom>
                    <a:avLst/>
                    <a:gdLst>
                      <a:gd name="T0" fmla="*/ 184 w 823"/>
                      <a:gd name="T1" fmla="*/ 12 h 582"/>
                      <a:gd name="T2" fmla="*/ 165 w 823"/>
                      <a:gd name="T3" fmla="*/ 5 h 582"/>
                      <a:gd name="T4" fmla="*/ 144 w 823"/>
                      <a:gd name="T5" fmla="*/ 2 h 582"/>
                      <a:gd name="T6" fmla="*/ 118 w 823"/>
                      <a:gd name="T7" fmla="*/ 0 h 582"/>
                      <a:gd name="T8" fmla="*/ 101 w 823"/>
                      <a:gd name="T9" fmla="*/ 1 h 582"/>
                      <a:gd name="T10" fmla="*/ 82 w 823"/>
                      <a:gd name="T11" fmla="*/ 5 h 582"/>
                      <a:gd name="T12" fmla="*/ 63 w 823"/>
                      <a:gd name="T13" fmla="*/ 13 h 582"/>
                      <a:gd name="T14" fmla="*/ 44 w 823"/>
                      <a:gd name="T15" fmla="*/ 25 h 582"/>
                      <a:gd name="T16" fmla="*/ 26 w 823"/>
                      <a:gd name="T17" fmla="*/ 37 h 582"/>
                      <a:gd name="T18" fmla="*/ 15 w 823"/>
                      <a:gd name="T19" fmla="*/ 51 h 582"/>
                      <a:gd name="T20" fmla="*/ 3 w 823"/>
                      <a:gd name="T21" fmla="*/ 70 h 582"/>
                      <a:gd name="T22" fmla="*/ 0 w 823"/>
                      <a:gd name="T23" fmla="*/ 93 h 582"/>
                      <a:gd name="T24" fmla="*/ 2 w 823"/>
                      <a:gd name="T25" fmla="*/ 119 h 582"/>
                      <a:gd name="T26" fmla="*/ 8 w 823"/>
                      <a:gd name="T27" fmla="*/ 142 h 582"/>
                      <a:gd name="T28" fmla="*/ 18 w 823"/>
                      <a:gd name="T29" fmla="*/ 169 h 582"/>
                      <a:gd name="T30" fmla="*/ 31 w 823"/>
                      <a:gd name="T31" fmla="*/ 197 h 582"/>
                      <a:gd name="T32" fmla="*/ 49 w 823"/>
                      <a:gd name="T33" fmla="*/ 226 h 582"/>
                      <a:gd name="T34" fmla="*/ 74 w 823"/>
                      <a:gd name="T35" fmla="*/ 256 h 582"/>
                      <a:gd name="T36" fmla="*/ 100 w 823"/>
                      <a:gd name="T37" fmla="*/ 277 h 582"/>
                      <a:gd name="T38" fmla="*/ 125 w 823"/>
                      <a:gd name="T39" fmla="*/ 292 h 582"/>
                      <a:gd name="T40" fmla="*/ 160 w 823"/>
                      <a:gd name="T41" fmla="*/ 310 h 582"/>
                      <a:gd name="T42" fmla="*/ 197 w 823"/>
                      <a:gd name="T43" fmla="*/ 324 h 582"/>
                      <a:gd name="T44" fmla="*/ 244 w 823"/>
                      <a:gd name="T45" fmla="*/ 339 h 582"/>
                      <a:gd name="T46" fmla="*/ 304 w 823"/>
                      <a:gd name="T47" fmla="*/ 355 h 582"/>
                      <a:gd name="T48" fmla="*/ 353 w 823"/>
                      <a:gd name="T49" fmla="*/ 370 h 582"/>
                      <a:gd name="T50" fmla="*/ 399 w 823"/>
                      <a:gd name="T51" fmla="*/ 384 h 582"/>
                      <a:gd name="T52" fmla="*/ 421 w 823"/>
                      <a:gd name="T53" fmla="*/ 394 h 582"/>
                      <a:gd name="T54" fmla="*/ 462 w 823"/>
                      <a:gd name="T55" fmla="*/ 417 h 582"/>
                      <a:gd name="T56" fmla="*/ 510 w 823"/>
                      <a:gd name="T57" fmla="*/ 448 h 582"/>
                      <a:gd name="T58" fmla="*/ 559 w 823"/>
                      <a:gd name="T59" fmla="*/ 487 h 582"/>
                      <a:gd name="T60" fmla="*/ 599 w 823"/>
                      <a:gd name="T61" fmla="*/ 518 h 582"/>
                      <a:gd name="T62" fmla="*/ 645 w 823"/>
                      <a:gd name="T63" fmla="*/ 550 h 582"/>
                      <a:gd name="T64" fmla="*/ 667 w 823"/>
                      <a:gd name="T65" fmla="*/ 563 h 582"/>
                      <a:gd name="T66" fmla="*/ 689 w 823"/>
                      <a:gd name="T67" fmla="*/ 573 h 582"/>
                      <a:gd name="T68" fmla="*/ 713 w 823"/>
                      <a:gd name="T69" fmla="*/ 581 h 582"/>
                      <a:gd name="T70" fmla="*/ 736 w 823"/>
                      <a:gd name="T71" fmla="*/ 582 h 582"/>
                      <a:gd name="T72" fmla="*/ 753 w 823"/>
                      <a:gd name="T73" fmla="*/ 581 h 582"/>
                      <a:gd name="T74" fmla="*/ 771 w 823"/>
                      <a:gd name="T75" fmla="*/ 577 h 582"/>
                      <a:gd name="T76" fmla="*/ 791 w 823"/>
                      <a:gd name="T77" fmla="*/ 571 h 582"/>
                      <a:gd name="T78" fmla="*/ 808 w 823"/>
                      <a:gd name="T79" fmla="*/ 560 h 582"/>
                      <a:gd name="T80" fmla="*/ 815 w 823"/>
                      <a:gd name="T81" fmla="*/ 547 h 582"/>
                      <a:gd name="T82" fmla="*/ 821 w 823"/>
                      <a:gd name="T83" fmla="*/ 530 h 582"/>
                      <a:gd name="T84" fmla="*/ 823 w 823"/>
                      <a:gd name="T85" fmla="*/ 513 h 582"/>
                      <a:gd name="T86" fmla="*/ 823 w 823"/>
                      <a:gd name="T87" fmla="*/ 493 h 582"/>
                      <a:gd name="T88" fmla="*/ 820 w 823"/>
                      <a:gd name="T89" fmla="*/ 481 h 582"/>
                      <a:gd name="T90" fmla="*/ 814 w 823"/>
                      <a:gd name="T91" fmla="*/ 471 h 582"/>
                      <a:gd name="T92" fmla="*/ 791 w 823"/>
                      <a:gd name="T93" fmla="*/ 451 h 582"/>
                      <a:gd name="T94" fmla="*/ 768 w 823"/>
                      <a:gd name="T95" fmla="*/ 437 h 582"/>
                      <a:gd name="T96" fmla="*/ 747 w 823"/>
                      <a:gd name="T97" fmla="*/ 424 h 582"/>
                      <a:gd name="T98" fmla="*/ 714 w 823"/>
                      <a:gd name="T99" fmla="*/ 404 h 582"/>
                      <a:gd name="T100" fmla="*/ 651 w 823"/>
                      <a:gd name="T101" fmla="*/ 362 h 582"/>
                      <a:gd name="T102" fmla="*/ 561 w 823"/>
                      <a:gd name="T103" fmla="*/ 292 h 582"/>
                      <a:gd name="T104" fmla="*/ 472 w 823"/>
                      <a:gd name="T105" fmla="*/ 226 h 582"/>
                      <a:gd name="T106" fmla="*/ 353 w 823"/>
                      <a:gd name="T107" fmla="*/ 135 h 582"/>
                      <a:gd name="T108" fmla="*/ 246 w 823"/>
                      <a:gd name="T109" fmla="*/ 54 h 582"/>
                      <a:gd name="T110" fmla="*/ 213 w 823"/>
                      <a:gd name="T111" fmla="*/ 29 h 582"/>
                      <a:gd name="T112" fmla="*/ 184 w 823"/>
                      <a:gd name="T113" fmla="*/ 12 h 5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23" h="582">
                        <a:moveTo>
                          <a:pt x="184" y="12"/>
                        </a:moveTo>
                        <a:lnTo>
                          <a:pt x="165" y="5"/>
                        </a:lnTo>
                        <a:lnTo>
                          <a:pt x="144" y="2"/>
                        </a:lnTo>
                        <a:lnTo>
                          <a:pt x="118" y="0"/>
                        </a:lnTo>
                        <a:lnTo>
                          <a:pt x="101" y="1"/>
                        </a:lnTo>
                        <a:lnTo>
                          <a:pt x="82" y="5"/>
                        </a:lnTo>
                        <a:lnTo>
                          <a:pt x="63" y="13"/>
                        </a:lnTo>
                        <a:lnTo>
                          <a:pt x="44" y="25"/>
                        </a:lnTo>
                        <a:lnTo>
                          <a:pt x="26" y="37"/>
                        </a:lnTo>
                        <a:lnTo>
                          <a:pt x="15" y="51"/>
                        </a:lnTo>
                        <a:lnTo>
                          <a:pt x="3" y="70"/>
                        </a:lnTo>
                        <a:lnTo>
                          <a:pt x="0" y="93"/>
                        </a:lnTo>
                        <a:lnTo>
                          <a:pt x="2" y="119"/>
                        </a:lnTo>
                        <a:lnTo>
                          <a:pt x="8" y="142"/>
                        </a:lnTo>
                        <a:lnTo>
                          <a:pt x="18" y="169"/>
                        </a:lnTo>
                        <a:lnTo>
                          <a:pt x="31" y="197"/>
                        </a:lnTo>
                        <a:lnTo>
                          <a:pt x="49" y="226"/>
                        </a:lnTo>
                        <a:lnTo>
                          <a:pt x="74" y="256"/>
                        </a:lnTo>
                        <a:lnTo>
                          <a:pt x="100" y="277"/>
                        </a:lnTo>
                        <a:lnTo>
                          <a:pt x="125" y="292"/>
                        </a:lnTo>
                        <a:lnTo>
                          <a:pt x="160" y="310"/>
                        </a:lnTo>
                        <a:lnTo>
                          <a:pt x="197" y="324"/>
                        </a:lnTo>
                        <a:lnTo>
                          <a:pt x="244" y="339"/>
                        </a:lnTo>
                        <a:lnTo>
                          <a:pt x="304" y="355"/>
                        </a:lnTo>
                        <a:lnTo>
                          <a:pt x="353" y="370"/>
                        </a:lnTo>
                        <a:lnTo>
                          <a:pt x="399" y="384"/>
                        </a:lnTo>
                        <a:lnTo>
                          <a:pt x="421" y="394"/>
                        </a:lnTo>
                        <a:lnTo>
                          <a:pt x="462" y="417"/>
                        </a:lnTo>
                        <a:lnTo>
                          <a:pt x="510" y="448"/>
                        </a:lnTo>
                        <a:lnTo>
                          <a:pt x="559" y="487"/>
                        </a:lnTo>
                        <a:lnTo>
                          <a:pt x="599" y="518"/>
                        </a:lnTo>
                        <a:lnTo>
                          <a:pt x="645" y="550"/>
                        </a:lnTo>
                        <a:lnTo>
                          <a:pt x="667" y="563"/>
                        </a:lnTo>
                        <a:lnTo>
                          <a:pt x="689" y="573"/>
                        </a:lnTo>
                        <a:lnTo>
                          <a:pt x="713" y="581"/>
                        </a:lnTo>
                        <a:lnTo>
                          <a:pt x="736" y="582"/>
                        </a:lnTo>
                        <a:lnTo>
                          <a:pt x="753" y="581"/>
                        </a:lnTo>
                        <a:lnTo>
                          <a:pt x="771" y="577"/>
                        </a:lnTo>
                        <a:lnTo>
                          <a:pt x="791" y="571"/>
                        </a:lnTo>
                        <a:lnTo>
                          <a:pt x="808" y="560"/>
                        </a:lnTo>
                        <a:lnTo>
                          <a:pt x="815" y="547"/>
                        </a:lnTo>
                        <a:lnTo>
                          <a:pt x="821" y="530"/>
                        </a:lnTo>
                        <a:lnTo>
                          <a:pt x="823" y="513"/>
                        </a:lnTo>
                        <a:lnTo>
                          <a:pt x="823" y="493"/>
                        </a:lnTo>
                        <a:lnTo>
                          <a:pt x="820" y="481"/>
                        </a:lnTo>
                        <a:lnTo>
                          <a:pt x="814" y="471"/>
                        </a:lnTo>
                        <a:lnTo>
                          <a:pt x="791" y="451"/>
                        </a:lnTo>
                        <a:lnTo>
                          <a:pt x="768" y="437"/>
                        </a:lnTo>
                        <a:lnTo>
                          <a:pt x="747" y="424"/>
                        </a:lnTo>
                        <a:lnTo>
                          <a:pt x="714" y="404"/>
                        </a:lnTo>
                        <a:lnTo>
                          <a:pt x="651" y="362"/>
                        </a:lnTo>
                        <a:lnTo>
                          <a:pt x="561" y="292"/>
                        </a:lnTo>
                        <a:lnTo>
                          <a:pt x="472" y="226"/>
                        </a:lnTo>
                        <a:lnTo>
                          <a:pt x="353" y="135"/>
                        </a:lnTo>
                        <a:lnTo>
                          <a:pt x="246" y="54"/>
                        </a:lnTo>
                        <a:lnTo>
                          <a:pt x="213" y="29"/>
                        </a:lnTo>
                        <a:lnTo>
                          <a:pt x="184" y="12"/>
                        </a:lnTo>
                        <a:close/>
                      </a:path>
                    </a:pathLst>
                  </a:custGeom>
                  <a:solidFill>
                    <a:srgbClr val="C0C0C0"/>
                  </a:solidFill>
                  <a:ln w="12700">
                    <a:solidFill>
                      <a:srgbClr val="000000"/>
                    </a:solidFill>
                    <a:prstDash val="solid"/>
                    <a:round/>
                    <a:headEnd/>
                    <a:tailEnd/>
                  </a:ln>
                </p:spPr>
                <p:txBody>
                  <a:bodyPr/>
                  <a:lstStyle/>
                  <a:p>
                    <a:endParaRPr lang="zh-CN" altLang="en-US"/>
                  </a:p>
                </p:txBody>
              </p:sp>
              <p:grpSp>
                <p:nvGrpSpPr>
                  <p:cNvPr id="26642" name="Group 202"/>
                  <p:cNvGrpSpPr>
                    <a:grpSpLocks/>
                  </p:cNvGrpSpPr>
                  <p:nvPr/>
                </p:nvGrpSpPr>
                <p:grpSpPr bwMode="auto">
                  <a:xfrm>
                    <a:off x="1965" y="1639"/>
                    <a:ext cx="156" cy="156"/>
                    <a:chOff x="1965" y="1639"/>
                    <a:chExt cx="156" cy="156"/>
                  </a:xfrm>
                </p:grpSpPr>
                <p:sp>
                  <p:nvSpPr>
                    <p:cNvPr id="26643" name="Oval 203"/>
                    <p:cNvSpPr>
                      <a:spLocks noChangeArrowheads="1"/>
                    </p:cNvSpPr>
                    <p:nvPr/>
                  </p:nvSpPr>
                  <p:spPr bwMode="auto">
                    <a:xfrm>
                      <a:off x="1971" y="1646"/>
                      <a:ext cx="150" cy="149"/>
                    </a:xfrm>
                    <a:prstGeom prst="ellipse">
                      <a:avLst/>
                    </a:prstGeom>
                    <a:solidFill>
                      <a:srgbClr val="000000"/>
                    </a:solidFill>
                    <a:ln w="12700">
                      <a:solidFill>
                        <a:srgbClr val="000000"/>
                      </a:solidFill>
                      <a:round/>
                      <a:headEnd/>
                      <a:tailEnd/>
                    </a:ln>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sp>
                  <p:nvSpPr>
                    <p:cNvPr id="26644" name="Oval 204"/>
                    <p:cNvSpPr>
                      <a:spLocks noChangeArrowheads="1"/>
                    </p:cNvSpPr>
                    <p:nvPr/>
                  </p:nvSpPr>
                  <p:spPr bwMode="auto">
                    <a:xfrm>
                      <a:off x="1965" y="1639"/>
                      <a:ext cx="150" cy="149"/>
                    </a:xfrm>
                    <a:prstGeom prst="ellipse">
                      <a:avLst/>
                    </a:prstGeom>
                    <a:solidFill>
                      <a:srgbClr val="C0C0C0"/>
                    </a:solidFill>
                    <a:ln w="12700">
                      <a:solidFill>
                        <a:srgbClr val="000000"/>
                      </a:solidFill>
                      <a:round/>
                      <a:headEnd/>
                      <a:tailEnd/>
                    </a:ln>
                  </p:spPr>
                  <p:txBody>
                    <a:bodyP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FontTx/>
                        <a:buNone/>
                      </a:pPr>
                      <a:endParaRPr lang="zh-CN" altLang="en-US" sz="1800" b="0">
                        <a:latin typeface="Arial" panose="020B0604020202020204" pitchFamily="34" charset="0"/>
                      </a:endParaRPr>
                    </a:p>
                  </p:txBody>
                </p:sp>
              </p:grpSp>
            </p:grpSp>
          </p:grpSp>
          <p:sp>
            <p:nvSpPr>
              <p:cNvPr id="26637" name="AutoShape 206"/>
              <p:cNvSpPr>
                <a:spLocks noChangeArrowheads="1"/>
              </p:cNvSpPr>
              <p:nvPr/>
            </p:nvSpPr>
            <p:spPr bwMode="auto">
              <a:xfrm rot="8713178">
                <a:off x="4059" y="3748"/>
                <a:ext cx="1088" cy="308"/>
              </a:xfrm>
              <a:prstGeom prst="curvedDownArrow">
                <a:avLst>
                  <a:gd name="adj1" fmla="val 70649"/>
                  <a:gd name="adj2" fmla="val 141299"/>
                  <a:gd name="adj3" fmla="val 333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a:spcBef>
                    <a:spcPct val="20000"/>
                  </a:spcBef>
                  <a:buClr>
                    <a:schemeClr val="tx1"/>
                  </a:buClr>
                  <a:buChar char="•"/>
                  <a:defRPr sz="22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0"/>
                  </a:spcBef>
                  <a:buClrTx/>
                  <a:buFontTx/>
                  <a:buNone/>
                </a:pPr>
                <a:r>
                  <a:rPr kumimoji="1" lang="en-US" altLang="zh-CN" sz="2400" b="0" dirty="0">
                    <a:latin typeface="Times New Roman" panose="02020603050405020304" pitchFamily="18" charset="0"/>
                  </a:rPr>
                  <a:t>01010101</a:t>
                </a:r>
              </a:p>
            </p:txBody>
          </p:sp>
        </p:grpSp>
        <p:pic>
          <p:nvPicPr>
            <p:cNvPr id="2" name="Picture 1"/>
            <p:cNvPicPr>
              <a:picLocks noChangeAspect="1"/>
            </p:cNvPicPr>
            <p:nvPr/>
          </p:nvPicPr>
          <p:blipFill rotWithShape="1">
            <a:blip r:embed="rId2"/>
            <a:srcRect t="36770"/>
            <a:stretch/>
          </p:blipFill>
          <p:spPr>
            <a:xfrm>
              <a:off x="8156127" y="3593901"/>
              <a:ext cx="3666331" cy="1854571"/>
            </a:xfrm>
            <a:prstGeom prst="rect">
              <a:avLst/>
            </a:prstGeom>
          </p:spPr>
        </p:pic>
      </p:grpSp>
      <p:sp>
        <p:nvSpPr>
          <p:cNvPr id="50" name="Slide Number Placeholder 1">
            <a:extLst>
              <a:ext uri="{FF2B5EF4-FFF2-40B4-BE49-F238E27FC236}">
                <a16:creationId xmlns="" xmlns:a16="http://schemas.microsoft.com/office/drawing/2014/main" id="{D1BB5C5A-BA37-4C40-956E-B890025B110B}"/>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60</a:t>
            </a:fld>
            <a:endParaRPr lang="en-US" altLang="zh-CN" dirty="0"/>
          </a:p>
        </p:txBody>
      </p:sp>
      <p:sp>
        <p:nvSpPr>
          <p:cNvPr id="92" name="任意多边形: 形状 91">
            <a:extLst>
              <a:ext uri="{FF2B5EF4-FFF2-40B4-BE49-F238E27FC236}">
                <a16:creationId xmlns="" xmlns:a16="http://schemas.microsoft.com/office/drawing/2014/main" id="{6A7AECE8-56C4-41FD-A6BF-1B38E05BDB93}"/>
              </a:ext>
            </a:extLst>
          </p:cNvPr>
          <p:cNvSpPr/>
          <p:nvPr/>
        </p:nvSpPr>
        <p:spPr>
          <a:xfrm>
            <a:off x="713371" y="2060848"/>
            <a:ext cx="5458653" cy="2974357"/>
          </a:xfrm>
          <a:custGeom>
            <a:avLst/>
            <a:gdLst>
              <a:gd name="connsiteX0" fmla="*/ 706 w 5382628"/>
              <a:gd name="connsiteY0" fmla="*/ 0 h 2947212"/>
              <a:gd name="connsiteX1" fmla="*/ 2568570 w 5382628"/>
              <a:gd name="connsiteY1" fmla="*/ 0 h 2947212"/>
              <a:gd name="connsiteX2" fmla="*/ 2568570 w 5382628"/>
              <a:gd name="connsiteY2" fmla="*/ 1318618 h 2947212"/>
              <a:gd name="connsiteX3" fmla="*/ 4158492 w 5382628"/>
              <a:gd name="connsiteY3" fmla="*/ 1318618 h 2947212"/>
              <a:gd name="connsiteX4" fmla="*/ 4158492 w 5382628"/>
              <a:gd name="connsiteY4" fmla="*/ 1318378 h 2947212"/>
              <a:gd name="connsiteX5" fmla="*/ 5382628 w 5382628"/>
              <a:gd name="connsiteY5" fmla="*/ 1318378 h 2947212"/>
              <a:gd name="connsiteX6" fmla="*/ 5382628 w 5382628"/>
              <a:gd name="connsiteY6" fmla="*/ 2947212 h 2947212"/>
              <a:gd name="connsiteX7" fmla="*/ 4158492 w 5382628"/>
              <a:gd name="connsiteY7" fmla="*/ 2947212 h 2947212"/>
              <a:gd name="connsiteX8" fmla="*/ 4158492 w 5382628"/>
              <a:gd name="connsiteY8" fmla="*/ 2947211 h 2947212"/>
              <a:gd name="connsiteX9" fmla="*/ 2568570 w 5382628"/>
              <a:gd name="connsiteY9" fmla="*/ 2947211 h 2947212"/>
              <a:gd name="connsiteX10" fmla="*/ 706 w 5382628"/>
              <a:gd name="connsiteY10" fmla="*/ 2947211 h 2947212"/>
              <a:gd name="connsiteX11" fmla="*/ 0 w 5382628"/>
              <a:gd name="connsiteY11" fmla="*/ 2947211 h 2947212"/>
              <a:gd name="connsiteX12" fmla="*/ 0 w 5382628"/>
              <a:gd name="connsiteY12" fmla="*/ 1318618 h 2947212"/>
              <a:gd name="connsiteX13" fmla="*/ 706 w 5382628"/>
              <a:gd name="connsiteY13" fmla="*/ 1318618 h 294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82628" h="2947212">
                <a:moveTo>
                  <a:pt x="706" y="0"/>
                </a:moveTo>
                <a:lnTo>
                  <a:pt x="2568570" y="0"/>
                </a:lnTo>
                <a:lnTo>
                  <a:pt x="2568570" y="1318618"/>
                </a:lnTo>
                <a:lnTo>
                  <a:pt x="4158492" y="1318618"/>
                </a:lnTo>
                <a:lnTo>
                  <a:pt x="4158492" y="1318378"/>
                </a:lnTo>
                <a:lnTo>
                  <a:pt x="5382628" y="1318378"/>
                </a:lnTo>
                <a:lnTo>
                  <a:pt x="5382628" y="2947212"/>
                </a:lnTo>
                <a:lnTo>
                  <a:pt x="4158492" y="2947212"/>
                </a:lnTo>
                <a:lnTo>
                  <a:pt x="4158492" y="2947211"/>
                </a:lnTo>
                <a:lnTo>
                  <a:pt x="2568570" y="2947211"/>
                </a:lnTo>
                <a:lnTo>
                  <a:pt x="706" y="2947211"/>
                </a:lnTo>
                <a:lnTo>
                  <a:pt x="0" y="2947211"/>
                </a:lnTo>
                <a:lnTo>
                  <a:pt x="0" y="1318618"/>
                </a:lnTo>
                <a:lnTo>
                  <a:pt x="706" y="1318618"/>
                </a:lnTo>
                <a:close/>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2653006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29030"/>
                                        </p:tgtEl>
                                        <p:attrNameLst>
                                          <p:attrName>style.visibility</p:attrName>
                                        </p:attrNameLst>
                                      </p:cBhvr>
                                      <p:to>
                                        <p:strVal val="visible"/>
                                      </p:to>
                                    </p:set>
                                    <p:animEffect transition="in" filter="blinds(horizontal)">
                                      <p:cBhvr>
                                        <p:cTn id="7" dur="500"/>
                                        <p:tgtEl>
                                          <p:spTgt spid="18290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29072"/>
                                        </p:tgtEl>
                                        <p:attrNameLst>
                                          <p:attrName>style.visibility</p:attrName>
                                        </p:attrNameLst>
                                      </p:cBhvr>
                                      <p:to>
                                        <p:strVal val="visible"/>
                                      </p:to>
                                    </p:set>
                                    <p:animEffect transition="in" filter="blinds(horizontal)">
                                      <p:cBhvr>
                                        <p:cTn id="10" dur="500"/>
                                        <p:tgtEl>
                                          <p:spTgt spid="1829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9030" grpId="0" animBg="1"/>
      <p:bldP spid="18290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5"/>
          <p:cNvSpPr>
            <a:spLocks noGrp="1" noChangeArrowheads="1"/>
          </p:cNvSpPr>
          <p:nvPr>
            <p:ph type="title"/>
          </p:nvPr>
        </p:nvSpPr>
        <p:spPr/>
        <p:txBody>
          <a:bodyPr/>
          <a:lstStyle/>
          <a:p>
            <a:pPr eaLnBrk="1" hangingPunct="1"/>
            <a:r>
              <a:rPr lang="zh-CN" altLang="en-US" b="1">
                <a:ea typeface="宋体" panose="02010600030101010101" pitchFamily="2" charset="-122"/>
              </a:rPr>
              <a:t>数据存储与转换</a:t>
            </a:r>
          </a:p>
        </p:txBody>
      </p:sp>
      <p:graphicFrame>
        <p:nvGraphicFramePr>
          <p:cNvPr id="27653" name="Object 4"/>
          <p:cNvGraphicFramePr>
            <a:graphicFrameLocks noGrp="1" noChangeAspect="1"/>
          </p:cNvGraphicFramePr>
          <p:nvPr>
            <p:ph idx="1"/>
            <p:extLst>
              <p:ext uri="{D42A27DB-BD31-4B8C-83A1-F6EECF244321}">
                <p14:modId xmlns:p14="http://schemas.microsoft.com/office/powerpoint/2010/main" val="3084852074"/>
              </p:ext>
            </p:extLst>
          </p:nvPr>
        </p:nvGraphicFramePr>
        <p:xfrm>
          <a:off x="255646" y="1412776"/>
          <a:ext cx="11385446" cy="4464496"/>
        </p:xfrm>
        <a:graphic>
          <a:graphicData uri="http://schemas.openxmlformats.org/presentationml/2006/ole">
            <mc:AlternateContent xmlns:mc="http://schemas.openxmlformats.org/markup-compatibility/2006">
              <mc:Choice xmlns:v="urn:schemas-microsoft-com:vml" Requires="v">
                <p:oleObj spid="_x0000_s3083" name="图片" r:id="rId3" imgW="4389120" imgH="1600200" progId="Word.Picture.8">
                  <p:embed/>
                </p:oleObj>
              </mc:Choice>
              <mc:Fallback>
                <p:oleObj name="图片" r:id="rId3" imgW="4389120" imgH="16002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4929" r="6570"/>
                      <a:stretch>
                        <a:fillRect/>
                      </a:stretch>
                    </p:blipFill>
                    <p:spPr bwMode="auto">
                      <a:xfrm>
                        <a:off x="255646" y="1412776"/>
                        <a:ext cx="11385446" cy="4464496"/>
                      </a:xfrm>
                      <a:prstGeom prst="rect">
                        <a:avLst/>
                      </a:prstGeom>
                      <a:noFill/>
                      <a:ln>
                        <a:noFill/>
                      </a:ln>
                      <a:effectLst/>
                    </p:spPr>
                  </p:pic>
                </p:oleObj>
              </mc:Fallback>
            </mc:AlternateContent>
          </a:graphicData>
        </a:graphic>
      </p:graphicFrame>
      <p:sp>
        <p:nvSpPr>
          <p:cNvPr id="6" name="Slide Number Placeholder 1">
            <a:extLst>
              <a:ext uri="{FF2B5EF4-FFF2-40B4-BE49-F238E27FC236}">
                <a16:creationId xmlns="" xmlns:a16="http://schemas.microsoft.com/office/drawing/2014/main" id="{8C19F5F5-8659-4907-8197-A859D7F748BA}"/>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61</a:t>
            </a:fld>
            <a:endParaRPr lang="en-US" altLang="zh-CN" dirty="0"/>
          </a:p>
        </p:txBody>
      </p:sp>
    </p:spTree>
    <p:extLst>
      <p:ext uri="{BB962C8B-B14F-4D97-AF65-F5344CB8AC3E}">
        <p14:creationId xmlns:p14="http://schemas.microsoft.com/office/powerpoint/2010/main" val="23440457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2128045" y="48782"/>
            <a:ext cx="7367587" cy="504825"/>
          </a:xfrm>
        </p:spPr>
        <p:txBody>
          <a:bodyPr/>
          <a:lstStyle/>
          <a:p>
            <a:r>
              <a:rPr lang="en-US" altLang="zh-CN" dirty="0" smtClean="0"/>
              <a:t>3.2.1 </a:t>
            </a:r>
            <a:r>
              <a:rPr lang="en-US" altLang="zh-CN" dirty="0"/>
              <a:t>ASCII</a:t>
            </a:r>
            <a:r>
              <a:rPr lang="zh-CN" altLang="zh-CN" dirty="0"/>
              <a:t>编码</a:t>
            </a:r>
            <a:endParaRPr lang="zh-CN" altLang="en-US" b="1" dirty="0">
              <a:ea typeface="宋体" panose="02010600030101010101" pitchFamily="2" charset="-122"/>
            </a:endParaRPr>
          </a:p>
        </p:txBody>
      </p:sp>
      <p:sp>
        <p:nvSpPr>
          <p:cNvPr id="28677" name="Rectangle 3"/>
          <p:cNvSpPr>
            <a:spLocks noGrp="1" noChangeArrowheads="1"/>
          </p:cNvSpPr>
          <p:nvPr>
            <p:ph type="body" idx="1"/>
          </p:nvPr>
        </p:nvSpPr>
        <p:spPr>
          <a:xfrm>
            <a:off x="551384" y="1296172"/>
            <a:ext cx="10729192" cy="4508500"/>
          </a:xfrm>
        </p:spPr>
        <p:txBody>
          <a:bodyPr/>
          <a:lstStyle/>
          <a:p>
            <a:pPr eaLnBrk="1" hangingPunct="1">
              <a:buFont typeface="Wingdings" panose="05000000000000000000" pitchFamily="2" charset="2"/>
              <a:buNone/>
            </a:pPr>
            <a:r>
              <a:rPr lang="en-US" altLang="zh-CN" sz="3200" dirty="0">
                <a:latin typeface="楷体_GB2312" pitchFamily="49" charset="-122"/>
                <a:ea typeface="楷体_GB2312" pitchFamily="49" charset="-122"/>
              </a:rPr>
              <a:t> </a:t>
            </a:r>
            <a:r>
              <a:rPr lang="zh-CN" altLang="en-US" sz="3200" dirty="0">
                <a:latin typeface="楷体_GB2312" pitchFamily="49" charset="-122"/>
                <a:ea typeface="楷体_GB2312" pitchFamily="49" charset="-122"/>
              </a:rPr>
              <a:t>西文字符在计算机中的存储</a:t>
            </a:r>
            <a:endParaRPr lang="zh-CN" altLang="en-US" sz="2800" dirty="0">
              <a:latin typeface="楷体_GB2312" pitchFamily="49" charset="-122"/>
              <a:ea typeface="楷体_GB2312" pitchFamily="49" charset="-122"/>
            </a:endParaRPr>
          </a:p>
          <a:p>
            <a:pPr lvl="1" eaLnBrk="1" hangingPunct="1">
              <a:lnSpc>
                <a:spcPct val="110000"/>
              </a:lnSpc>
            </a:pPr>
            <a:r>
              <a:rPr lang="zh-CN" altLang="en-US" sz="2800" dirty="0">
                <a:latin typeface="宋体" panose="02010600030101010101" pitchFamily="2" charset="-122"/>
                <a:ea typeface="宋体" panose="02010600030101010101" pitchFamily="2" charset="-122"/>
              </a:rPr>
              <a:t>英文字母、阿拉伯数字、常用符号采用</a:t>
            </a:r>
            <a:r>
              <a:rPr lang="en-US" altLang="zh-CN" sz="2800" dirty="0">
                <a:latin typeface="Times New Roman" panose="02020603050405020304" pitchFamily="18" charset="0"/>
                <a:ea typeface="宋体" panose="02010600030101010101" pitchFamily="2" charset="-122"/>
              </a:rPr>
              <a:t>ASCII</a:t>
            </a:r>
            <a:r>
              <a:rPr lang="en-US" altLang="zh-CN" sz="2800" dirty="0">
                <a:latin typeface="宋体" panose="02010600030101010101" pitchFamily="2" charset="-122"/>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(American Standard Code for Information Interchange)</a:t>
            </a:r>
            <a:r>
              <a:rPr lang="zh-CN" altLang="en-US" sz="2800" dirty="0">
                <a:latin typeface="宋体" panose="02010600030101010101" pitchFamily="2" charset="-122"/>
                <a:ea typeface="宋体" panose="02010600030101010101" pitchFamily="2" charset="-122"/>
              </a:rPr>
              <a:t>码作为编码标准</a:t>
            </a:r>
          </a:p>
          <a:p>
            <a:pPr lvl="1" eaLnBrk="1" hangingPunct="1">
              <a:lnSpc>
                <a:spcPct val="110000"/>
              </a:lnSpc>
            </a:pPr>
            <a:r>
              <a:rPr lang="en-US" altLang="zh-CN" sz="2800" dirty="0">
                <a:latin typeface="宋体" panose="02010600030101010101" pitchFamily="2" charset="-122"/>
                <a:ea typeface="宋体" panose="02010600030101010101" pitchFamily="2" charset="-122"/>
              </a:rPr>
              <a:t>ASCII</a:t>
            </a:r>
            <a:r>
              <a:rPr lang="zh-CN" altLang="en-US" sz="2800" dirty="0">
                <a:latin typeface="宋体" panose="02010600030101010101" pitchFamily="2" charset="-122"/>
                <a:ea typeface="宋体" panose="02010600030101010101" pitchFamily="2" charset="-122"/>
              </a:rPr>
              <a:t>编码表：</a:t>
            </a:r>
          </a:p>
          <a:p>
            <a:pPr lvl="2" eaLnBrk="1" hangingPunct="1">
              <a:lnSpc>
                <a:spcPct val="110000"/>
              </a:lnSpc>
            </a:pPr>
            <a:r>
              <a:rPr lang="zh-CN" altLang="en-US" dirty="0">
                <a:latin typeface="宋体" panose="02010600030101010101" pitchFamily="2" charset="-122"/>
                <a:ea typeface="宋体" panose="02010600030101010101" pitchFamily="2" charset="-122"/>
              </a:rPr>
              <a:t>使用</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位二进制编码</a:t>
            </a:r>
          </a:p>
          <a:p>
            <a:pPr lvl="2">
              <a:lnSpc>
                <a:spcPct val="110000"/>
              </a:lnSpc>
            </a:pPr>
            <a:r>
              <a:rPr lang="zh-CN" altLang="en-US" dirty="0">
                <a:latin typeface="宋体" panose="02010600030101010101" pitchFamily="2" charset="-122"/>
                <a:ea typeface="宋体" panose="02010600030101010101" pitchFamily="2" charset="-122"/>
              </a:rPr>
              <a:t>共</a:t>
            </a:r>
            <a:r>
              <a:rPr lang="en-US" altLang="zh-CN" dirty="0"/>
              <a:t>2</a:t>
            </a:r>
            <a:r>
              <a:rPr lang="en-US" altLang="zh-CN" baseline="30000" dirty="0"/>
              <a:t>7</a:t>
            </a:r>
            <a:r>
              <a:rPr lang="en-US" altLang="zh-CN" dirty="0"/>
              <a:t>=128</a:t>
            </a:r>
            <a:r>
              <a:rPr lang="zh-CN" altLang="en-US" dirty="0">
                <a:latin typeface="宋体" panose="02010600030101010101" pitchFamily="2" charset="-122"/>
                <a:ea typeface="宋体" panose="02010600030101010101" pitchFamily="2" charset="-122"/>
              </a:rPr>
              <a:t>个字符</a:t>
            </a:r>
          </a:p>
          <a:p>
            <a:pPr lvl="2" eaLnBrk="1" hangingPunct="1">
              <a:lnSpc>
                <a:spcPct val="110000"/>
              </a:lnSpc>
            </a:pPr>
            <a:r>
              <a:rPr lang="zh-CN" altLang="en-US" dirty="0">
                <a:latin typeface="宋体" panose="02010600030101010101" pitchFamily="2" charset="-122"/>
                <a:ea typeface="宋体" panose="02010600030101010101" pitchFamily="2" charset="-122"/>
              </a:rPr>
              <a:t>顺序：特殊控制符</a:t>
            </a:r>
            <a:r>
              <a:rPr lang="en-US" altLang="zh-CN" dirty="0">
                <a:latin typeface="宋体" panose="02010600030101010101" pitchFamily="2" charset="-122"/>
                <a:ea typeface="宋体" panose="02010600030101010101" pitchFamily="2" charset="-122"/>
              </a:rPr>
              <a:t>&lt;</a:t>
            </a:r>
            <a:r>
              <a:rPr lang="zh-CN" altLang="en-US" dirty="0">
                <a:latin typeface="宋体" panose="02010600030101010101" pitchFamily="2" charset="-122"/>
                <a:ea typeface="宋体" panose="02010600030101010101" pitchFamily="2" charset="-122"/>
              </a:rPr>
              <a:t>标点符号</a:t>
            </a:r>
            <a:r>
              <a:rPr lang="en-US" altLang="zh-CN" dirty="0">
                <a:latin typeface="宋体" panose="02010600030101010101" pitchFamily="2" charset="-122"/>
                <a:ea typeface="宋体" panose="02010600030101010101" pitchFamily="2" charset="-122"/>
              </a:rPr>
              <a:t>&lt;</a:t>
            </a:r>
            <a:r>
              <a:rPr lang="zh-CN" altLang="en-US" dirty="0">
                <a:latin typeface="宋体" panose="02010600030101010101" pitchFamily="2" charset="-122"/>
                <a:ea typeface="宋体" panose="02010600030101010101" pitchFamily="2" charset="-122"/>
              </a:rPr>
              <a:t>数字</a:t>
            </a:r>
            <a:r>
              <a:rPr lang="en-US" altLang="zh-CN" dirty="0">
                <a:latin typeface="宋体" panose="02010600030101010101" pitchFamily="2" charset="-122"/>
                <a:ea typeface="宋体" panose="02010600030101010101" pitchFamily="2" charset="-122"/>
              </a:rPr>
              <a:t>&lt;</a:t>
            </a:r>
            <a:r>
              <a:rPr lang="zh-CN" altLang="en-US" dirty="0">
                <a:latin typeface="宋体" panose="02010600030101010101" pitchFamily="2" charset="-122"/>
                <a:ea typeface="宋体" panose="02010600030101010101" pitchFamily="2" charset="-122"/>
              </a:rPr>
              <a:t>大写字母</a:t>
            </a:r>
            <a:r>
              <a:rPr lang="en-US" altLang="zh-CN" dirty="0">
                <a:latin typeface="宋体" panose="02010600030101010101" pitchFamily="2" charset="-122"/>
                <a:ea typeface="宋体" panose="02010600030101010101" pitchFamily="2" charset="-122"/>
              </a:rPr>
              <a:t>&lt;</a:t>
            </a:r>
            <a:r>
              <a:rPr lang="zh-CN" altLang="en-US" dirty="0">
                <a:latin typeface="宋体" panose="02010600030101010101" pitchFamily="2" charset="-122"/>
                <a:ea typeface="宋体" panose="02010600030101010101" pitchFamily="2" charset="-122"/>
              </a:rPr>
              <a:t>小写字母</a:t>
            </a:r>
          </a:p>
          <a:p>
            <a:pPr lvl="1" eaLnBrk="1" hangingPunct="1">
              <a:lnSpc>
                <a:spcPct val="110000"/>
              </a:lnSpc>
            </a:pPr>
            <a:r>
              <a:rPr lang="zh-CN" altLang="en-US" sz="2800" dirty="0">
                <a:latin typeface="宋体" panose="02010600030101010101" pitchFamily="2" charset="-122"/>
                <a:ea typeface="宋体" panose="02010600030101010101" pitchFamily="2" charset="-122"/>
              </a:rPr>
              <a:t>扩充</a:t>
            </a:r>
            <a:r>
              <a:rPr lang="en-US" altLang="zh-CN" sz="2800" dirty="0">
                <a:latin typeface="宋体" panose="02010600030101010101" pitchFamily="2" charset="-122"/>
                <a:ea typeface="宋体" panose="02010600030101010101" pitchFamily="2" charset="-122"/>
              </a:rPr>
              <a:t>ASCII</a:t>
            </a:r>
            <a:r>
              <a:rPr lang="zh-CN" altLang="en-US" sz="2800" dirty="0">
                <a:latin typeface="宋体" panose="02010600030101010101" pitchFamily="2" charset="-122"/>
                <a:ea typeface="宋体" panose="02010600030101010101" pitchFamily="2" charset="-122"/>
              </a:rPr>
              <a:t>码：最高位是</a:t>
            </a:r>
            <a:r>
              <a:rPr lang="en-US" altLang="zh-CN" sz="2800" dirty="0">
                <a:latin typeface="宋体" panose="02010600030101010101" pitchFamily="2" charset="-122"/>
                <a:ea typeface="宋体" panose="02010600030101010101" pitchFamily="2" charset="-122"/>
              </a:rPr>
              <a:t>1</a:t>
            </a:r>
            <a:r>
              <a:rPr lang="zh-CN" altLang="en-US" sz="2800" dirty="0">
                <a:latin typeface="宋体" panose="02010600030101010101" pitchFamily="2" charset="-122"/>
                <a:ea typeface="宋体" panose="02010600030101010101" pitchFamily="2" charset="-122"/>
              </a:rPr>
              <a:t>，用于表示图形符号</a:t>
            </a:r>
          </a:p>
        </p:txBody>
      </p:sp>
      <p:graphicFrame>
        <p:nvGraphicFramePr>
          <p:cNvPr id="28678" name="Object 4"/>
          <p:cNvGraphicFramePr>
            <a:graphicFrameLocks noChangeAspect="1"/>
          </p:cNvGraphicFramePr>
          <p:nvPr>
            <p:extLst>
              <p:ext uri="{D42A27DB-BD31-4B8C-83A1-F6EECF244321}">
                <p14:modId xmlns:p14="http://schemas.microsoft.com/office/powerpoint/2010/main" val="2121754484"/>
              </p:ext>
            </p:extLst>
          </p:nvPr>
        </p:nvGraphicFramePr>
        <p:xfrm>
          <a:off x="6672064" y="3265379"/>
          <a:ext cx="2987675" cy="657225"/>
        </p:xfrm>
        <a:graphic>
          <a:graphicData uri="http://schemas.openxmlformats.org/presentationml/2006/ole">
            <mc:AlternateContent xmlns:mc="http://schemas.openxmlformats.org/markup-compatibility/2006">
              <mc:Choice xmlns:v="urn:schemas-microsoft-com:vml" Requires="v">
                <p:oleObj spid="_x0000_s4107" name="文档" r:id="rId3" imgW="2993136" imgH="888492" progId="Word.Document.8">
                  <p:embed/>
                </p:oleObj>
              </mc:Choice>
              <mc:Fallback>
                <p:oleObj name="文档" r:id="rId3" imgW="2993136" imgH="88849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064" y="3265379"/>
                        <a:ext cx="298767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679" name="Picture 5" descr="PE03750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78447" y="4247728"/>
            <a:ext cx="23447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1">
            <a:extLst>
              <a:ext uri="{FF2B5EF4-FFF2-40B4-BE49-F238E27FC236}">
                <a16:creationId xmlns="" xmlns:a16="http://schemas.microsoft.com/office/drawing/2014/main" id="{0CA8720B-0889-4BEE-9973-1D504E946E87}"/>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62</a:t>
            </a:fld>
            <a:endParaRPr lang="en-US" altLang="zh-CN" dirty="0"/>
          </a:p>
        </p:txBody>
      </p:sp>
    </p:spTree>
    <p:extLst>
      <p:ext uri="{BB962C8B-B14F-4D97-AF65-F5344CB8AC3E}">
        <p14:creationId xmlns:p14="http://schemas.microsoft.com/office/powerpoint/2010/main" val="1191375605"/>
      </p:ext>
    </p:extLst>
  </p:cSld>
  <p:clrMapOvr>
    <a:masterClrMapping/>
  </p:clrMapOvr>
  <p:transition>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AF33C28-A71A-4459-B48B-0CF3BFDAB261}" type="slidenum">
              <a:rPr lang="en-US" altLang="zh-CN" smtClean="0"/>
              <a:t>63</a:t>
            </a:fld>
            <a:endParaRPr lang="en-US" altLang="zh-CN"/>
          </a:p>
        </p:txBody>
      </p:sp>
      <p:pic>
        <p:nvPicPr>
          <p:cNvPr id="5" name="Picture 2" descr="asc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white">
          <a:xfrm>
            <a:off x="-175317" y="-99392"/>
            <a:ext cx="12367317" cy="7011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871117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body" idx="1"/>
          </p:nvPr>
        </p:nvSpPr>
        <p:spPr>
          <a:xfrm>
            <a:off x="461962" y="1246774"/>
            <a:ext cx="10314558" cy="4419600"/>
          </a:xfrm>
        </p:spPr>
        <p:txBody>
          <a:bodyPr/>
          <a:lstStyle/>
          <a:p>
            <a:pPr eaLnBrk="1" hangingPunct="1"/>
            <a:r>
              <a:rPr lang="zh-CN" altLang="en-US" sz="2800" dirty="0">
                <a:latin typeface="宋体" panose="02010600030101010101" pitchFamily="2" charset="-122"/>
                <a:ea typeface="宋体" panose="02010600030101010101" pitchFamily="2" charset="-122"/>
              </a:rPr>
              <a:t>汉字的信息处理：</a:t>
            </a:r>
          </a:p>
          <a:p>
            <a:pPr lvl="1" eaLnBrk="1" hangingPunct="1"/>
            <a:endParaRPr lang="en-US" altLang="zh-CN" sz="4000" dirty="0">
              <a:latin typeface="宋体" panose="02010600030101010101" pitchFamily="2" charset="-122"/>
              <a:ea typeface="宋体" panose="02010600030101010101" pitchFamily="2" charset="-122"/>
            </a:endParaRPr>
          </a:p>
          <a:p>
            <a:pPr lvl="1" eaLnBrk="1" hangingPunct="1"/>
            <a:endParaRPr lang="en-US" altLang="zh-CN" sz="4000" dirty="0">
              <a:latin typeface="宋体" panose="02010600030101010101" pitchFamily="2" charset="-122"/>
              <a:ea typeface="宋体" panose="02010600030101010101" pitchFamily="2" charset="-122"/>
            </a:endParaRPr>
          </a:p>
          <a:p>
            <a:pPr lvl="1" eaLnBrk="1" hangingPunct="1"/>
            <a:r>
              <a:rPr lang="zh-CN" altLang="en-US" sz="2800" dirty="0" smtClean="0">
                <a:latin typeface="宋体" panose="02010600030101010101" pitchFamily="2" charset="-122"/>
                <a:ea typeface="宋体" panose="02010600030101010101" pitchFamily="2" charset="-122"/>
              </a:rPr>
              <a:t>（</a:t>
            </a:r>
            <a:r>
              <a:rPr lang="en-US" altLang="zh-CN" sz="2800" dirty="0" smtClean="0">
                <a:latin typeface="宋体" panose="02010600030101010101" pitchFamily="2" charset="-122"/>
                <a:ea typeface="宋体" panose="02010600030101010101" pitchFamily="2" charset="-122"/>
              </a:rPr>
              <a:t>1</a:t>
            </a:r>
            <a:r>
              <a:rPr lang="zh-CN" altLang="en-US" sz="2800" dirty="0" smtClean="0">
                <a:latin typeface="宋体" panose="02010600030101010101" pitchFamily="2" charset="-122"/>
                <a:ea typeface="宋体" panose="02010600030101010101" pitchFamily="2" charset="-122"/>
              </a:rPr>
              <a:t>）将汉字以输入码方式输入计算机中</a:t>
            </a:r>
            <a:endParaRPr lang="en-US" altLang="zh-CN" sz="2800" dirty="0" smtClean="0">
              <a:latin typeface="宋体" panose="02010600030101010101" pitchFamily="2" charset="-122"/>
              <a:ea typeface="宋体" panose="02010600030101010101" pitchFamily="2" charset="-122"/>
            </a:endParaRPr>
          </a:p>
          <a:p>
            <a:pPr lvl="1" eaLnBrk="1" hangingPunct="1"/>
            <a:r>
              <a:rPr lang="zh-CN" altLang="en-US" sz="2800" dirty="0" smtClean="0">
                <a:latin typeface="宋体" panose="02010600030101010101" pitchFamily="2" charset="-122"/>
                <a:ea typeface="宋体" panose="02010600030101010101" pitchFamily="2" charset="-122"/>
              </a:rPr>
              <a:t>（</a:t>
            </a:r>
            <a:r>
              <a:rPr lang="en-US" altLang="zh-CN" sz="2800" dirty="0" smtClean="0">
                <a:latin typeface="宋体" panose="02010600030101010101" pitchFamily="2" charset="-122"/>
                <a:ea typeface="宋体" panose="02010600030101010101" pitchFamily="2" charset="-122"/>
              </a:rPr>
              <a:t>2</a:t>
            </a:r>
            <a:r>
              <a:rPr lang="zh-CN" altLang="en-US" sz="2800" dirty="0" smtClean="0">
                <a:latin typeface="宋体" panose="02010600030101010101" pitchFamily="2" charset="-122"/>
                <a:ea typeface="宋体" panose="02010600030101010101" pitchFamily="2" charset="-122"/>
              </a:rPr>
              <a:t>）将输入码转换成计算机能够识别的汉字机内码进行处理和存储</a:t>
            </a:r>
            <a:endParaRPr lang="en-US" altLang="zh-CN" sz="2800" dirty="0" smtClean="0">
              <a:latin typeface="宋体" panose="02010600030101010101" pitchFamily="2" charset="-122"/>
              <a:ea typeface="宋体" panose="02010600030101010101" pitchFamily="2" charset="-122"/>
            </a:endParaRPr>
          </a:p>
          <a:p>
            <a:pPr lvl="1" eaLnBrk="1" hangingPunct="1"/>
            <a:r>
              <a:rPr lang="zh-CN" altLang="en-US" sz="2800" dirty="0" smtClean="0">
                <a:latin typeface="宋体" panose="02010600030101010101" pitchFamily="2" charset="-122"/>
                <a:ea typeface="宋体" panose="02010600030101010101" pitchFamily="2" charset="-122"/>
              </a:rPr>
              <a:t>（</a:t>
            </a:r>
            <a:r>
              <a:rPr lang="en-US" altLang="zh-CN" sz="2800" dirty="0" smtClean="0">
                <a:latin typeface="宋体" panose="02010600030101010101" pitchFamily="2" charset="-122"/>
                <a:ea typeface="宋体" panose="02010600030101010101" pitchFamily="2" charset="-122"/>
              </a:rPr>
              <a:t>3</a:t>
            </a:r>
            <a:r>
              <a:rPr lang="zh-CN" altLang="en-US" sz="2800" dirty="0" smtClean="0">
                <a:latin typeface="宋体" panose="02010600030101010101" pitchFamily="2" charset="-122"/>
                <a:ea typeface="宋体" panose="02010600030101010101" pitchFamily="2" charset="-122"/>
              </a:rPr>
              <a:t>）将机内码转换成汉字字形码输出</a:t>
            </a:r>
            <a:endParaRPr lang="zh-CN" altLang="en-US" sz="2800" dirty="0">
              <a:latin typeface="宋体" panose="02010600030101010101" pitchFamily="2" charset="-122"/>
              <a:ea typeface="宋体" panose="02010600030101010101" pitchFamily="2" charset="-122"/>
            </a:endParaRPr>
          </a:p>
        </p:txBody>
      </p:sp>
      <p:pic>
        <p:nvPicPr>
          <p:cNvPr id="30725" name="Picture 3" descr="7a210014"/>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30406" y="4725144"/>
            <a:ext cx="1728045" cy="172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7" name="Group 32"/>
          <p:cNvGrpSpPr>
            <a:grpSpLocks/>
          </p:cNvGrpSpPr>
          <p:nvPr/>
        </p:nvGrpSpPr>
        <p:grpSpPr bwMode="auto">
          <a:xfrm>
            <a:off x="2183790" y="2043416"/>
            <a:ext cx="8519963" cy="1051309"/>
            <a:chOff x="1292" y="192"/>
            <a:chExt cx="4184" cy="568"/>
          </a:xfrm>
        </p:grpSpPr>
        <p:sp>
          <p:nvSpPr>
            <p:cNvPr id="30728" name="Rectangle 19"/>
            <p:cNvSpPr>
              <a:spLocks noChangeArrowheads="1"/>
            </p:cNvSpPr>
            <p:nvPr/>
          </p:nvSpPr>
          <p:spPr bwMode="auto">
            <a:xfrm>
              <a:off x="2926" y="344"/>
              <a:ext cx="680" cy="274"/>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9257" tIns="63494" rIns="129257" bIns="63494">
              <a:spAutoFit/>
            </a:bodyPr>
            <a:lstStyle>
              <a:lvl1pPr defTabSz="130651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130651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1306513">
                <a:spcBef>
                  <a:spcPct val="20000"/>
                </a:spcBef>
                <a:buClr>
                  <a:schemeClr val="tx1"/>
                </a:buClr>
                <a:buChar char="•"/>
                <a:defRPr sz="2200">
                  <a:solidFill>
                    <a:schemeClr val="tx2"/>
                  </a:solidFill>
                  <a:latin typeface="Arial" panose="020B0604020202020204" pitchFamily="34" charset="0"/>
                </a:defRPr>
              </a:lvl3pPr>
              <a:lvl4pPr marL="1600200" indent="-228600" defTabSz="1306513">
                <a:spcBef>
                  <a:spcPct val="20000"/>
                </a:spcBef>
                <a:buChar char="–"/>
                <a:defRPr sz="2000">
                  <a:solidFill>
                    <a:schemeClr val="tx2"/>
                  </a:solidFill>
                  <a:latin typeface="Arial" panose="020B0604020202020204" pitchFamily="34" charset="0"/>
                </a:defRPr>
              </a:lvl4pPr>
              <a:lvl5pPr marL="2057400" indent="-228600" defTabSz="1306513">
                <a:spcBef>
                  <a:spcPct val="20000"/>
                </a:spcBef>
                <a:buChar char="»"/>
                <a:defRPr sz="2000">
                  <a:solidFill>
                    <a:schemeClr val="tx2"/>
                  </a:solidFill>
                  <a:latin typeface="Arial" panose="020B0604020202020204" pitchFamily="34" charset="0"/>
                </a:defRPr>
              </a:lvl5pPr>
              <a:lvl6pPr marL="25146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400">
                  <a:latin typeface="Times New Roman" panose="02020603050405020304" pitchFamily="18" charset="0"/>
                </a:rPr>
                <a:t>机内码</a:t>
              </a:r>
            </a:p>
          </p:txBody>
        </p:sp>
        <p:sp>
          <p:nvSpPr>
            <p:cNvPr id="30729" name="Rectangle 22"/>
            <p:cNvSpPr>
              <a:spLocks noChangeArrowheads="1"/>
            </p:cNvSpPr>
            <p:nvPr/>
          </p:nvSpPr>
          <p:spPr bwMode="auto">
            <a:xfrm>
              <a:off x="1292" y="346"/>
              <a:ext cx="680" cy="274"/>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9257" tIns="63494" rIns="129257" bIns="63494">
              <a:spAutoFit/>
            </a:bodyPr>
            <a:lstStyle>
              <a:lvl1pPr defTabSz="130651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130651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1306513">
                <a:spcBef>
                  <a:spcPct val="20000"/>
                </a:spcBef>
                <a:buClr>
                  <a:schemeClr val="tx1"/>
                </a:buClr>
                <a:buChar char="•"/>
                <a:defRPr sz="2200">
                  <a:solidFill>
                    <a:schemeClr val="tx2"/>
                  </a:solidFill>
                  <a:latin typeface="Arial" panose="020B0604020202020204" pitchFamily="34" charset="0"/>
                </a:defRPr>
              </a:lvl3pPr>
              <a:lvl4pPr marL="1600200" indent="-228600" defTabSz="1306513">
                <a:spcBef>
                  <a:spcPct val="20000"/>
                </a:spcBef>
                <a:buChar char="–"/>
                <a:defRPr sz="2000">
                  <a:solidFill>
                    <a:schemeClr val="tx2"/>
                  </a:solidFill>
                  <a:latin typeface="Arial" panose="020B0604020202020204" pitchFamily="34" charset="0"/>
                </a:defRPr>
              </a:lvl4pPr>
              <a:lvl5pPr marL="2057400" indent="-228600" defTabSz="1306513">
                <a:spcBef>
                  <a:spcPct val="20000"/>
                </a:spcBef>
                <a:buChar char="»"/>
                <a:defRPr sz="2000">
                  <a:solidFill>
                    <a:schemeClr val="tx2"/>
                  </a:solidFill>
                  <a:latin typeface="Arial" panose="020B0604020202020204" pitchFamily="34" charset="0"/>
                </a:defRPr>
              </a:lvl5pPr>
              <a:lvl6pPr marL="25146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400" dirty="0">
                  <a:latin typeface="Times New Roman" panose="02020603050405020304" pitchFamily="18" charset="0"/>
                </a:rPr>
                <a:t>输入码</a:t>
              </a:r>
            </a:p>
          </p:txBody>
        </p:sp>
        <p:sp>
          <p:nvSpPr>
            <p:cNvPr id="30730" name="Rectangle 23"/>
            <p:cNvSpPr>
              <a:spLocks noChangeArrowheads="1"/>
            </p:cNvSpPr>
            <p:nvPr/>
          </p:nvSpPr>
          <p:spPr bwMode="auto">
            <a:xfrm>
              <a:off x="2177" y="198"/>
              <a:ext cx="680" cy="46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9257" tIns="63494" rIns="129257" bIns="63494">
              <a:spAutoFit/>
            </a:bodyPr>
            <a:lstStyle>
              <a:lvl1pPr defTabSz="130651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130651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1306513">
                <a:spcBef>
                  <a:spcPct val="20000"/>
                </a:spcBef>
                <a:buClr>
                  <a:schemeClr val="tx1"/>
                </a:buClr>
                <a:buChar char="•"/>
                <a:defRPr sz="2200">
                  <a:solidFill>
                    <a:schemeClr val="tx2"/>
                  </a:solidFill>
                  <a:latin typeface="Arial" panose="020B0604020202020204" pitchFamily="34" charset="0"/>
                </a:defRPr>
              </a:lvl3pPr>
              <a:lvl4pPr marL="1600200" indent="-228600" defTabSz="1306513">
                <a:spcBef>
                  <a:spcPct val="20000"/>
                </a:spcBef>
                <a:buChar char="–"/>
                <a:defRPr sz="2000">
                  <a:solidFill>
                    <a:schemeClr val="tx2"/>
                  </a:solidFill>
                  <a:latin typeface="Arial" panose="020B0604020202020204" pitchFamily="34" charset="0"/>
                </a:defRPr>
              </a:lvl4pPr>
              <a:lvl5pPr marL="2057400" indent="-228600" defTabSz="1306513">
                <a:spcBef>
                  <a:spcPct val="20000"/>
                </a:spcBef>
                <a:buChar char="»"/>
                <a:defRPr sz="2000">
                  <a:solidFill>
                    <a:schemeClr val="tx2"/>
                  </a:solidFill>
                  <a:latin typeface="Arial" panose="020B0604020202020204" pitchFamily="34" charset="0"/>
                </a:defRPr>
              </a:lvl5pPr>
              <a:lvl6pPr marL="25146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None/>
              </a:pPr>
              <a:r>
                <a:rPr kumimoji="1" lang="zh-CN" altLang="en-US" sz="2400" dirty="0" smtClean="0">
                  <a:latin typeface="Times New Roman" panose="02020603050405020304" pitchFamily="18" charset="0"/>
                </a:rPr>
                <a:t>交换码</a:t>
              </a:r>
              <a:r>
                <a:rPr kumimoji="1" lang="en-US" altLang="zh-CN" sz="2400" dirty="0">
                  <a:latin typeface="Times New Roman" panose="02020603050405020304" pitchFamily="18" charset="0"/>
                </a:rPr>
                <a:t>(</a:t>
              </a:r>
              <a:r>
                <a:rPr kumimoji="1" lang="zh-CN" altLang="en-US" sz="2400" dirty="0" smtClean="0">
                  <a:latin typeface="Times New Roman" panose="02020603050405020304" pitchFamily="18" charset="0"/>
                </a:rPr>
                <a:t>国标码</a:t>
              </a:r>
              <a:r>
                <a:rPr kumimoji="1" lang="en-US" altLang="zh-CN" sz="2400" dirty="0" smtClean="0">
                  <a:latin typeface="Times New Roman" panose="02020603050405020304" pitchFamily="18" charset="0"/>
                </a:rPr>
                <a:t>)</a:t>
              </a:r>
            </a:p>
          </p:txBody>
        </p:sp>
        <p:sp>
          <p:nvSpPr>
            <p:cNvPr id="30731" name="Rectangle 24"/>
            <p:cNvSpPr>
              <a:spLocks noChangeArrowheads="1"/>
            </p:cNvSpPr>
            <p:nvPr/>
          </p:nvSpPr>
          <p:spPr bwMode="auto">
            <a:xfrm>
              <a:off x="3743" y="192"/>
              <a:ext cx="764" cy="568"/>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257" tIns="63494" rIns="129257" bIns="63494">
              <a:spAutoFit/>
            </a:bodyPr>
            <a:lstStyle>
              <a:lvl1pPr defTabSz="130651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130651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1306513">
                <a:spcBef>
                  <a:spcPct val="20000"/>
                </a:spcBef>
                <a:buClr>
                  <a:schemeClr val="tx1"/>
                </a:buClr>
                <a:buChar char="•"/>
                <a:defRPr sz="2200">
                  <a:solidFill>
                    <a:schemeClr val="tx2"/>
                  </a:solidFill>
                  <a:latin typeface="Arial" panose="020B0604020202020204" pitchFamily="34" charset="0"/>
                </a:defRPr>
              </a:lvl3pPr>
              <a:lvl4pPr marL="1600200" indent="-228600" defTabSz="1306513">
                <a:spcBef>
                  <a:spcPct val="20000"/>
                </a:spcBef>
                <a:buChar char="–"/>
                <a:defRPr sz="2000">
                  <a:solidFill>
                    <a:schemeClr val="tx2"/>
                  </a:solidFill>
                  <a:latin typeface="Arial" panose="020B0604020202020204" pitchFamily="34" charset="0"/>
                </a:defRPr>
              </a:lvl4pPr>
              <a:lvl5pPr marL="2057400" indent="-228600" defTabSz="1306513">
                <a:spcBef>
                  <a:spcPct val="20000"/>
                </a:spcBef>
                <a:buChar char="»"/>
                <a:defRPr sz="2000">
                  <a:solidFill>
                    <a:schemeClr val="tx2"/>
                  </a:solidFill>
                  <a:latin typeface="Arial" panose="020B0604020202020204" pitchFamily="34" charset="0"/>
                </a:defRPr>
              </a:lvl5pPr>
              <a:lvl6pPr marL="25146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400" dirty="0" smtClean="0">
                  <a:latin typeface="Times New Roman" panose="02020603050405020304" pitchFamily="18" charset="0"/>
                </a:rPr>
                <a:t>  输出码</a:t>
              </a:r>
              <a:endParaRPr kumimoji="1" lang="en-US" altLang="zh-CN" sz="2400" dirty="0" smtClean="0">
                <a:latin typeface="Times New Roman" panose="02020603050405020304" pitchFamily="18" charset="0"/>
              </a:endParaRPr>
            </a:p>
            <a:p>
              <a:pPr algn="ctr">
                <a:spcBef>
                  <a:spcPct val="50000"/>
                </a:spcBef>
                <a:buClrTx/>
                <a:buNone/>
              </a:pPr>
              <a:r>
                <a:rPr kumimoji="1" lang="zh-CN" altLang="en-US" sz="2400" dirty="0" smtClean="0">
                  <a:latin typeface="Times New Roman" panose="02020603050405020304" pitchFamily="18" charset="0"/>
                </a:rPr>
                <a:t>（</a:t>
              </a:r>
              <a:r>
                <a:rPr kumimoji="1" lang="zh-CN" altLang="en-US" sz="2400" dirty="0">
                  <a:latin typeface="Times New Roman" panose="02020603050405020304" pitchFamily="18" charset="0"/>
                </a:rPr>
                <a:t>字</a:t>
              </a:r>
              <a:r>
                <a:rPr kumimoji="1" lang="zh-CN" altLang="en-US" sz="2400" dirty="0" smtClean="0">
                  <a:latin typeface="Times New Roman" panose="02020603050405020304" pitchFamily="18" charset="0"/>
                </a:rPr>
                <a:t>形码）</a:t>
              </a:r>
              <a:endParaRPr kumimoji="1" lang="zh-CN" altLang="en-US" sz="2400" dirty="0">
                <a:latin typeface="Times New Roman" panose="02020603050405020304" pitchFamily="18" charset="0"/>
              </a:endParaRPr>
            </a:p>
          </p:txBody>
        </p:sp>
        <p:sp>
          <p:nvSpPr>
            <p:cNvPr id="30732" name="Rectangle 25"/>
            <p:cNvSpPr>
              <a:spLocks noChangeArrowheads="1"/>
            </p:cNvSpPr>
            <p:nvPr/>
          </p:nvSpPr>
          <p:spPr bwMode="auto">
            <a:xfrm>
              <a:off x="4676" y="339"/>
              <a:ext cx="800" cy="269"/>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257" tIns="63494" rIns="129257" bIns="63494">
              <a:spAutoFit/>
            </a:bodyPr>
            <a:lstStyle>
              <a:lvl1pPr defTabSz="130651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130651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1306513">
                <a:spcBef>
                  <a:spcPct val="20000"/>
                </a:spcBef>
                <a:buClr>
                  <a:schemeClr val="tx1"/>
                </a:buClr>
                <a:buChar char="•"/>
                <a:defRPr sz="2200">
                  <a:solidFill>
                    <a:schemeClr val="tx2"/>
                  </a:solidFill>
                  <a:latin typeface="Arial" panose="020B0604020202020204" pitchFamily="34" charset="0"/>
                </a:defRPr>
              </a:lvl3pPr>
              <a:lvl4pPr marL="1600200" indent="-228600" defTabSz="1306513">
                <a:spcBef>
                  <a:spcPct val="20000"/>
                </a:spcBef>
                <a:buChar char="–"/>
                <a:defRPr sz="2000">
                  <a:solidFill>
                    <a:schemeClr val="tx2"/>
                  </a:solidFill>
                  <a:latin typeface="Arial" panose="020B0604020202020204" pitchFamily="34" charset="0"/>
                </a:defRPr>
              </a:lvl4pPr>
              <a:lvl5pPr marL="2057400" indent="-228600" defTabSz="1306513">
                <a:spcBef>
                  <a:spcPct val="20000"/>
                </a:spcBef>
                <a:buChar char="»"/>
                <a:defRPr sz="2000">
                  <a:solidFill>
                    <a:schemeClr val="tx2"/>
                  </a:solidFill>
                  <a:latin typeface="Arial" panose="020B0604020202020204" pitchFamily="34" charset="0"/>
                </a:defRPr>
              </a:lvl5pPr>
              <a:lvl6pPr marL="25146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r>
                <a:rPr kumimoji="1" lang="zh-CN" altLang="en-US" sz="2400" dirty="0" smtClean="0">
                  <a:latin typeface="Times New Roman" panose="02020603050405020304" pitchFamily="18" charset="0"/>
                </a:rPr>
                <a:t>显示</a:t>
              </a:r>
              <a:r>
                <a:rPr kumimoji="1" lang="en-US" altLang="zh-CN" sz="2400" dirty="0" smtClean="0">
                  <a:latin typeface="Times New Roman" panose="02020603050405020304" pitchFamily="18" charset="0"/>
                </a:rPr>
                <a:t>/</a:t>
              </a:r>
              <a:r>
                <a:rPr kumimoji="1" lang="zh-CN" altLang="en-US" sz="2400" dirty="0" smtClean="0">
                  <a:latin typeface="Times New Roman" panose="02020603050405020304" pitchFamily="18" charset="0"/>
                </a:rPr>
                <a:t>打印</a:t>
              </a:r>
              <a:endParaRPr kumimoji="1" lang="zh-CN" altLang="en-US" sz="2400" dirty="0">
                <a:latin typeface="Times New Roman" panose="02020603050405020304" pitchFamily="18" charset="0"/>
              </a:endParaRPr>
            </a:p>
          </p:txBody>
        </p:sp>
        <p:sp>
          <p:nvSpPr>
            <p:cNvPr id="30734" name="Line 27"/>
            <p:cNvSpPr>
              <a:spLocks noChangeShapeType="1"/>
            </p:cNvSpPr>
            <p:nvPr/>
          </p:nvSpPr>
          <p:spPr bwMode="auto">
            <a:xfrm>
              <a:off x="1973" y="482"/>
              <a:ext cx="1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p>
          </p:txBody>
        </p:sp>
        <p:sp>
          <p:nvSpPr>
            <p:cNvPr id="30735" name="Line 28"/>
            <p:cNvSpPr>
              <a:spLocks noChangeShapeType="1"/>
            </p:cNvSpPr>
            <p:nvPr/>
          </p:nvSpPr>
          <p:spPr bwMode="auto">
            <a:xfrm>
              <a:off x="2790" y="482"/>
              <a:ext cx="1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p>
          </p:txBody>
        </p:sp>
        <p:sp>
          <p:nvSpPr>
            <p:cNvPr id="30736" name="Line 29"/>
            <p:cNvSpPr>
              <a:spLocks noChangeShapeType="1"/>
            </p:cNvSpPr>
            <p:nvPr/>
          </p:nvSpPr>
          <p:spPr bwMode="auto">
            <a:xfrm>
              <a:off x="3606" y="482"/>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p>
          </p:txBody>
        </p:sp>
        <p:sp>
          <p:nvSpPr>
            <p:cNvPr id="30737" name="Line 30"/>
            <p:cNvSpPr>
              <a:spLocks noChangeShapeType="1"/>
            </p:cNvSpPr>
            <p:nvPr/>
          </p:nvSpPr>
          <p:spPr bwMode="auto">
            <a:xfrm>
              <a:off x="4507" y="482"/>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p>
          </p:txBody>
        </p:sp>
        <p:sp>
          <p:nvSpPr>
            <p:cNvPr id="30738" name="Rectangle 31"/>
            <p:cNvSpPr>
              <a:spLocks noChangeArrowheads="1"/>
            </p:cNvSpPr>
            <p:nvPr/>
          </p:nvSpPr>
          <p:spPr bwMode="auto">
            <a:xfrm>
              <a:off x="2064" y="255"/>
              <a:ext cx="1587" cy="443"/>
            </a:xfrm>
            <a:prstGeom prst="rect">
              <a:avLst/>
            </a:prstGeom>
            <a:noFill/>
            <a:ln w="3175">
              <a:solidFill>
                <a:schemeClr val="tx1"/>
              </a:solidFill>
              <a:prstDash val="dash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9257" tIns="63494" rIns="129257" bIns="63494">
              <a:spAutoFit/>
            </a:bodyPr>
            <a:lstStyle>
              <a:lvl1pPr defTabSz="1306513">
                <a:spcBef>
                  <a:spcPct val="20000"/>
                </a:spcBef>
                <a:buClr>
                  <a:schemeClr val="tx1"/>
                </a:buClr>
                <a:buFont typeface="Wingdings" panose="05000000000000000000" pitchFamily="2" charset="2"/>
                <a:buChar char="v"/>
                <a:defRPr sz="2800" b="1">
                  <a:solidFill>
                    <a:schemeClr val="tx1"/>
                  </a:solidFill>
                  <a:latin typeface="Verdana" panose="020B0604030504040204" pitchFamily="34" charset="0"/>
                </a:defRPr>
              </a:lvl1pPr>
              <a:lvl2pPr marL="742950" indent="-285750" defTabSz="1306513">
                <a:spcBef>
                  <a:spcPct val="20000"/>
                </a:spcBef>
                <a:buClr>
                  <a:schemeClr val="accent1"/>
                </a:buClr>
                <a:buFont typeface="Wingdings" panose="05000000000000000000" pitchFamily="2" charset="2"/>
                <a:buChar char="§"/>
                <a:defRPr sz="2400">
                  <a:solidFill>
                    <a:schemeClr val="tx2"/>
                  </a:solidFill>
                  <a:latin typeface="Arial" panose="020B0604020202020204" pitchFamily="34" charset="0"/>
                </a:defRPr>
              </a:lvl2pPr>
              <a:lvl3pPr marL="1143000" indent="-228600" defTabSz="1306513">
                <a:spcBef>
                  <a:spcPct val="20000"/>
                </a:spcBef>
                <a:buClr>
                  <a:schemeClr val="tx1"/>
                </a:buClr>
                <a:buChar char="•"/>
                <a:defRPr sz="2200">
                  <a:solidFill>
                    <a:schemeClr val="tx2"/>
                  </a:solidFill>
                  <a:latin typeface="Arial" panose="020B0604020202020204" pitchFamily="34" charset="0"/>
                </a:defRPr>
              </a:lvl3pPr>
              <a:lvl4pPr marL="1600200" indent="-228600" defTabSz="1306513">
                <a:spcBef>
                  <a:spcPct val="20000"/>
                </a:spcBef>
                <a:buChar char="–"/>
                <a:defRPr sz="2000">
                  <a:solidFill>
                    <a:schemeClr val="tx2"/>
                  </a:solidFill>
                  <a:latin typeface="Arial" panose="020B0604020202020204" pitchFamily="34" charset="0"/>
                </a:defRPr>
              </a:lvl4pPr>
              <a:lvl5pPr marL="2057400" indent="-228600" defTabSz="1306513">
                <a:spcBef>
                  <a:spcPct val="20000"/>
                </a:spcBef>
                <a:buChar char="»"/>
                <a:defRPr sz="2000">
                  <a:solidFill>
                    <a:schemeClr val="tx2"/>
                  </a:solidFill>
                  <a:latin typeface="Arial" panose="020B0604020202020204" pitchFamily="34" charset="0"/>
                </a:defRPr>
              </a:lvl5pPr>
              <a:lvl6pPr marL="25146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defTabSz="1306513"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FontTx/>
                <a:buNone/>
              </a:pPr>
              <a:endParaRPr kumimoji="1" lang="en-US" altLang="zh-CN" sz="1800">
                <a:latin typeface="Times New Roman" panose="02020603050405020304" pitchFamily="18" charset="0"/>
              </a:endParaRPr>
            </a:p>
            <a:p>
              <a:pPr algn="ctr">
                <a:spcBef>
                  <a:spcPct val="50000"/>
                </a:spcBef>
                <a:buClrTx/>
                <a:buFontTx/>
                <a:buNone/>
              </a:pPr>
              <a:endParaRPr kumimoji="1" lang="en-US" altLang="zh-CN" sz="1800">
                <a:latin typeface="Times New Roman" panose="02020603050405020304" pitchFamily="18" charset="0"/>
              </a:endParaRPr>
            </a:p>
          </p:txBody>
        </p:sp>
      </p:grpSp>
      <p:sp>
        <p:nvSpPr>
          <p:cNvPr id="19" name="Rectangle 2"/>
          <p:cNvSpPr>
            <a:spLocks noGrp="1" noChangeArrowheads="1"/>
          </p:cNvSpPr>
          <p:nvPr>
            <p:ph type="title"/>
          </p:nvPr>
        </p:nvSpPr>
        <p:spPr>
          <a:xfrm>
            <a:off x="713532" y="130576"/>
            <a:ext cx="10868869" cy="563563"/>
          </a:xfrm>
        </p:spPr>
        <p:txBody>
          <a:bodyPr/>
          <a:lstStyle/>
          <a:p>
            <a:r>
              <a:rPr lang="en-US" altLang="zh-CN" b="1" dirty="0" smtClean="0"/>
              <a:t>3.2.2 </a:t>
            </a:r>
            <a:r>
              <a:rPr lang="zh-CN" altLang="en-US" b="1" dirty="0"/>
              <a:t>汉字</a:t>
            </a:r>
            <a:r>
              <a:rPr lang="zh-CN" altLang="zh-CN" b="1" dirty="0"/>
              <a:t>的编码</a:t>
            </a:r>
            <a:endParaRPr lang="en-US" altLang="zh-CN" dirty="0">
              <a:ea typeface="宋体" panose="02010600030101010101" pitchFamily="2" charset="-122"/>
            </a:endParaRPr>
          </a:p>
        </p:txBody>
      </p:sp>
      <p:sp>
        <p:nvSpPr>
          <p:cNvPr id="20" name="Slide Number Placeholder 1">
            <a:extLst>
              <a:ext uri="{FF2B5EF4-FFF2-40B4-BE49-F238E27FC236}">
                <a16:creationId xmlns="" xmlns:a16="http://schemas.microsoft.com/office/drawing/2014/main" id="{D50E28D5-F7F3-471E-8D8D-32567CEC06E5}"/>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64</a:t>
            </a:fld>
            <a:endParaRPr lang="en-US" altLang="zh-CN" dirty="0"/>
          </a:p>
        </p:txBody>
      </p:sp>
    </p:spTree>
    <p:extLst>
      <p:ext uri="{BB962C8B-B14F-4D97-AF65-F5344CB8AC3E}">
        <p14:creationId xmlns:p14="http://schemas.microsoft.com/office/powerpoint/2010/main" val="2257250632"/>
      </p:ext>
    </p:extLst>
  </p:cSld>
  <p:clrMapOvr>
    <a:masterClrMapping/>
  </p:clrMapOvr>
  <p:transition>
    <p:strips dir="l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body" idx="1"/>
          </p:nvPr>
        </p:nvSpPr>
        <p:spPr>
          <a:xfrm>
            <a:off x="407368" y="1189592"/>
            <a:ext cx="11089232" cy="4419600"/>
          </a:xfrm>
        </p:spPr>
        <p:txBody>
          <a:bodyPr/>
          <a:lstStyle/>
          <a:p>
            <a:pPr eaLnBrk="1" hangingPunct="1"/>
            <a:r>
              <a:rPr lang="en-US" altLang="zh-CN" sz="2800" dirty="0" smtClean="0">
                <a:latin typeface="宋体" panose="02010600030101010101" pitchFamily="2" charset="-122"/>
                <a:ea typeface="宋体" panose="02010600030101010101" pitchFamily="2" charset="-122"/>
              </a:rPr>
              <a:t>1980</a:t>
            </a:r>
            <a:r>
              <a:rPr lang="zh-CN" altLang="en-US" sz="2800" dirty="0" smtClean="0">
                <a:latin typeface="宋体" panose="02010600030101010101" pitchFamily="2" charset="-122"/>
                <a:ea typeface="宋体" panose="02010600030101010101" pitchFamily="2" charset="-122"/>
              </a:rPr>
              <a:t>年颁布</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信息交换用汉字编码字符集</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基本集</a:t>
            </a:r>
            <a:r>
              <a:rPr lang="en-US" altLang="zh-CN" sz="2800" dirty="0" smtClean="0">
                <a:latin typeface="宋体" panose="02010600030101010101" pitchFamily="2" charset="-122"/>
                <a:ea typeface="宋体" panose="02010600030101010101" pitchFamily="2" charset="-122"/>
              </a:rPr>
              <a:t>》--GB2312-1980</a:t>
            </a:r>
          </a:p>
          <a:p>
            <a:pPr eaLnBrk="1" hangingPunct="1"/>
            <a:r>
              <a:rPr lang="en-US" altLang="zh-CN" sz="2800" dirty="0" smtClean="0">
                <a:latin typeface="宋体" panose="02010600030101010101" pitchFamily="2" charset="-122"/>
                <a:ea typeface="宋体" panose="02010600030101010101" pitchFamily="2" charset="-122"/>
              </a:rPr>
              <a:t>GB2312</a:t>
            </a:r>
            <a:r>
              <a:rPr lang="zh-CN" altLang="en-US" sz="2800" dirty="0" smtClean="0">
                <a:latin typeface="宋体" panose="02010600030101010101" pitchFamily="2" charset="-122"/>
                <a:ea typeface="宋体" panose="02010600030101010101" pitchFamily="2" charset="-122"/>
              </a:rPr>
              <a:t>字符集由三个部分构成：</a:t>
            </a:r>
            <a:endParaRPr lang="en-US" altLang="zh-CN" sz="2800" dirty="0" smtClean="0">
              <a:latin typeface="宋体" panose="02010600030101010101" pitchFamily="2" charset="-122"/>
              <a:ea typeface="宋体" panose="02010600030101010101" pitchFamily="2" charset="-122"/>
            </a:endParaRPr>
          </a:p>
          <a:p>
            <a:pPr marL="1371600" lvl="3" indent="0">
              <a:buNone/>
            </a:pPr>
            <a:endParaRPr lang="en-US" altLang="zh-CN" sz="3200" dirty="0">
              <a:latin typeface="宋体" panose="02010600030101010101" pitchFamily="2" charset="-122"/>
              <a:ea typeface="宋体" panose="02010600030101010101" pitchFamily="2" charset="-122"/>
            </a:endParaRPr>
          </a:p>
          <a:p>
            <a:pPr lvl="3"/>
            <a:endParaRPr lang="en-US" altLang="zh-CN" sz="3200" dirty="0">
              <a:latin typeface="宋体" panose="02010600030101010101" pitchFamily="2" charset="-122"/>
              <a:ea typeface="宋体" panose="02010600030101010101" pitchFamily="2" charset="-122"/>
            </a:endParaRPr>
          </a:p>
        </p:txBody>
      </p:sp>
      <p:sp>
        <p:nvSpPr>
          <p:cNvPr id="19" name="Rectangle 2"/>
          <p:cNvSpPr>
            <a:spLocks noGrp="1" noChangeArrowheads="1"/>
          </p:cNvSpPr>
          <p:nvPr>
            <p:ph type="title"/>
          </p:nvPr>
        </p:nvSpPr>
        <p:spPr>
          <a:xfrm>
            <a:off x="713532" y="130576"/>
            <a:ext cx="10868869" cy="563563"/>
          </a:xfrm>
        </p:spPr>
        <p:txBody>
          <a:bodyPr/>
          <a:lstStyle/>
          <a:p>
            <a:r>
              <a:rPr lang="en-US" altLang="zh-CN" dirty="0" smtClean="0"/>
              <a:t>GB2312</a:t>
            </a:r>
            <a:r>
              <a:rPr lang="zh-CN" altLang="en-US" dirty="0" smtClean="0"/>
              <a:t>汉字编码字符集</a:t>
            </a:r>
            <a:endParaRPr lang="en-US" altLang="zh-CN" dirty="0">
              <a:ea typeface="宋体" panose="02010600030101010101" pitchFamily="2" charset="-122"/>
            </a:endParaRPr>
          </a:p>
        </p:txBody>
      </p:sp>
      <p:sp>
        <p:nvSpPr>
          <p:cNvPr id="20" name="Slide Number Placeholder 1">
            <a:extLst>
              <a:ext uri="{FF2B5EF4-FFF2-40B4-BE49-F238E27FC236}">
                <a16:creationId xmlns="" xmlns:a16="http://schemas.microsoft.com/office/drawing/2014/main" id="{D50E28D5-F7F3-471E-8D8D-32567CEC06E5}"/>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65</a:t>
            </a:fld>
            <a:endParaRPr lang="en-US" altLang="zh-CN"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2276872"/>
            <a:ext cx="9580563"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5696391"/>
      </p:ext>
    </p:extLst>
  </p:cSld>
  <p:clrMapOvr>
    <a:masterClrMapping/>
  </p:clrMapOvr>
  <p:transition>
    <p:strips dir="l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a:xfrm>
            <a:off x="713532" y="130576"/>
            <a:ext cx="10868869" cy="563563"/>
          </a:xfrm>
        </p:spPr>
        <p:txBody>
          <a:bodyPr/>
          <a:lstStyle/>
          <a:p>
            <a:r>
              <a:rPr lang="en-US" altLang="zh-CN" dirty="0" smtClean="0"/>
              <a:t>GB2312</a:t>
            </a:r>
            <a:r>
              <a:rPr lang="zh-CN" altLang="en-US" dirty="0" smtClean="0"/>
              <a:t>汉字的编码</a:t>
            </a:r>
            <a:endParaRPr lang="en-US" altLang="zh-CN" dirty="0">
              <a:ea typeface="宋体" panose="02010600030101010101" pitchFamily="2" charset="-122"/>
            </a:endParaRPr>
          </a:p>
        </p:txBody>
      </p:sp>
      <p:sp>
        <p:nvSpPr>
          <p:cNvPr id="20" name="Slide Number Placeholder 1">
            <a:extLst>
              <a:ext uri="{FF2B5EF4-FFF2-40B4-BE49-F238E27FC236}">
                <a16:creationId xmlns="" xmlns:a16="http://schemas.microsoft.com/office/drawing/2014/main" id="{D50E28D5-F7F3-471E-8D8D-32567CEC06E5}"/>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66</a:t>
            </a:fld>
            <a:endParaRPr lang="en-US" altLang="zh-CN" dirty="0"/>
          </a:p>
        </p:txBody>
      </p:sp>
      <p:sp>
        <p:nvSpPr>
          <p:cNvPr id="2" name="内容占位符 1"/>
          <p:cNvSpPr>
            <a:spLocks noGrp="1"/>
          </p:cNvSpPr>
          <p:nvPr>
            <p:ph idx="1"/>
          </p:nvPr>
        </p:nvSpPr>
        <p:spPr/>
        <p:txBody>
          <a:bodyPr/>
          <a:lstStyle/>
          <a:p>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980728"/>
            <a:ext cx="9505056" cy="5548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7112293"/>
      </p:ext>
    </p:extLst>
  </p:cSld>
  <p:clrMapOvr>
    <a:masterClrMapping/>
  </p:clrMapOvr>
  <p:transition>
    <p:strips dir="l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zh-CN" dirty="0" smtClean="0"/>
              <a:t>汉字字形码</a:t>
            </a:r>
            <a:r>
              <a:rPr lang="en-US" altLang="zh-CN" dirty="0" smtClean="0"/>
              <a:t>-</a:t>
            </a:r>
            <a:r>
              <a:rPr lang="zh-CN" altLang="en-US" dirty="0" smtClean="0"/>
              <a:t>点阵汉字</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407368" y="620688"/>
            <a:ext cx="5535930" cy="2522389"/>
          </a:xfrm>
        </p:spPr>
        <p:txBody>
          <a:bodyPr>
            <a:noAutofit/>
          </a:bodyPr>
          <a:lstStyle/>
          <a:p>
            <a:pPr marL="0" indent="720090" algn="just" latinLnBrk="0">
              <a:lnSpc>
                <a:spcPct val="200000"/>
              </a:lnSpc>
              <a:spcBef>
                <a:spcPts val="0"/>
              </a:spcBef>
              <a:spcAft>
                <a:spcPts val="1200"/>
              </a:spcAft>
              <a:buNone/>
            </a:pPr>
            <a:r>
              <a:rPr lang="zh-CN" altLang="zh-CN" sz="2000" dirty="0">
                <a:latin typeface="Times New Roman" panose="02020603050405020304" pitchFamily="18" charset="0"/>
                <a:ea typeface="宋体" panose="02010600030101010101" pitchFamily="2" charset="-122"/>
              </a:rPr>
              <a:t>汉字</a:t>
            </a:r>
            <a:r>
              <a:rPr lang="zh-CN" altLang="zh-CN" sz="2000" b="1" dirty="0">
                <a:latin typeface="Times New Roman" panose="02020603050405020304" pitchFamily="18" charset="0"/>
                <a:ea typeface="宋体" panose="02010600030101010101" pitchFamily="2" charset="-122"/>
              </a:rPr>
              <a:t>字形码</a:t>
            </a:r>
            <a:r>
              <a:rPr lang="zh-CN" altLang="zh-CN" sz="2000" dirty="0">
                <a:latin typeface="Times New Roman" panose="02020603050405020304" pitchFamily="18" charset="0"/>
                <a:ea typeface="宋体" panose="02010600030101010101" pitchFamily="2" charset="-122"/>
              </a:rPr>
              <a:t>又称汉字字模，用于汉字在显示屏或打印机输出。汉字字形码通常有两种表示方式：点阵方式和矢量方式</a:t>
            </a:r>
            <a:r>
              <a:rPr lang="zh-CN" altLang="zh-CN" sz="2000" dirty="0" smtClean="0">
                <a:latin typeface="Times New Roman" panose="02020603050405020304" pitchFamily="18" charset="0"/>
                <a:ea typeface="宋体" panose="02010600030101010101" pitchFamily="2" charset="-122"/>
              </a:rPr>
              <a:t>。</a:t>
            </a:r>
            <a:r>
              <a:rPr lang="zh-CN" altLang="en-US" sz="2000" dirty="0" smtClean="0">
                <a:latin typeface="Times New Roman" panose="02020603050405020304" pitchFamily="18" charset="0"/>
                <a:ea typeface="宋体" panose="02010600030101010101" pitchFamily="2" charset="-122"/>
                <a:sym typeface="+mn-ea"/>
              </a:rPr>
              <a:t>用</a:t>
            </a:r>
            <a:r>
              <a:rPr lang="zh-CN" altLang="en-US" sz="2000" dirty="0">
                <a:latin typeface="Times New Roman" panose="02020603050405020304" pitchFamily="18" charset="0"/>
                <a:ea typeface="宋体" panose="02010600030101010101" pitchFamily="2" charset="-122"/>
                <a:sym typeface="+mn-ea"/>
              </a:rPr>
              <a:t>点阵表示汉字时，汉字字形码指的是这个汉字字形点阵的代码。根据输出汉字的要求不同，点阵的多少也不同。常用的点阵有</a:t>
            </a:r>
            <a:r>
              <a:rPr lang="en-US" altLang="zh-CN" sz="2000" dirty="0">
                <a:latin typeface="Times New Roman" panose="02020603050405020304" pitchFamily="18" charset="0"/>
                <a:ea typeface="宋体" panose="02010600030101010101" pitchFamily="2" charset="-122"/>
                <a:sym typeface="+mn-ea"/>
              </a:rPr>
              <a:t>16×16</a:t>
            </a:r>
            <a:r>
              <a:rPr lang="zh-CN" altLang="en-US" sz="2000" dirty="0">
                <a:latin typeface="Times New Roman" panose="02020603050405020304" pitchFamily="18" charset="0"/>
                <a:ea typeface="宋体" panose="02010600030101010101" pitchFamily="2" charset="-122"/>
                <a:sym typeface="+mn-ea"/>
              </a:rPr>
              <a:t>、</a:t>
            </a:r>
            <a:r>
              <a:rPr lang="en-US" altLang="zh-CN" sz="2000" dirty="0">
                <a:latin typeface="Times New Roman" panose="02020603050405020304" pitchFamily="18" charset="0"/>
                <a:ea typeface="宋体" panose="02010600030101010101" pitchFamily="2" charset="-122"/>
                <a:sym typeface="+mn-ea"/>
              </a:rPr>
              <a:t>24×24</a:t>
            </a:r>
            <a:r>
              <a:rPr lang="zh-CN" altLang="en-US" sz="2000" dirty="0">
                <a:latin typeface="Times New Roman" panose="02020603050405020304" pitchFamily="18" charset="0"/>
                <a:ea typeface="宋体" panose="02010600030101010101" pitchFamily="2" charset="-122"/>
                <a:sym typeface="+mn-ea"/>
              </a:rPr>
              <a:t>、</a:t>
            </a:r>
            <a:r>
              <a:rPr lang="en-US" altLang="zh-CN" sz="2000" dirty="0">
                <a:latin typeface="Times New Roman" panose="02020603050405020304" pitchFamily="18" charset="0"/>
                <a:ea typeface="宋体" panose="02010600030101010101" pitchFamily="2" charset="-122"/>
                <a:sym typeface="+mn-ea"/>
              </a:rPr>
              <a:t>32×32</a:t>
            </a:r>
            <a:r>
              <a:rPr lang="zh-CN" altLang="en-US" sz="2000" dirty="0">
                <a:latin typeface="Times New Roman" panose="02020603050405020304" pitchFamily="18" charset="0"/>
                <a:ea typeface="宋体" panose="02010600030101010101" pitchFamily="2" charset="-122"/>
                <a:sym typeface="+mn-ea"/>
              </a:rPr>
              <a:t>、</a:t>
            </a:r>
            <a:r>
              <a:rPr lang="en-US" altLang="zh-CN" sz="2000" dirty="0">
                <a:latin typeface="Times New Roman" panose="02020603050405020304" pitchFamily="18" charset="0"/>
                <a:ea typeface="宋体" panose="02010600030101010101" pitchFamily="2" charset="-122"/>
                <a:sym typeface="+mn-ea"/>
              </a:rPr>
              <a:t>64×64</a:t>
            </a:r>
            <a:r>
              <a:rPr lang="zh-CN" altLang="en-US" sz="2000" dirty="0">
                <a:latin typeface="Times New Roman" panose="02020603050405020304" pitchFamily="18" charset="0"/>
                <a:ea typeface="宋体" panose="02010600030101010101" pitchFamily="2" charset="-122"/>
                <a:sym typeface="+mn-ea"/>
              </a:rPr>
              <a:t>或者更</a:t>
            </a:r>
            <a:r>
              <a:rPr lang="zh-CN" altLang="en-US" sz="2000" dirty="0" smtClean="0">
                <a:latin typeface="Times New Roman" panose="02020603050405020304" pitchFamily="18" charset="0"/>
                <a:ea typeface="宋体" panose="02010600030101010101" pitchFamily="2" charset="-122"/>
                <a:sym typeface="+mn-ea"/>
              </a:rPr>
              <a:t>高</a:t>
            </a:r>
            <a:r>
              <a:rPr lang="zh-CN" altLang="en-US" sz="2000" dirty="0" smtClean="0">
                <a:sym typeface="+mn-ea"/>
              </a:rPr>
              <a:t>。</a:t>
            </a:r>
            <a:r>
              <a:rPr lang="zh-CN" altLang="en-US" sz="2000" dirty="0">
                <a:latin typeface="Times New Roman" panose="02020603050405020304" pitchFamily="18" charset="0"/>
                <a:ea typeface="宋体" panose="02010600030101010101" pitchFamily="2" charset="-122"/>
              </a:rPr>
              <a:t>每个点占用</a:t>
            </a:r>
            <a:r>
              <a:rPr lang="en-US" altLang="zh-CN" sz="2000" dirty="0">
                <a:latin typeface="Times New Roman" panose="02020603050405020304" pitchFamily="18" charset="0"/>
                <a:ea typeface="宋体" panose="02010600030101010101" pitchFamily="2" charset="-122"/>
              </a:rPr>
              <a:t>1</a:t>
            </a:r>
            <a:r>
              <a:rPr lang="zh-CN" altLang="en-US" sz="2000" dirty="0">
                <a:latin typeface="Times New Roman" panose="02020603050405020304" pitchFamily="18" charset="0"/>
                <a:ea typeface="宋体" panose="02010600030101010101" pitchFamily="2" charset="-122"/>
              </a:rPr>
              <a:t>位</a:t>
            </a:r>
            <a:r>
              <a:rPr lang="en-US"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白点→</a:t>
            </a:r>
            <a:r>
              <a:rPr lang="en-US" altLang="zh-CN" sz="2000" dirty="0">
                <a:latin typeface="Times New Roman" panose="02020603050405020304" pitchFamily="18" charset="0"/>
                <a:ea typeface="宋体" panose="02010600030101010101" pitchFamily="2" charset="-122"/>
              </a:rPr>
              <a:t>0</a:t>
            </a:r>
            <a:r>
              <a:rPr lang="zh-CN" altLang="en-US" sz="2000" dirty="0">
                <a:latin typeface="Times New Roman" panose="02020603050405020304" pitchFamily="18" charset="0"/>
                <a:ea typeface="宋体" panose="02010600030101010101" pitchFamily="2" charset="-122"/>
              </a:rPr>
              <a:t>，黑点→</a:t>
            </a:r>
            <a:r>
              <a:rPr lang="en-US" altLang="zh-CN" sz="2000" dirty="0">
                <a:latin typeface="Times New Roman" panose="02020603050405020304" pitchFamily="18" charset="0"/>
                <a:ea typeface="宋体" panose="02010600030101010101" pitchFamily="2" charset="-122"/>
              </a:rPr>
              <a:t>1</a:t>
            </a:r>
            <a:r>
              <a:rPr lang="zh-CN" altLang="en-US" sz="2000" dirty="0" smtClean="0">
                <a:latin typeface="Times New Roman" panose="02020603050405020304" pitchFamily="18" charset="0"/>
                <a:ea typeface="宋体" panose="02010600030101010101" pitchFamily="2" charset="-122"/>
              </a:rPr>
              <a:t>。（以</a:t>
            </a:r>
            <a:r>
              <a:rPr lang="en-US" altLang="zh-CN" sz="2000" dirty="0" smtClean="0">
                <a:latin typeface="Times New Roman" panose="02020603050405020304" pitchFamily="18" charset="0"/>
                <a:ea typeface="宋体" panose="02010600030101010101" pitchFamily="2" charset="-122"/>
              </a:rPr>
              <a:t>16X16</a:t>
            </a:r>
            <a:r>
              <a:rPr lang="zh-CN" altLang="en-US" sz="2000" dirty="0" smtClean="0">
                <a:latin typeface="Times New Roman" panose="02020603050405020304" pitchFamily="18" charset="0"/>
                <a:ea typeface="宋体" panose="02010600030101010101" pitchFamily="2" charset="-122"/>
              </a:rPr>
              <a:t>点阵为例，每个汉字字形就要占用</a:t>
            </a:r>
            <a:r>
              <a:rPr lang="en-US" altLang="zh-CN" sz="2000" dirty="0" smtClean="0">
                <a:latin typeface="Times New Roman" panose="02020603050405020304" pitchFamily="18" charset="0"/>
                <a:ea typeface="宋体" panose="02010600030101010101" pitchFamily="2" charset="-122"/>
              </a:rPr>
              <a:t>32</a:t>
            </a:r>
            <a:r>
              <a:rPr lang="zh-CN" altLang="en-US" sz="2000" dirty="0" smtClean="0">
                <a:latin typeface="Times New Roman" panose="02020603050405020304" pitchFamily="18" charset="0"/>
                <a:ea typeface="宋体" panose="02010600030101010101" pitchFamily="2" charset="-122"/>
              </a:rPr>
              <a:t>字节，</a:t>
            </a:r>
            <a:r>
              <a:rPr lang="en-US" altLang="zh-CN" sz="2000" dirty="0" smtClean="0">
                <a:latin typeface="Times New Roman" panose="02020603050405020304" pitchFamily="18" charset="0"/>
                <a:ea typeface="宋体" panose="02010600030101010101" pitchFamily="2" charset="-122"/>
              </a:rPr>
              <a:t>16X16/8=32</a:t>
            </a:r>
            <a:r>
              <a:rPr lang="zh-CN" altLang="en-US" sz="2000" dirty="0" smtClean="0">
                <a:latin typeface="Times New Roman" panose="02020603050405020304" pitchFamily="18" charset="0"/>
                <a:ea typeface="宋体" panose="02010600030101010101" pitchFamily="2" charset="-122"/>
              </a:rPr>
              <a:t>字节）</a:t>
            </a:r>
            <a:endParaRPr lang="zh-CN" altLang="en-US" sz="2800" dirty="0">
              <a:latin typeface="宋体" panose="02010600030101010101" pitchFamily="2" charset="-122"/>
              <a:ea typeface="宋体" panose="02010600030101010101" pitchFamily="2" charset="-122"/>
            </a:endParaRPr>
          </a:p>
          <a:p>
            <a:pPr marL="0" lvl="1" indent="720090" algn="just" latinLnBrk="0">
              <a:lnSpc>
                <a:spcPct val="100000"/>
              </a:lnSpc>
              <a:spcBef>
                <a:spcPts val="0"/>
              </a:spcBef>
              <a:spcAft>
                <a:spcPts val="1200"/>
              </a:spcAft>
              <a:buNone/>
            </a:pPr>
            <a:endParaRPr lang="en-US" altLang="zh-CN" sz="2400" dirty="0">
              <a:latin typeface="Times New Roman" panose="02020603050405020304" pitchFamily="18" charset="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67</a:t>
            </a:fld>
            <a:endParaRPr lang="en-US" altLang="zh-CN"/>
          </a:p>
        </p:txBody>
      </p:sp>
      <p:pic>
        <p:nvPicPr>
          <p:cNvPr id="1026" name="图片 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913" y="1565223"/>
            <a:ext cx="4961488" cy="4163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67202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zh-CN" dirty="0" smtClean="0"/>
              <a:t>汉字字形码</a:t>
            </a:r>
            <a:r>
              <a:rPr lang="en-US" altLang="zh-CN" dirty="0" smtClean="0"/>
              <a:t>-</a:t>
            </a:r>
            <a:r>
              <a:rPr lang="zh-CN" altLang="en-US" dirty="0" smtClean="0"/>
              <a:t>矢量汉字</a:t>
            </a:r>
            <a:endParaRPr lang="en-US" altLang="zh-CN" dirty="0">
              <a:ea typeface="宋体" panose="02010600030101010101" pitchFamily="2" charset="-122"/>
            </a:endParaRPr>
          </a:p>
        </p:txBody>
      </p:sp>
      <p:sp>
        <p:nvSpPr>
          <p:cNvPr id="90115" name="Rectangle 3"/>
          <p:cNvSpPr>
            <a:spLocks noGrp="1" noChangeArrowheads="1"/>
          </p:cNvSpPr>
          <p:nvPr>
            <p:ph idx="1"/>
          </p:nvPr>
        </p:nvSpPr>
        <p:spPr>
          <a:xfrm>
            <a:off x="479376" y="809328"/>
            <a:ext cx="5535930" cy="6048672"/>
          </a:xfrm>
        </p:spPr>
        <p:txBody>
          <a:bodyPr>
            <a:noAutofit/>
          </a:bodyPr>
          <a:lstStyle/>
          <a:p>
            <a:pPr marL="0" indent="720090" algn="just" latinLnBrk="0">
              <a:lnSpc>
                <a:spcPct val="200000"/>
              </a:lnSpc>
              <a:spcBef>
                <a:spcPts val="0"/>
              </a:spcBef>
              <a:spcAft>
                <a:spcPts val="1200"/>
              </a:spcAft>
              <a:buNone/>
            </a:pPr>
            <a:r>
              <a:rPr lang="zh-CN" altLang="en-US" sz="2000" dirty="0" smtClean="0">
                <a:latin typeface="Times New Roman" panose="02020603050405020304" pitchFamily="18" charset="0"/>
                <a:ea typeface="宋体" panose="02010600030101010101" pitchFamily="2" charset="-122"/>
                <a:sym typeface="+mn-ea"/>
              </a:rPr>
              <a:t>矢量方式存储的是描述汉字字形的轮廓特征，当要输出汉字时，通过计算机的计算生成所需大小和形状的汉字。矢量化字形与最终文字显示的大小</a:t>
            </a:r>
            <a:r>
              <a:rPr lang="zh-CN" altLang="en-US" sz="2000" dirty="0" smtClean="0">
                <a:latin typeface="宋体"/>
                <a:ea typeface="宋体"/>
                <a:sym typeface="+mn-ea"/>
              </a:rPr>
              <a:t>、分辨率无关，因此产生高质量的汉字输出</a:t>
            </a:r>
            <a:endParaRPr lang="en-US" altLang="zh-CN" sz="2000" dirty="0" smtClean="0">
              <a:latin typeface="宋体"/>
              <a:ea typeface="宋体"/>
              <a:sym typeface="+mn-ea"/>
            </a:endParaRPr>
          </a:p>
          <a:p>
            <a:pPr marL="0" indent="720090" algn="just" latinLnBrk="0">
              <a:lnSpc>
                <a:spcPct val="200000"/>
              </a:lnSpc>
              <a:spcBef>
                <a:spcPts val="0"/>
              </a:spcBef>
              <a:spcAft>
                <a:spcPts val="1200"/>
              </a:spcAft>
              <a:buNone/>
            </a:pPr>
            <a:r>
              <a:rPr lang="zh-CN" altLang="en-US" sz="2000" dirty="0" smtClean="0">
                <a:latin typeface="Times New Roman" panose="02020603050405020304" pitchFamily="18" charset="0"/>
                <a:ea typeface="宋体" panose="02010600030101010101" pitchFamily="2" charset="-122"/>
              </a:rPr>
              <a:t>点阵</a:t>
            </a:r>
            <a:r>
              <a:rPr lang="zh-CN" altLang="en-US" sz="2000" dirty="0">
                <a:latin typeface="Times New Roman" panose="02020603050405020304" pitchFamily="18" charset="0"/>
                <a:ea typeface="宋体" panose="02010600030101010101" pitchFamily="2" charset="-122"/>
              </a:rPr>
              <a:t>方式和矢量方式的区别：前者编码和存储方式简单，无须转换直接输出，但字形放大后产生的效果差；矢量</a:t>
            </a:r>
            <a:r>
              <a:rPr lang="zh-CN" altLang="en-US" sz="2000" dirty="0" smtClean="0">
                <a:latin typeface="Times New Roman" panose="02020603050405020304" pitchFamily="18" charset="0"/>
                <a:ea typeface="宋体" panose="02010600030101010101" pitchFamily="2" charset="-122"/>
              </a:rPr>
              <a:t>方式输出需要计算，输出速度较慢，但放大后无失真</a:t>
            </a:r>
            <a:endParaRPr lang="en-US" altLang="zh-CN" sz="2000" dirty="0">
              <a:latin typeface="Times New Roman" panose="02020603050405020304" pitchFamily="18" charset="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68</a:t>
            </a:fld>
            <a:endParaRPr lang="en-US" altLang="zh-CN"/>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072" y="1484784"/>
            <a:ext cx="4259323" cy="469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7077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3"/>
          <p:cNvSpPr>
            <a:spLocks noChangeArrowheads="1"/>
          </p:cNvSpPr>
          <p:nvPr/>
        </p:nvSpPr>
        <p:spPr bwMode="auto">
          <a:xfrm>
            <a:off x="1127448" y="1412776"/>
            <a:ext cx="9721080" cy="440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q"/>
            </a:pPr>
            <a:r>
              <a:rPr kumimoji="1" lang="en-US" altLang="zh-CN" sz="3200" b="1" dirty="0">
                <a:solidFill>
                  <a:schemeClr val="tx2"/>
                </a:solidFill>
                <a:latin typeface="Times New Roman" panose="02020603050405020304" pitchFamily="18" charset="0"/>
                <a:ea typeface="楷体_GB2312" pitchFamily="49" charset="-122"/>
              </a:rPr>
              <a:t>  </a:t>
            </a:r>
            <a:r>
              <a:rPr kumimoji="1" lang="zh-CN" altLang="en-US" sz="3200" b="1" dirty="0">
                <a:solidFill>
                  <a:schemeClr val="tx2"/>
                </a:solidFill>
                <a:latin typeface="Times New Roman" panose="02020603050405020304" pitchFamily="18" charset="0"/>
                <a:ea typeface="楷体_GB2312" pitchFamily="49" charset="-122"/>
              </a:rPr>
              <a:t>文本</a:t>
            </a:r>
            <a:r>
              <a:rPr kumimoji="1" lang="zh-CN" altLang="en-US" sz="3200" dirty="0">
                <a:latin typeface="Times New Roman" panose="02020603050405020304" pitchFamily="18" charset="0"/>
                <a:ea typeface="楷体_GB2312" pitchFamily="49" charset="-122"/>
              </a:rPr>
              <a:t>    简单的文字 </a:t>
            </a:r>
          </a:p>
          <a:p>
            <a:pPr>
              <a:lnSpc>
                <a:spcPct val="150000"/>
              </a:lnSpc>
              <a:buFont typeface="Wingdings" panose="05000000000000000000" pitchFamily="2" charset="2"/>
              <a:buChar char="q"/>
            </a:pPr>
            <a:r>
              <a:rPr kumimoji="1" lang="zh-CN" altLang="en-US" sz="3200" b="1" dirty="0">
                <a:solidFill>
                  <a:schemeClr val="tx2"/>
                </a:solidFill>
                <a:latin typeface="Times New Roman" panose="02020603050405020304" pitchFamily="18" charset="0"/>
                <a:ea typeface="楷体_GB2312" pitchFamily="49" charset="-122"/>
              </a:rPr>
              <a:t>  图形    </a:t>
            </a:r>
            <a:r>
              <a:rPr kumimoji="1" lang="zh-CN" altLang="en-US" sz="3200" dirty="0">
                <a:latin typeface="Times New Roman" panose="02020603050405020304" pitchFamily="18" charset="0"/>
                <a:ea typeface="楷体_GB2312" pitchFamily="49" charset="-122"/>
              </a:rPr>
              <a:t>由任意曲线组成的画面，以矢量形式存储</a:t>
            </a:r>
          </a:p>
          <a:p>
            <a:pPr>
              <a:lnSpc>
                <a:spcPct val="150000"/>
              </a:lnSpc>
              <a:buFont typeface="Wingdings" panose="05000000000000000000" pitchFamily="2" charset="2"/>
              <a:buChar char="q"/>
            </a:pPr>
            <a:r>
              <a:rPr kumimoji="1" lang="zh-CN" altLang="en-US" sz="3200" b="1" dirty="0">
                <a:solidFill>
                  <a:schemeClr val="tx2"/>
                </a:solidFill>
                <a:latin typeface="Times New Roman" panose="02020603050405020304" pitchFamily="18" charset="0"/>
                <a:ea typeface="楷体_GB2312" pitchFamily="49" charset="-122"/>
              </a:rPr>
              <a:t>  图像    </a:t>
            </a:r>
            <a:r>
              <a:rPr kumimoji="1" lang="zh-CN" altLang="en-US" sz="3200" dirty="0">
                <a:latin typeface="Times New Roman" panose="02020603050405020304" pitchFamily="18" charset="0"/>
                <a:ea typeface="楷体_GB2312" pitchFamily="49" charset="-122"/>
              </a:rPr>
              <a:t>真实场景的画面，数字化后以位图格式存储</a:t>
            </a:r>
          </a:p>
          <a:p>
            <a:pPr>
              <a:lnSpc>
                <a:spcPct val="150000"/>
              </a:lnSpc>
              <a:buFont typeface="Wingdings" panose="05000000000000000000" pitchFamily="2" charset="2"/>
              <a:buChar char="q"/>
            </a:pPr>
            <a:r>
              <a:rPr kumimoji="1" lang="zh-CN" altLang="en-US" sz="3200" b="1" dirty="0">
                <a:solidFill>
                  <a:schemeClr val="tx2"/>
                </a:solidFill>
                <a:latin typeface="Times New Roman" panose="02020603050405020304" pitchFamily="18" charset="0"/>
                <a:ea typeface="楷体_GB2312" pitchFamily="49" charset="-122"/>
              </a:rPr>
              <a:t>  动画    </a:t>
            </a:r>
            <a:r>
              <a:rPr kumimoji="1" lang="zh-CN" altLang="en-US" sz="3200" dirty="0">
                <a:latin typeface="Times New Roman" panose="02020603050405020304" pitchFamily="18" charset="0"/>
                <a:ea typeface="楷体_GB2312" pitchFamily="49" charset="-122"/>
              </a:rPr>
              <a:t>利用了人眼的视觉特性所得到的画面印象</a:t>
            </a:r>
          </a:p>
          <a:p>
            <a:pPr>
              <a:lnSpc>
                <a:spcPct val="150000"/>
              </a:lnSpc>
              <a:buFont typeface="Wingdings" panose="05000000000000000000" pitchFamily="2" charset="2"/>
              <a:buChar char="q"/>
            </a:pPr>
            <a:r>
              <a:rPr kumimoji="1" lang="zh-CN" altLang="en-US" sz="3200" b="1" dirty="0">
                <a:solidFill>
                  <a:schemeClr val="tx2"/>
                </a:solidFill>
                <a:latin typeface="Times New Roman" panose="02020603050405020304" pitchFamily="18" charset="0"/>
                <a:ea typeface="楷体_GB2312" pitchFamily="49" charset="-122"/>
              </a:rPr>
              <a:t>  音频    </a:t>
            </a:r>
            <a:r>
              <a:rPr kumimoji="1" lang="zh-CN" altLang="en-US" sz="3200" dirty="0">
                <a:latin typeface="Times New Roman" panose="02020603050405020304" pitchFamily="18" charset="0"/>
                <a:ea typeface="楷体_GB2312" pitchFamily="49" charset="-122"/>
              </a:rPr>
              <a:t>话语、音乐等各种声音</a:t>
            </a:r>
          </a:p>
          <a:p>
            <a:pPr>
              <a:lnSpc>
                <a:spcPct val="150000"/>
              </a:lnSpc>
              <a:buFont typeface="Wingdings" panose="05000000000000000000" pitchFamily="2" charset="2"/>
              <a:buChar char="q"/>
            </a:pPr>
            <a:r>
              <a:rPr kumimoji="1" lang="zh-CN" altLang="en-US" sz="3200" dirty="0">
                <a:solidFill>
                  <a:schemeClr val="tx2"/>
                </a:solidFill>
                <a:latin typeface="Times New Roman" panose="02020603050405020304" pitchFamily="18" charset="0"/>
                <a:ea typeface="楷体_GB2312" pitchFamily="49" charset="-122"/>
              </a:rPr>
              <a:t>  </a:t>
            </a:r>
            <a:r>
              <a:rPr kumimoji="1" lang="zh-CN" altLang="en-US" sz="3200" b="1" dirty="0">
                <a:solidFill>
                  <a:schemeClr val="tx2"/>
                </a:solidFill>
                <a:latin typeface="Times New Roman" panose="02020603050405020304" pitchFamily="18" charset="0"/>
                <a:ea typeface="楷体_GB2312" pitchFamily="49" charset="-122"/>
              </a:rPr>
              <a:t>视频    </a:t>
            </a:r>
            <a:r>
              <a:rPr kumimoji="1" lang="zh-CN" altLang="en-US" sz="3200" dirty="0">
                <a:latin typeface="Times New Roman" panose="02020603050405020304" pitchFamily="18" charset="0"/>
                <a:ea typeface="楷体_GB2312" pitchFamily="49" charset="-122"/>
              </a:rPr>
              <a:t>来自视频信号源的影像</a:t>
            </a:r>
          </a:p>
        </p:txBody>
      </p:sp>
      <p:sp>
        <p:nvSpPr>
          <p:cNvPr id="2" name="Title 1"/>
          <p:cNvSpPr>
            <a:spLocks noGrp="1"/>
          </p:cNvSpPr>
          <p:nvPr>
            <p:ph type="title"/>
          </p:nvPr>
        </p:nvSpPr>
        <p:spPr/>
        <p:txBody>
          <a:bodyPr/>
          <a:lstStyle/>
          <a:p>
            <a:r>
              <a:rPr lang="en-US" altLang="zh-CN" dirty="0"/>
              <a:t>3.3 </a:t>
            </a:r>
            <a:r>
              <a:rPr lang="zh-CN" altLang="en-US" dirty="0"/>
              <a:t>多媒体数据</a:t>
            </a:r>
            <a:r>
              <a:rPr lang="zh-CN" altLang="zh-CN" dirty="0"/>
              <a:t>的</a:t>
            </a:r>
            <a:r>
              <a:rPr lang="zh-CN" altLang="en-US" dirty="0"/>
              <a:t>表示</a:t>
            </a:r>
          </a:p>
        </p:txBody>
      </p:sp>
      <p:sp>
        <p:nvSpPr>
          <p:cNvPr id="5" name="Slide Number Placeholder 1">
            <a:extLst>
              <a:ext uri="{FF2B5EF4-FFF2-40B4-BE49-F238E27FC236}">
                <a16:creationId xmlns="" xmlns:a16="http://schemas.microsoft.com/office/drawing/2014/main" id="{1347C186-19B8-4248-B76E-900B58492855}"/>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69</a:t>
            </a:fld>
            <a:endParaRPr lang="en-US" altLang="zh-CN" dirty="0"/>
          </a:p>
        </p:txBody>
      </p:sp>
    </p:spTree>
    <p:extLst>
      <p:ext uri="{BB962C8B-B14F-4D97-AF65-F5344CB8AC3E}">
        <p14:creationId xmlns:p14="http://schemas.microsoft.com/office/powerpoint/2010/main" val="98929725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76275" y="1016635"/>
            <a:ext cx="10363835" cy="5368925"/>
          </a:xfrm>
        </p:spPr>
        <p:txBody>
          <a:bodyPr>
            <a:normAutofit/>
          </a:bodyPr>
          <a:lstStyle/>
          <a:p>
            <a:r>
              <a:rPr lang="zh-CN" altLang="en-US" b="1" dirty="0">
                <a:solidFill>
                  <a:schemeClr val="tx1">
                    <a:lumMod val="60000"/>
                    <a:lumOff val="40000"/>
                  </a:schemeClr>
                </a:solidFill>
                <a:sym typeface="+mn-ea"/>
              </a:rPr>
              <a:t>机械计算机</a:t>
            </a:r>
            <a:endParaRPr lang="zh-CN" altLang="en-US" sz="3200" dirty="0">
              <a:solidFill>
                <a:schemeClr val="tx1">
                  <a:lumMod val="60000"/>
                  <a:lumOff val="40000"/>
                </a:schemeClr>
              </a:solidFill>
            </a:endParaRPr>
          </a:p>
          <a:p>
            <a:pPr lvl="1"/>
            <a:r>
              <a:rPr lang="zh-CN" altLang="en-US" dirty="0">
                <a:sym typeface="+mn-ea"/>
              </a:rPr>
              <a:t>由杠杆、齿轮等机械部件构成</a:t>
            </a:r>
            <a:endParaRPr lang="zh-CN" altLang="en-US" dirty="0"/>
          </a:p>
          <a:p>
            <a:pPr lvl="1"/>
            <a:r>
              <a:rPr lang="zh-CN" altLang="en-US" dirty="0">
                <a:sym typeface="+mn-ea"/>
              </a:rPr>
              <a:t>采用数字轮和旋转装置 记录数字和十进制值</a:t>
            </a:r>
            <a:endParaRPr lang="zh-CN" altLang="en-US" b="1" dirty="0">
              <a:solidFill>
                <a:schemeClr val="accent1"/>
              </a:solidFill>
            </a:endParaRPr>
          </a:p>
          <a:p>
            <a:r>
              <a:rPr lang="zh-CN" altLang="en-US" b="1" dirty="0">
                <a:solidFill>
                  <a:schemeClr val="tx1">
                    <a:lumMod val="60000"/>
                    <a:lumOff val="40000"/>
                  </a:schemeClr>
                </a:solidFill>
              </a:rPr>
              <a:t>电子计算机</a:t>
            </a:r>
            <a:endParaRPr lang="zh-CN" altLang="en-US" sz="3200" dirty="0"/>
          </a:p>
          <a:p>
            <a:pPr lvl="1"/>
            <a:r>
              <a:rPr lang="zh-CN" altLang="en-US" dirty="0"/>
              <a:t>电子计算机是利用电子技术和相关原理,根据一系列指令对数据进行处理的机器。</a:t>
            </a:r>
          </a:p>
          <a:p>
            <a:pPr lvl="1"/>
            <a:r>
              <a:rPr lang="zh-CN" altLang="en-US" sz="2800" dirty="0"/>
              <a:t>电子计算机由各种电子元器件组成,而电子元器件只有导通与断开</a:t>
            </a:r>
            <a:r>
              <a:rPr lang="zh-CN" altLang="en-US" sz="2800" b="1" dirty="0">
                <a:solidFill>
                  <a:srgbClr val="FF0000"/>
                </a:solidFill>
              </a:rPr>
              <a:t>两种不同</a:t>
            </a:r>
            <a:r>
              <a:rPr lang="zh-CN" altLang="en-US" sz="2800" dirty="0"/>
              <a:t>的物理状态, 与二进制中的</a:t>
            </a:r>
            <a:r>
              <a:rPr lang="zh-CN" altLang="en-US" sz="2800" b="1" dirty="0">
                <a:solidFill>
                  <a:srgbClr val="FF0000"/>
                </a:solidFill>
              </a:rPr>
              <a:t>1和0</a:t>
            </a:r>
            <a:r>
              <a:rPr lang="zh-CN" altLang="en-US" sz="2800" dirty="0"/>
              <a:t>相对应。因此电子计算机使用二进制表示、存储和处理数据。</a:t>
            </a:r>
          </a:p>
          <a:p>
            <a:pPr marL="0" indent="0">
              <a:buNone/>
            </a:pPr>
            <a:endParaRPr lang="zh-CN" altLang="en-US" sz="3200" dirty="0"/>
          </a:p>
        </p:txBody>
      </p:sp>
      <p:pic>
        <p:nvPicPr>
          <p:cNvPr id="5" name="图片 4" descr="t015b36716802318eb8"/>
          <p:cNvPicPr>
            <a:picLocks noChangeAspect="1"/>
          </p:cNvPicPr>
          <p:nvPr/>
        </p:nvPicPr>
        <p:blipFill>
          <a:blip r:embed="rId2"/>
          <a:stretch>
            <a:fillRect/>
          </a:stretch>
        </p:blipFill>
        <p:spPr>
          <a:xfrm>
            <a:off x="9714686" y="1196752"/>
            <a:ext cx="2275840" cy="2012315"/>
          </a:xfrm>
          <a:prstGeom prst="rect">
            <a:avLst/>
          </a:prstGeom>
        </p:spPr>
      </p:pic>
      <p:sp>
        <p:nvSpPr>
          <p:cNvPr id="4" name="文本框 3"/>
          <p:cNvSpPr txBox="1"/>
          <p:nvPr/>
        </p:nvSpPr>
        <p:spPr>
          <a:xfrm>
            <a:off x="2153285" y="44624"/>
            <a:ext cx="7550785" cy="645160"/>
          </a:xfrm>
          <a:prstGeom prst="rect">
            <a:avLst/>
          </a:prstGeom>
          <a:noFill/>
        </p:spPr>
        <p:txBody>
          <a:bodyPr wrap="square" rtlCol="0">
            <a:spAutoFit/>
          </a:bodyPr>
          <a:lstStyle/>
          <a:p>
            <a:pPr algn="ctr"/>
            <a:r>
              <a:rPr lang="en-US" altLang="zh-CN" sz="3600" b="1" dirty="0">
                <a:solidFill>
                  <a:srgbClr val="FFFFFF"/>
                </a:solidFill>
                <a:latin typeface="+mj-lt"/>
                <a:ea typeface="+mj-ea"/>
                <a:cs typeface="+mj-cs"/>
              </a:rPr>
              <a:t>1.1.4 </a:t>
            </a:r>
            <a:r>
              <a:rPr lang="zh-CN" altLang="en-US" sz="3600" b="1" dirty="0">
                <a:solidFill>
                  <a:srgbClr val="FFFFFF"/>
                </a:solidFill>
                <a:latin typeface="+mj-lt"/>
                <a:ea typeface="+mj-ea"/>
                <a:cs typeface="+mj-cs"/>
              </a:rPr>
              <a:t>计算机的发展</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3.3.1  </a:t>
            </a:r>
            <a:r>
              <a:rPr lang="zh-CN" altLang="en-US" dirty="0"/>
              <a:t>图形与图像</a:t>
            </a:r>
          </a:p>
        </p:txBody>
      </p:sp>
      <p:sp>
        <p:nvSpPr>
          <p:cNvPr id="3" name="Content Placeholder 2"/>
          <p:cNvSpPr>
            <a:spLocks noGrp="1"/>
          </p:cNvSpPr>
          <p:nvPr>
            <p:ph idx="1"/>
          </p:nvPr>
        </p:nvSpPr>
        <p:spPr>
          <a:xfrm>
            <a:off x="496393" y="903425"/>
            <a:ext cx="11103025" cy="5127976"/>
          </a:xfrm>
        </p:spPr>
        <p:txBody>
          <a:bodyPr/>
          <a:lstStyle/>
          <a:p>
            <a:pPr algn="just"/>
            <a:r>
              <a:rPr lang="zh-CN" altLang="en-US" dirty="0"/>
              <a:t>图形</a:t>
            </a:r>
          </a:p>
          <a:p>
            <a:pPr lvl="1" algn="just"/>
            <a:r>
              <a:rPr lang="zh-CN" altLang="en-US" sz="2800" dirty="0"/>
              <a:t>一般指用计算机软件绘制的由直线、圆、圆弧、任意曲线等图元组成的画面，以矢量图形文件形式存储</a:t>
            </a:r>
            <a:r>
              <a:rPr lang="zh-CN" altLang="en-US" sz="2800" dirty="0" smtClean="0"/>
              <a:t>。</a:t>
            </a:r>
            <a:endParaRPr lang="en-US" altLang="zh-CN" sz="2800" dirty="0" smtClean="0"/>
          </a:p>
          <a:p>
            <a:pPr lvl="1" algn="just"/>
            <a:r>
              <a:rPr lang="zh-CN" altLang="en-US" sz="2800" dirty="0" smtClean="0"/>
              <a:t>矢</a:t>
            </a:r>
            <a:r>
              <a:rPr lang="zh-CN" altLang="en-US" sz="2800" dirty="0"/>
              <a:t>量文件中存储的是一组描述各个图元的大小、位置、形状、颜色、维数等属性的指令集合，通过相应的绘图软件读取这些指令可将其转换为输出设备上显示的图形</a:t>
            </a:r>
            <a:r>
              <a:rPr lang="zh-CN" altLang="en-US" sz="2800" dirty="0" smtClean="0"/>
              <a:t>。</a:t>
            </a:r>
            <a:endParaRPr lang="en-US" altLang="zh-CN" sz="2800" dirty="0" smtClean="0"/>
          </a:p>
          <a:p>
            <a:pPr lvl="1" algn="just"/>
            <a:r>
              <a:rPr lang="zh-CN" altLang="en-US" sz="2800" dirty="0" smtClean="0"/>
              <a:t>矢量文件最大优点：对图形中各个图元进行缩放、移动、旋转而不失真，且占用的存储空间小。多用于计算机辅助设计（</a:t>
            </a:r>
            <a:r>
              <a:rPr lang="en-US" altLang="zh-CN" sz="2800" dirty="0" smtClean="0"/>
              <a:t>CAD</a:t>
            </a:r>
            <a:r>
              <a:rPr lang="zh-CN" altLang="en-US" sz="2800" dirty="0" smtClean="0"/>
              <a:t>）、三维动画设计等。</a:t>
            </a:r>
            <a:endParaRPr lang="zh-CN" altLang="en-US"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70</a:t>
            </a:fld>
            <a:endParaRPr lang="en-US" altLang="zh-CN" dirty="0"/>
          </a:p>
        </p:txBody>
      </p:sp>
    </p:spTree>
    <p:extLst>
      <p:ext uri="{BB962C8B-B14F-4D97-AF65-F5344CB8AC3E}">
        <p14:creationId xmlns:p14="http://schemas.microsoft.com/office/powerpoint/2010/main" val="20812661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dirty="0"/>
              <a:t>3.3.1  </a:t>
            </a:r>
            <a:r>
              <a:rPr lang="zh-CN" altLang="en-US" dirty="0"/>
              <a:t>图形与图像</a:t>
            </a:r>
          </a:p>
        </p:txBody>
      </p:sp>
      <p:sp>
        <p:nvSpPr>
          <p:cNvPr id="3" name="Content Placeholder 2"/>
          <p:cNvSpPr>
            <a:spLocks noGrp="1"/>
          </p:cNvSpPr>
          <p:nvPr>
            <p:ph idx="1"/>
          </p:nvPr>
        </p:nvSpPr>
        <p:spPr>
          <a:xfrm>
            <a:off x="496393" y="903425"/>
            <a:ext cx="11103025" cy="5127976"/>
          </a:xfrm>
        </p:spPr>
        <p:txBody>
          <a:bodyPr/>
          <a:lstStyle/>
          <a:p>
            <a:pPr algn="just"/>
            <a:r>
              <a:rPr lang="zh-CN" altLang="en-US" dirty="0" smtClean="0"/>
              <a:t>图像</a:t>
            </a:r>
            <a:endParaRPr lang="en-US" altLang="zh-CN" dirty="0" smtClean="0"/>
          </a:p>
          <a:p>
            <a:pPr lvl="1" algn="just"/>
            <a:r>
              <a:rPr lang="zh-CN" altLang="en-US" sz="2800" dirty="0" smtClean="0"/>
              <a:t>由</a:t>
            </a:r>
            <a:r>
              <a:rPr lang="zh-CN" altLang="en-US" sz="2800" dirty="0"/>
              <a:t>输入设备如扫描仪、数码相机等捕捉的实际场景画</a:t>
            </a:r>
            <a:r>
              <a:rPr lang="zh-CN" altLang="en-US" sz="2800" dirty="0" smtClean="0"/>
              <a:t>面获取。</a:t>
            </a:r>
            <a:endParaRPr lang="en-US" altLang="zh-CN" sz="2800" dirty="0" smtClean="0"/>
          </a:p>
          <a:p>
            <a:pPr lvl="1" algn="just"/>
            <a:r>
              <a:rPr lang="zh-CN" altLang="en-US" sz="2800" dirty="0" smtClean="0"/>
              <a:t>位</a:t>
            </a:r>
            <a:r>
              <a:rPr lang="zh-CN" altLang="en-US" sz="2800" dirty="0"/>
              <a:t>图文件中存储的</a:t>
            </a:r>
            <a:r>
              <a:rPr lang="zh-CN" altLang="en-US" sz="2800" dirty="0" smtClean="0"/>
              <a:t>是每</a:t>
            </a:r>
            <a:r>
              <a:rPr lang="zh-CN" altLang="en-US" sz="2800" dirty="0"/>
              <a:t>个像素点的亮度、颜色，位图文件的大小与分辨率和色彩的颜色种类有关，放大、缩小会失真，占</a:t>
            </a:r>
            <a:r>
              <a:rPr lang="zh-CN" altLang="en-US" sz="2800" dirty="0" smtClean="0"/>
              <a:t>用空</a:t>
            </a:r>
            <a:r>
              <a:rPr lang="zh-CN" altLang="en-US" sz="2800" dirty="0"/>
              <a:t>间比矢量文件大</a:t>
            </a:r>
            <a:r>
              <a:rPr lang="zh-CN" altLang="en-US" sz="2800" dirty="0" smtClean="0"/>
              <a:t>。常见格式有</a:t>
            </a:r>
            <a:r>
              <a:rPr lang="en-US" altLang="zh-CN" sz="2800" dirty="0" smtClean="0"/>
              <a:t>BMP</a:t>
            </a:r>
            <a:r>
              <a:rPr lang="zh-CN" altLang="en-US" sz="2800" dirty="0"/>
              <a:t>、</a:t>
            </a:r>
            <a:r>
              <a:rPr lang="en-US" altLang="zh-CN" sz="2800" dirty="0"/>
              <a:t>JPEG</a:t>
            </a:r>
            <a:r>
              <a:rPr lang="zh-CN" altLang="en-US" sz="2800" dirty="0"/>
              <a:t>、</a:t>
            </a:r>
            <a:r>
              <a:rPr lang="en-US" altLang="zh-CN" sz="2800" dirty="0"/>
              <a:t>GIF</a:t>
            </a:r>
            <a:r>
              <a:rPr lang="zh-CN" altLang="en-US" sz="2800" dirty="0"/>
              <a:t>、</a:t>
            </a:r>
            <a:r>
              <a:rPr lang="en-US" altLang="zh-CN" sz="2800" dirty="0" smtClean="0"/>
              <a:t>PNG</a:t>
            </a:r>
            <a:r>
              <a:rPr lang="zh-CN" altLang="en-US" sz="2800" dirty="0" smtClean="0"/>
              <a:t>等。</a:t>
            </a:r>
            <a:endParaRPr lang="en-US" altLang="zh-CN" sz="2800" dirty="0" smtClean="0"/>
          </a:p>
          <a:p>
            <a:pPr lvl="1" algn="just"/>
            <a:r>
              <a:rPr lang="zh-CN" altLang="en-US" sz="2800" dirty="0" smtClean="0"/>
              <a:t>位图可以表现的色彩比较多，表现力强，特别适合制作由无规律的像素点组成的图像，如风景、人物、山水等。</a:t>
            </a: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71</a:t>
            </a:fld>
            <a:endParaRPr lang="en-US" altLang="zh-CN" dirty="0"/>
          </a:p>
        </p:txBody>
      </p:sp>
    </p:spTree>
    <p:extLst>
      <p:ext uri="{BB962C8B-B14F-4D97-AF65-F5344CB8AC3E}">
        <p14:creationId xmlns:p14="http://schemas.microsoft.com/office/powerpoint/2010/main" val="39509773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t>3.3 </a:t>
            </a:r>
            <a:r>
              <a:rPr lang="zh-CN" altLang="en-US" b="1" dirty="0"/>
              <a:t>多媒体数据</a:t>
            </a:r>
            <a:r>
              <a:rPr lang="zh-CN" altLang="zh-CN" b="1" dirty="0"/>
              <a:t>的</a:t>
            </a:r>
            <a:r>
              <a:rPr lang="zh-CN" altLang="en-US" b="1" dirty="0"/>
              <a:t>表示</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r>
              <a:rPr lang="zh-CN" altLang="en-US" dirty="0"/>
              <a:t>图像的数字化</a:t>
            </a:r>
            <a:r>
              <a:rPr lang="en-US" altLang="zh-CN" dirty="0"/>
              <a:t>: </a:t>
            </a:r>
            <a:r>
              <a:rPr lang="zh-CN" altLang="en-US" dirty="0"/>
              <a:t>采样、量化、编码</a:t>
            </a:r>
          </a:p>
          <a:p>
            <a:pPr lvl="1"/>
            <a:r>
              <a:rPr lang="en-US" altLang="zh-CN" sz="2800" dirty="0"/>
              <a:t>1</a:t>
            </a:r>
            <a:r>
              <a:rPr lang="zh-CN" altLang="en-US" sz="2800" dirty="0"/>
              <a:t>）采样：将二维空间上连续的图像转换成离散点的过程，采样的实质就是用多少个像素（</a:t>
            </a:r>
            <a:r>
              <a:rPr lang="en-US" altLang="zh-CN" sz="2800" dirty="0"/>
              <a:t>Pixels</a:t>
            </a:r>
            <a:r>
              <a:rPr lang="zh-CN" altLang="en-US" sz="2800" dirty="0"/>
              <a:t>）点来描述这一幅图像，称为图像的分辨率</a:t>
            </a:r>
            <a:r>
              <a:rPr lang="zh-CN" altLang="en-US" sz="2800" dirty="0" smtClean="0"/>
              <a:t>，分</a:t>
            </a:r>
            <a:r>
              <a:rPr lang="zh-CN" altLang="en-US" sz="2800" dirty="0"/>
              <a:t>辨率越高，图像越清晰，存储量也就越大。</a:t>
            </a:r>
          </a:p>
          <a:p>
            <a:pPr lvl="1"/>
            <a:r>
              <a:rPr lang="en-US" altLang="zh-CN" sz="2800" dirty="0"/>
              <a:t>2</a:t>
            </a:r>
            <a:r>
              <a:rPr lang="zh-CN" altLang="en-US" sz="2800" dirty="0"/>
              <a:t>）量化：在图像离散化后，将表示图像色彩浓淡的连续变化值离散化为整数值的过程。量化字长越大，越能真实地反映原有图像的颜色，但得到的数字图像的容量也越大。</a:t>
            </a:r>
          </a:p>
          <a:p>
            <a:pPr lvl="1"/>
            <a:r>
              <a:rPr lang="en-US" altLang="zh-CN" sz="2800" dirty="0"/>
              <a:t>3</a:t>
            </a:r>
            <a:r>
              <a:rPr lang="zh-CN" altLang="en-US" sz="2800" dirty="0"/>
              <a:t>）编码：将采样和量化的数据转换成为二进制数的表示形式</a:t>
            </a:r>
            <a:r>
              <a:rPr lang="zh-CN" altLang="en-US" sz="2800" dirty="0" smtClean="0"/>
              <a:t>。</a:t>
            </a:r>
            <a:endParaRPr lang="en-US" altLang="zh-CN" sz="2800" dirty="0" smtClean="0"/>
          </a:p>
          <a:p>
            <a:pPr>
              <a:buFont typeface="Wingdings" panose="05000000000000000000" pitchFamily="2" charset="2"/>
              <a:buChar char="Ø"/>
            </a:pPr>
            <a:r>
              <a:rPr lang="zh-CN" altLang="en-US" sz="3200" dirty="0"/>
              <a:t>例如：表示一个分辨率为</a:t>
            </a:r>
            <a:r>
              <a:rPr lang="en-US" altLang="zh-CN" sz="3200" dirty="0"/>
              <a:t>1024×1024</a:t>
            </a:r>
            <a:r>
              <a:rPr lang="zh-CN" altLang="en-US" sz="3200" dirty="0"/>
              <a:t>的</a:t>
            </a:r>
            <a:r>
              <a:rPr lang="en-US" altLang="zh-CN" sz="3200" dirty="0"/>
              <a:t>24</a:t>
            </a:r>
            <a:r>
              <a:rPr lang="zh-CN" altLang="en-US" sz="3200" dirty="0"/>
              <a:t>位“真彩色”图像，其图像大小为</a:t>
            </a:r>
            <a:r>
              <a:rPr lang="zh-CN" altLang="en-US" sz="3200" dirty="0" smtClean="0"/>
              <a:t>：</a:t>
            </a:r>
            <a:r>
              <a:rPr lang="en-US" altLang="zh-CN" sz="3200" dirty="0" smtClean="0"/>
              <a:t>1024×1024×24÷8</a:t>
            </a:r>
            <a:r>
              <a:rPr lang="zh-CN" altLang="en-US" sz="3200" dirty="0"/>
              <a:t>＝</a:t>
            </a:r>
            <a:r>
              <a:rPr lang="en-US" altLang="zh-CN" sz="3200" dirty="0"/>
              <a:t>3</a:t>
            </a:r>
            <a:r>
              <a:rPr lang="zh-CN" altLang="en-US" sz="3200" dirty="0"/>
              <a:t>（</a:t>
            </a:r>
            <a:r>
              <a:rPr lang="en-US" altLang="zh-CN" sz="3200" dirty="0"/>
              <a:t>MB</a:t>
            </a:r>
            <a:r>
              <a:rPr lang="zh-CN" altLang="en-US" sz="3200" dirty="0"/>
              <a:t>）</a:t>
            </a:r>
          </a:p>
          <a:p>
            <a:endParaRPr lang="zh-CN" altLang="en-US" dirty="0"/>
          </a:p>
          <a:p>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72</a:t>
            </a:fld>
            <a:endParaRPr lang="en-US" altLang="zh-CN"/>
          </a:p>
        </p:txBody>
      </p:sp>
    </p:spTree>
    <p:extLst>
      <p:ext uri="{BB962C8B-B14F-4D97-AF65-F5344CB8AC3E}">
        <p14:creationId xmlns:p14="http://schemas.microsoft.com/office/powerpoint/2010/main" val="33893219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smtClean="0"/>
              <a:t>数字（取样）图像的组成</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r>
              <a:rPr lang="zh-CN" altLang="en-US" sz="2800" dirty="0" smtClean="0"/>
              <a:t>数字取样图像由</a:t>
            </a:r>
            <a:r>
              <a:rPr lang="en-US" altLang="zh-CN" sz="2800" dirty="0" smtClean="0"/>
              <a:t>M(</a:t>
            </a:r>
            <a:r>
              <a:rPr lang="zh-CN" altLang="en-US" sz="2800" dirty="0" smtClean="0"/>
              <a:t>列</a:t>
            </a:r>
            <a:r>
              <a:rPr lang="en-US" altLang="zh-CN" sz="2800" dirty="0" smtClean="0"/>
              <a:t>)</a:t>
            </a:r>
            <a:r>
              <a:rPr lang="en-US" altLang="zh-CN" sz="2800" dirty="0" err="1" smtClean="0"/>
              <a:t>xN</a:t>
            </a:r>
            <a:r>
              <a:rPr lang="en-US" altLang="zh-CN" sz="2800" dirty="0" smtClean="0"/>
              <a:t>(</a:t>
            </a:r>
            <a:r>
              <a:rPr lang="zh-CN" altLang="en-US" sz="2800" dirty="0" smtClean="0"/>
              <a:t>行</a:t>
            </a:r>
            <a:r>
              <a:rPr lang="en-US" altLang="zh-CN" sz="2800" dirty="0" smtClean="0"/>
              <a:t>)</a:t>
            </a:r>
            <a:r>
              <a:rPr lang="zh-CN" altLang="en-US" sz="2800" dirty="0" smtClean="0"/>
              <a:t>个取样点组成</a:t>
            </a:r>
            <a:endParaRPr lang="en-US" altLang="zh-CN" sz="2800" dirty="0" smtClean="0"/>
          </a:p>
          <a:p>
            <a:r>
              <a:rPr lang="zh-CN" altLang="en-US" sz="2800" dirty="0"/>
              <a:t>取样</a:t>
            </a:r>
            <a:r>
              <a:rPr lang="zh-CN" altLang="en-US" sz="2800" dirty="0" smtClean="0"/>
              <a:t>点是组成数字取样图像的基本单位，称为“像素”</a:t>
            </a:r>
            <a:endParaRPr lang="en-US" altLang="zh-CN" sz="2800" dirty="0" smtClean="0"/>
          </a:p>
          <a:p>
            <a:r>
              <a:rPr lang="zh-CN" altLang="en-US" sz="2800" dirty="0" smtClean="0"/>
              <a:t>图像的色彩值称为图像的颜色深度</a:t>
            </a:r>
            <a:endParaRPr lang="zh-CN" altLang="en-US" sz="2800" dirty="0"/>
          </a:p>
          <a:p>
            <a:pPr lvl="1"/>
            <a:r>
              <a:rPr lang="zh-CN" altLang="en-US" sz="2800" dirty="0" smtClean="0"/>
              <a:t>灰度图像和黑白图像的像素只包含</a:t>
            </a:r>
            <a:r>
              <a:rPr lang="en-US" altLang="zh-CN" sz="2800" dirty="0" smtClean="0"/>
              <a:t>1</a:t>
            </a:r>
            <a:r>
              <a:rPr lang="zh-CN" altLang="en-US" sz="2800" dirty="0" smtClean="0"/>
              <a:t>个亮度分量</a:t>
            </a:r>
            <a:endParaRPr lang="en-US" altLang="zh-CN" sz="2800" dirty="0" smtClean="0"/>
          </a:p>
          <a:p>
            <a:pPr lvl="1"/>
            <a:r>
              <a:rPr lang="zh-CN" altLang="en-US" sz="2800" dirty="0" smtClean="0"/>
              <a:t>彩色图像的像素通常由</a:t>
            </a:r>
            <a:r>
              <a:rPr lang="en-US" altLang="zh-CN" sz="2800" dirty="0" smtClean="0"/>
              <a:t>3</a:t>
            </a:r>
            <a:r>
              <a:rPr lang="zh-CN" altLang="en-US" sz="2800" dirty="0" smtClean="0"/>
              <a:t>个彩色分量组成</a:t>
            </a:r>
            <a:endParaRPr lang="zh-CN" altLang="en-US" dirty="0"/>
          </a:p>
          <a:p>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73</a:t>
            </a:fld>
            <a:endParaRPr lang="en-US" altLang="zh-C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5299" y="3717032"/>
            <a:ext cx="5407006" cy="232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08935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smtClean="0"/>
              <a:t>例</a:t>
            </a:r>
            <a:r>
              <a:rPr lang="en-US" altLang="zh-CN" dirty="0" smtClean="0"/>
              <a:t>1</a:t>
            </a:r>
            <a:r>
              <a:rPr lang="zh-CN" altLang="en-US" dirty="0" smtClean="0"/>
              <a:t>：黑白图像的表示</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r>
              <a:rPr lang="zh-CN" altLang="en-US" sz="2800" dirty="0" smtClean="0"/>
              <a:t>黑白图像的每个像素只有一个分量，且只需</a:t>
            </a:r>
            <a:r>
              <a:rPr lang="en-US" altLang="zh-CN" sz="2800" dirty="0" smtClean="0"/>
              <a:t>1</a:t>
            </a:r>
            <a:r>
              <a:rPr lang="zh-CN" altLang="en-US" sz="2800" dirty="0" smtClean="0"/>
              <a:t>个二进制位表示，其取值仅“</a:t>
            </a:r>
            <a:r>
              <a:rPr lang="en-US" altLang="zh-CN" sz="2800" dirty="0" smtClean="0"/>
              <a:t>0</a:t>
            </a:r>
            <a:r>
              <a:rPr lang="zh-CN" altLang="en-US" sz="2800" dirty="0" smtClean="0"/>
              <a:t>”（黑色）和“</a:t>
            </a:r>
            <a:r>
              <a:rPr lang="en-US" altLang="zh-CN" sz="2800" dirty="0" smtClean="0"/>
              <a:t>1</a:t>
            </a:r>
            <a:r>
              <a:rPr lang="zh-CN" altLang="en-US" sz="2800" dirty="0" smtClean="0"/>
              <a:t>”（白色）两种</a:t>
            </a:r>
            <a:endParaRPr lang="zh-CN" altLang="en-US" sz="2800" dirty="0"/>
          </a:p>
          <a:p>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74</a:t>
            </a:fld>
            <a:endParaRPr lang="en-US" altLang="zh-C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2420888"/>
            <a:ext cx="6881664"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32009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smtClean="0"/>
              <a:t>例</a:t>
            </a:r>
            <a:r>
              <a:rPr lang="en-US" altLang="zh-CN" dirty="0" smtClean="0"/>
              <a:t>2</a:t>
            </a:r>
            <a:r>
              <a:rPr lang="zh-CN" altLang="en-US" dirty="0" smtClean="0"/>
              <a:t>：灰度图像的表示</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r>
              <a:rPr lang="zh-CN" altLang="en-US" sz="2800" dirty="0"/>
              <a:t>灰度</a:t>
            </a:r>
            <a:r>
              <a:rPr lang="zh-CN" altLang="en-US" sz="2800" dirty="0" smtClean="0"/>
              <a:t>图像的每个像素只有一个分量，一般用</a:t>
            </a:r>
            <a:r>
              <a:rPr lang="en-US" altLang="zh-CN" sz="2800" dirty="0" smtClean="0"/>
              <a:t>8</a:t>
            </a:r>
            <a:r>
              <a:rPr lang="zh-CN" altLang="en-US" sz="2800" dirty="0" smtClean="0"/>
              <a:t>位二进制表示（</a:t>
            </a:r>
            <a:r>
              <a:rPr lang="en-US" altLang="zh-CN" sz="2800" dirty="0" smtClean="0"/>
              <a:t>1</a:t>
            </a:r>
            <a:r>
              <a:rPr lang="zh-CN" altLang="en-US" sz="2800" dirty="0" smtClean="0"/>
              <a:t>字节），灰度级别就有</a:t>
            </a:r>
            <a:r>
              <a:rPr lang="en-US" altLang="zh-CN" sz="2800" dirty="0" smtClean="0"/>
              <a:t>256(2</a:t>
            </a:r>
            <a:r>
              <a:rPr lang="en-US" altLang="zh-CN" sz="2800" baseline="30000" dirty="0" smtClean="0"/>
              <a:t>8</a:t>
            </a:r>
            <a:r>
              <a:rPr lang="en-US" altLang="zh-CN" sz="2800" dirty="0" smtClean="0"/>
              <a:t>=256)</a:t>
            </a:r>
            <a:r>
              <a:rPr lang="zh-CN" altLang="en-US" sz="2800" dirty="0" smtClean="0"/>
              <a:t>级，取值范围是：</a:t>
            </a:r>
            <a:r>
              <a:rPr lang="en-US" altLang="zh-CN" sz="2800" dirty="0" smtClean="0"/>
              <a:t>0~2</a:t>
            </a:r>
            <a:r>
              <a:rPr lang="en-US" altLang="zh-CN" sz="2800" baseline="30000" dirty="0" smtClean="0"/>
              <a:t>8</a:t>
            </a:r>
            <a:r>
              <a:rPr lang="en-US" altLang="zh-CN" sz="2800" dirty="0" smtClean="0"/>
              <a:t>-1</a:t>
            </a:r>
            <a:r>
              <a:rPr lang="zh-CN" altLang="en-US" sz="2800" dirty="0" smtClean="0"/>
              <a:t>，通过调整黑白两色的程度来显示单色图像</a:t>
            </a:r>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75</a:t>
            </a:fld>
            <a:endParaRPr lang="en-US" altLang="zh-C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2492896"/>
            <a:ext cx="7560840" cy="378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90010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smtClean="0"/>
              <a:t>例</a:t>
            </a:r>
            <a:r>
              <a:rPr lang="en-US" altLang="zh-CN" dirty="0" smtClean="0"/>
              <a:t>3</a:t>
            </a:r>
            <a:r>
              <a:rPr lang="zh-CN" altLang="en-US" dirty="0" smtClean="0"/>
              <a:t>：彩色图像的表示</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r>
              <a:rPr lang="zh-CN" altLang="en-US" sz="2800" dirty="0" smtClean="0"/>
              <a:t>彩色图像的每个像素有三个分量，分别表示三个基色的亮度，假设三个分量分别用</a:t>
            </a:r>
            <a:r>
              <a:rPr lang="en-US" altLang="zh-CN" sz="2800" dirty="0" smtClean="0"/>
              <a:t>8</a:t>
            </a:r>
            <a:r>
              <a:rPr lang="zh-CN" altLang="en-US" sz="2800" dirty="0" smtClean="0"/>
              <a:t>位二进制表示，则可表示为</a:t>
            </a:r>
            <a:r>
              <a:rPr lang="en-US" altLang="zh-CN" sz="2800" dirty="0" smtClean="0"/>
              <a:t>2</a:t>
            </a:r>
            <a:r>
              <a:rPr lang="en-US" altLang="zh-CN" sz="2800" baseline="30000" dirty="0" smtClean="0"/>
              <a:t>24</a:t>
            </a:r>
            <a:r>
              <a:rPr lang="zh-CN" altLang="en-US" sz="2800" dirty="0" smtClean="0"/>
              <a:t>种“真彩色”图像</a:t>
            </a:r>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76</a:t>
            </a:fld>
            <a:endParaRPr lang="en-US" altLang="zh-CN"/>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2132856"/>
            <a:ext cx="7570822" cy="4002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354967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smtClean="0"/>
              <a:t>数字（取样）图像的主要参数</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r>
              <a:rPr lang="zh-CN" altLang="en-US" sz="2400" dirty="0" smtClean="0"/>
              <a:t>图像大小（图像分辨率）：</a:t>
            </a:r>
            <a:endParaRPr lang="en-US" altLang="zh-CN" sz="2400" dirty="0" smtClean="0"/>
          </a:p>
          <a:p>
            <a:pPr lvl="1">
              <a:buClr>
                <a:srgbClr val="2F86B1"/>
              </a:buClr>
            </a:pPr>
            <a:r>
              <a:rPr lang="zh-CN" altLang="en-US" sz="2000" dirty="0" smtClean="0">
                <a:solidFill>
                  <a:srgbClr val="335338"/>
                </a:solidFill>
              </a:rPr>
              <a:t>用来表示组成该图像的行列数目，亦即图像所包含的像素数目</a:t>
            </a:r>
            <a:endParaRPr lang="en-US" altLang="zh-CN" sz="2000" dirty="0" smtClean="0">
              <a:solidFill>
                <a:srgbClr val="335338"/>
              </a:solidFill>
            </a:endParaRPr>
          </a:p>
          <a:p>
            <a:pPr lvl="1">
              <a:buClr>
                <a:srgbClr val="2F86B1"/>
              </a:buClr>
            </a:pPr>
            <a:r>
              <a:rPr lang="zh-CN" altLang="en-US" sz="2000" dirty="0" smtClean="0">
                <a:solidFill>
                  <a:srgbClr val="335338"/>
                </a:solidFill>
              </a:rPr>
              <a:t>使用</a:t>
            </a:r>
            <a:r>
              <a:rPr lang="zh-CN" altLang="en-US" sz="2000" dirty="0" smtClean="0">
                <a:solidFill>
                  <a:schemeClr val="tx2">
                    <a:lumMod val="60000"/>
                    <a:lumOff val="40000"/>
                  </a:schemeClr>
                </a:solidFill>
              </a:rPr>
              <a:t>水平分辨率</a:t>
            </a:r>
            <a:r>
              <a:rPr lang="en-US" altLang="zh-CN" sz="2000" dirty="0" smtClean="0">
                <a:solidFill>
                  <a:schemeClr val="tx2">
                    <a:lumMod val="60000"/>
                    <a:lumOff val="40000"/>
                  </a:schemeClr>
                </a:solidFill>
              </a:rPr>
              <a:t>x</a:t>
            </a:r>
            <a:r>
              <a:rPr lang="zh-CN" altLang="en-US" sz="2000" dirty="0" smtClean="0">
                <a:solidFill>
                  <a:schemeClr val="tx2">
                    <a:lumMod val="60000"/>
                    <a:lumOff val="40000"/>
                  </a:schemeClr>
                </a:solidFill>
              </a:rPr>
              <a:t>垂直分辨率</a:t>
            </a:r>
            <a:r>
              <a:rPr lang="zh-CN" altLang="en-US" sz="2000" dirty="0" smtClean="0">
                <a:solidFill>
                  <a:srgbClr val="335338"/>
                </a:solidFill>
              </a:rPr>
              <a:t>表示</a:t>
            </a:r>
            <a:endParaRPr lang="en-US" altLang="zh-CN" sz="2000" dirty="0" smtClean="0">
              <a:solidFill>
                <a:srgbClr val="335338"/>
              </a:solidFill>
            </a:endParaRPr>
          </a:p>
          <a:p>
            <a:pPr lvl="1">
              <a:buClr>
                <a:srgbClr val="2F86B1"/>
              </a:buClr>
            </a:pPr>
            <a:r>
              <a:rPr lang="zh-CN" altLang="en-US" sz="2000" dirty="0" smtClean="0">
                <a:solidFill>
                  <a:srgbClr val="335338"/>
                </a:solidFill>
              </a:rPr>
              <a:t>对在屏幕上显示出来的大小有影响</a:t>
            </a:r>
            <a:endParaRPr lang="en-US" altLang="zh-CN" sz="2000" dirty="0" smtClean="0">
              <a:solidFill>
                <a:srgbClr val="335338"/>
              </a:solidFill>
            </a:endParaRPr>
          </a:p>
          <a:p>
            <a:pPr>
              <a:buClr>
                <a:srgbClr val="2F86B1"/>
              </a:buClr>
            </a:pPr>
            <a:r>
              <a:rPr lang="zh-CN" altLang="en-US" sz="2400" dirty="0" smtClean="0"/>
              <a:t>颜色空间的类型，指彩色图像所使用的颜色描述方法，如：</a:t>
            </a:r>
            <a:endParaRPr lang="en-US" altLang="zh-CN" sz="2400" dirty="0" smtClean="0"/>
          </a:p>
          <a:p>
            <a:pPr lvl="1">
              <a:buClr>
                <a:srgbClr val="2F86B1"/>
              </a:buClr>
            </a:pPr>
            <a:r>
              <a:rPr lang="en-US" altLang="zh-CN" sz="2000" dirty="0" smtClean="0"/>
              <a:t>RGB</a:t>
            </a:r>
            <a:r>
              <a:rPr lang="en-US" altLang="zh-CN" sz="2000" dirty="0"/>
              <a:t>(</a:t>
            </a:r>
            <a:r>
              <a:rPr lang="zh-CN" altLang="en-US" sz="2000" dirty="0"/>
              <a:t>红、绿、蓝</a:t>
            </a:r>
            <a:r>
              <a:rPr lang="en-US" altLang="zh-CN" sz="2000" dirty="0"/>
              <a:t>)</a:t>
            </a:r>
            <a:r>
              <a:rPr lang="zh-CN" altLang="en-US" sz="2000" dirty="0"/>
              <a:t>模型，显示器使用</a:t>
            </a:r>
            <a:endParaRPr lang="en-US" altLang="zh-CN" sz="2000" dirty="0"/>
          </a:p>
          <a:p>
            <a:pPr lvl="1">
              <a:buClr>
                <a:srgbClr val="2F86B1"/>
              </a:buClr>
            </a:pPr>
            <a:r>
              <a:rPr lang="en-US" altLang="zh-CN" sz="2000" dirty="0"/>
              <a:t>CMYK(</a:t>
            </a:r>
            <a:r>
              <a:rPr lang="zh-CN" altLang="en-US" sz="2000" dirty="0"/>
              <a:t>青、品红、黄、黑</a:t>
            </a:r>
            <a:r>
              <a:rPr lang="en-US" altLang="zh-CN" sz="2000" dirty="0" smtClean="0"/>
              <a:t>)</a:t>
            </a:r>
            <a:r>
              <a:rPr lang="zh-CN" altLang="en-US" sz="2000" dirty="0" smtClean="0"/>
              <a:t>模型，彩色打印机使用</a:t>
            </a:r>
            <a:endParaRPr lang="en-US" altLang="zh-CN" sz="2000" dirty="0" smtClean="0"/>
          </a:p>
          <a:p>
            <a:pPr lvl="1">
              <a:buClr>
                <a:srgbClr val="2F86B1"/>
              </a:buClr>
            </a:pPr>
            <a:r>
              <a:rPr lang="en-US" altLang="zh-CN" sz="2000" dirty="0" smtClean="0"/>
              <a:t>HSB(</a:t>
            </a:r>
            <a:r>
              <a:rPr lang="zh-CN" altLang="en-US" sz="2000" dirty="0" smtClean="0"/>
              <a:t>色彩、</a:t>
            </a:r>
            <a:r>
              <a:rPr lang="zh-CN" altLang="en-US" sz="2000" dirty="0"/>
              <a:t>饱和度</a:t>
            </a:r>
            <a:r>
              <a:rPr lang="zh-CN" altLang="en-US" sz="2000" dirty="0" smtClean="0"/>
              <a:t>、亮度</a:t>
            </a:r>
            <a:r>
              <a:rPr lang="en-US" altLang="zh-CN" sz="2000" dirty="0" smtClean="0"/>
              <a:t>)</a:t>
            </a:r>
            <a:r>
              <a:rPr lang="zh-CN" altLang="en-US" sz="2000" dirty="0" smtClean="0"/>
              <a:t>模型，用户界面中使用</a:t>
            </a:r>
            <a:endParaRPr lang="en-US" altLang="zh-CN" sz="2000" dirty="0" smtClean="0"/>
          </a:p>
          <a:p>
            <a:pPr lvl="1">
              <a:buClr>
                <a:srgbClr val="2F86B1"/>
              </a:buClr>
            </a:pPr>
            <a:r>
              <a:rPr lang="en-US" altLang="zh-CN" sz="2000" dirty="0" smtClean="0"/>
              <a:t>YUV(</a:t>
            </a:r>
            <a:r>
              <a:rPr lang="zh-CN" altLang="en-US" sz="2000" dirty="0" smtClean="0"/>
              <a:t>亮度、色度</a:t>
            </a:r>
            <a:r>
              <a:rPr lang="en-US" altLang="zh-CN" sz="2000" dirty="0" smtClean="0"/>
              <a:t>)</a:t>
            </a:r>
            <a:r>
              <a:rPr lang="zh-CN" altLang="en-US" sz="2000" dirty="0" smtClean="0"/>
              <a:t>模型，彩色电视信号传输时使用</a:t>
            </a:r>
            <a:endParaRPr lang="en-US" altLang="zh-CN" sz="2000" dirty="0" smtClean="0"/>
          </a:p>
          <a:p>
            <a:pPr>
              <a:buClr>
                <a:srgbClr val="2F86B1"/>
              </a:buClr>
            </a:pPr>
            <a:r>
              <a:rPr lang="zh-CN" altLang="en-US" sz="2400" dirty="0" smtClean="0"/>
              <a:t>像素深度，即像素的所有颜色分量的二进制位数目之和</a:t>
            </a:r>
            <a:endParaRPr lang="en-US" altLang="zh-CN" sz="2400" dirty="0" smtClean="0"/>
          </a:p>
          <a:p>
            <a:pPr lvl="1">
              <a:buClr>
                <a:srgbClr val="2F86B1"/>
              </a:buClr>
            </a:pPr>
            <a:endParaRPr lang="zh-CN" altLang="en-US" sz="20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77</a:t>
            </a:fld>
            <a:endParaRPr lang="en-US" altLang="zh-CN"/>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16479" y="3068960"/>
            <a:ext cx="2808312" cy="132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4941168"/>
            <a:ext cx="8784976" cy="149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630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483"/>
                                        </p:tgtEl>
                                        <p:attrNameLst>
                                          <p:attrName>style.visibility</p:attrName>
                                        </p:attrNameLst>
                                      </p:cBhvr>
                                      <p:to>
                                        <p:strVal val="visible"/>
                                      </p:to>
                                    </p:set>
                                    <p:animEffect transition="in" filter="fade">
                                      <p:cBhvr>
                                        <p:cTn id="20"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a:t>数字图像的数据量</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r>
              <a:rPr lang="zh-CN" altLang="en-US" sz="2400" dirty="0"/>
              <a:t>数字图像数据量的计算公式（以字节为单位）：</a:t>
            </a:r>
            <a:endParaRPr lang="en-US" altLang="zh-CN" sz="2400" dirty="0"/>
          </a:p>
          <a:p>
            <a:pPr marL="0" indent="0">
              <a:buNone/>
            </a:pPr>
            <a:r>
              <a:rPr lang="zh-CN" altLang="en-US" sz="2400" dirty="0" smtClean="0">
                <a:solidFill>
                  <a:schemeClr val="tx2">
                    <a:lumMod val="60000"/>
                    <a:lumOff val="40000"/>
                  </a:schemeClr>
                </a:solidFill>
              </a:rPr>
              <a:t>    数据</a:t>
            </a:r>
            <a:r>
              <a:rPr lang="zh-CN" altLang="en-US" sz="2400" dirty="0">
                <a:solidFill>
                  <a:schemeClr val="tx2">
                    <a:lumMod val="60000"/>
                    <a:lumOff val="40000"/>
                  </a:schemeClr>
                </a:solidFill>
              </a:rPr>
              <a:t>量</a:t>
            </a:r>
            <a:r>
              <a:rPr lang="en-US" altLang="zh-CN" sz="2400" dirty="0">
                <a:solidFill>
                  <a:schemeClr val="tx2">
                    <a:lumMod val="60000"/>
                    <a:lumOff val="40000"/>
                  </a:schemeClr>
                </a:solidFill>
              </a:rPr>
              <a:t>=</a:t>
            </a:r>
            <a:r>
              <a:rPr lang="zh-CN" altLang="en-US" sz="2400" dirty="0">
                <a:solidFill>
                  <a:schemeClr val="tx2">
                    <a:lumMod val="60000"/>
                    <a:lumOff val="40000"/>
                  </a:schemeClr>
                </a:solidFill>
              </a:rPr>
              <a:t>水平分辨率</a:t>
            </a:r>
            <a:r>
              <a:rPr lang="en-US" altLang="zh-CN" sz="2400" dirty="0">
                <a:solidFill>
                  <a:schemeClr val="tx2">
                    <a:lumMod val="60000"/>
                    <a:lumOff val="40000"/>
                  </a:schemeClr>
                </a:solidFill>
              </a:rPr>
              <a:t>x</a:t>
            </a:r>
            <a:r>
              <a:rPr lang="zh-CN" altLang="en-US" sz="2400" dirty="0">
                <a:solidFill>
                  <a:schemeClr val="tx2">
                    <a:lumMod val="60000"/>
                    <a:lumOff val="40000"/>
                  </a:schemeClr>
                </a:solidFill>
              </a:rPr>
              <a:t>垂直分辨率</a:t>
            </a:r>
            <a:r>
              <a:rPr lang="en-US" altLang="zh-CN" sz="2400" dirty="0">
                <a:solidFill>
                  <a:schemeClr val="tx2">
                    <a:lumMod val="60000"/>
                    <a:lumOff val="40000"/>
                  </a:schemeClr>
                </a:solidFill>
              </a:rPr>
              <a:t>x</a:t>
            </a:r>
            <a:r>
              <a:rPr lang="zh-CN" altLang="en-US" sz="2400" dirty="0">
                <a:solidFill>
                  <a:schemeClr val="tx2">
                    <a:lumMod val="60000"/>
                    <a:lumOff val="40000"/>
                  </a:schemeClr>
                </a:solidFill>
              </a:rPr>
              <a:t>像素深度</a:t>
            </a:r>
            <a:r>
              <a:rPr lang="en-US" altLang="zh-CN" sz="2400" dirty="0">
                <a:solidFill>
                  <a:schemeClr val="tx2">
                    <a:lumMod val="60000"/>
                    <a:lumOff val="40000"/>
                  </a:schemeClr>
                </a:solidFill>
              </a:rPr>
              <a:t>/8</a:t>
            </a:r>
          </a:p>
          <a:p>
            <a:r>
              <a:rPr lang="zh-CN" altLang="en-US" sz="2400" dirty="0">
                <a:solidFill>
                  <a:srgbClr val="000000"/>
                </a:solidFill>
              </a:rPr>
              <a:t>几种常用格式的图像的数据量</a:t>
            </a:r>
            <a:endParaRPr lang="zh-CN" altLang="en-US" sz="2000" dirty="0">
              <a:solidFill>
                <a:srgbClr val="000000"/>
              </a:solidFill>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78</a:t>
            </a:fld>
            <a:endParaRPr lang="en-US" altLang="zh-CN"/>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2420888"/>
            <a:ext cx="8253142" cy="22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154" y="4671496"/>
            <a:ext cx="6552728" cy="96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728" y="5728218"/>
            <a:ext cx="3960440" cy="343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11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fade">
                                      <p:cBhvr>
                                        <p:cTn id="12"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smtClean="0"/>
              <a:t>数字图像的常用文件格式</a:t>
            </a:r>
            <a:endParaRPr lang="en-US" altLang="zh-CN" dirty="0">
              <a:ea typeface="宋体" panose="02010600030101010101" pitchFamily="2" charset="-122"/>
            </a:endParaRPr>
          </a:p>
        </p:txBody>
      </p:sp>
      <p:sp>
        <p:nvSpPr>
          <p:cNvPr id="3" name="Content Placeholder 2"/>
          <p:cNvSpPr>
            <a:spLocks noGrp="1"/>
          </p:cNvSpPr>
          <p:nvPr>
            <p:ph idx="1"/>
          </p:nvPr>
        </p:nvSpPr>
        <p:spPr/>
        <p:txBody>
          <a:bodyPr/>
          <a:lstStyle/>
          <a:p>
            <a:r>
              <a:rPr lang="zh-CN" altLang="en-US" sz="2800" dirty="0" smtClean="0"/>
              <a:t>不同的图像文件格式采用了不同的数据压缩技术和数据组织方法，有不同的应用</a:t>
            </a:r>
            <a:endParaRPr lang="en-US" altLang="zh-CN" sz="2800" dirty="0" smtClean="0"/>
          </a:p>
          <a:p>
            <a:pPr>
              <a:buClr>
                <a:srgbClr val="2F86B1"/>
              </a:buClr>
            </a:pPr>
            <a:r>
              <a:rPr lang="zh-CN" altLang="en-US" sz="2800" dirty="0" smtClean="0"/>
              <a:t>常用的图像文件格式有：</a:t>
            </a:r>
            <a:endParaRPr lang="en-US" altLang="zh-CN" sz="2800" dirty="0" smtClean="0"/>
          </a:p>
          <a:p>
            <a:pPr lvl="2">
              <a:buClr>
                <a:srgbClr val="2F86B1"/>
              </a:buClr>
            </a:pPr>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79</a:t>
            </a:fld>
            <a:endParaRPr lang="en-US" altLang="zh-C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2564904"/>
            <a:ext cx="9577064" cy="3537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0904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45F1505-42C7-460C-937E-8AF2412E994B}"/>
              </a:ext>
            </a:extLst>
          </p:cNvPr>
          <p:cNvSpPr>
            <a:spLocks noGrp="1"/>
          </p:cNvSpPr>
          <p:nvPr>
            <p:ph type="title"/>
          </p:nvPr>
        </p:nvSpPr>
        <p:spPr/>
        <p:txBody>
          <a:bodyPr/>
          <a:lstStyle/>
          <a:p>
            <a:r>
              <a:rPr lang="zh-CN" altLang="en-US" dirty="0"/>
              <a:t>电子计算机的发展</a:t>
            </a:r>
          </a:p>
        </p:txBody>
      </p:sp>
      <p:pic>
        <p:nvPicPr>
          <p:cNvPr id="6" name="图片 5">
            <a:extLst>
              <a:ext uri="{FF2B5EF4-FFF2-40B4-BE49-F238E27FC236}">
                <a16:creationId xmlns:a16="http://schemas.microsoft.com/office/drawing/2014/main" xmlns="" id="{A5811791-A9BB-4129-94BF-290071C1327B}"/>
              </a:ext>
            </a:extLst>
          </p:cNvPr>
          <p:cNvPicPr>
            <a:picLocks noChangeAspect="1"/>
          </p:cNvPicPr>
          <p:nvPr/>
        </p:nvPicPr>
        <p:blipFill rotWithShape="1">
          <a:blip r:embed="rId3"/>
          <a:srcRect l="11610" t="21650" r="13165" b="4642"/>
          <a:stretch/>
        </p:blipFill>
        <p:spPr>
          <a:xfrm>
            <a:off x="931175" y="962262"/>
            <a:ext cx="10277393" cy="5664447"/>
          </a:xfrm>
          <a:prstGeom prst="rect">
            <a:avLst/>
          </a:prstGeom>
        </p:spPr>
      </p:pic>
    </p:spTree>
    <p:extLst>
      <p:ext uri="{BB962C8B-B14F-4D97-AF65-F5344CB8AC3E}">
        <p14:creationId xmlns:p14="http://schemas.microsoft.com/office/powerpoint/2010/main" val="32444877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smtClean="0"/>
              <a:t>小结</a:t>
            </a:r>
            <a:r>
              <a:rPr lang="en-US" altLang="zh-CN" dirty="0" smtClean="0"/>
              <a:t>:</a:t>
            </a:r>
            <a:r>
              <a:rPr lang="zh-CN" altLang="en-US" dirty="0" smtClean="0"/>
              <a:t>图像与图形的比较</a:t>
            </a:r>
            <a:endParaRPr lang="en-US" altLang="zh-CN" dirty="0">
              <a:ea typeface="宋体" panose="02010600030101010101" pitchFamily="2" charset="-122"/>
            </a:endParaRPr>
          </a:p>
        </p:txBody>
      </p:sp>
      <p:sp>
        <p:nvSpPr>
          <p:cNvPr id="3" name="Content Placeholder 2"/>
          <p:cNvSpPr>
            <a:spLocks noGrp="1"/>
          </p:cNvSpPr>
          <p:nvPr>
            <p:ph idx="1"/>
          </p:nvPr>
        </p:nvSpPr>
        <p:spPr>
          <a:xfrm>
            <a:off x="335360" y="980728"/>
            <a:ext cx="4734395" cy="5127976"/>
          </a:xfrm>
        </p:spPr>
        <p:txBody>
          <a:bodyPr/>
          <a:lstStyle/>
          <a:p>
            <a:r>
              <a:rPr lang="zh-CN" altLang="en-US" sz="2800" dirty="0" smtClean="0">
                <a:latin typeface="+mj-lt"/>
              </a:rPr>
              <a:t>计算机中的“图”按其生成方法可以分为两大类：</a:t>
            </a:r>
            <a:endParaRPr lang="en-US" altLang="zh-CN" sz="2800" dirty="0" smtClean="0">
              <a:latin typeface="+mj-lt"/>
            </a:endParaRPr>
          </a:p>
          <a:p>
            <a:pPr lvl="1"/>
            <a:r>
              <a:rPr lang="zh-CN" altLang="en-US" sz="2800" dirty="0" smtClean="0">
                <a:latin typeface="+mj-lt"/>
              </a:rPr>
              <a:t>通过数字化设备获取的“图”，称为采样图像</a:t>
            </a:r>
            <a:r>
              <a:rPr lang="zh-CN" altLang="en-US" sz="2800" dirty="0" smtClean="0">
                <a:latin typeface="+mj-lt"/>
                <a:ea typeface="宋体"/>
              </a:rPr>
              <a:t>、点阵图像或位图图像等，通常简称为图像（</a:t>
            </a:r>
            <a:r>
              <a:rPr lang="en-US" altLang="zh-CN" sz="2800" dirty="0" smtClean="0">
                <a:latin typeface="+mj-lt"/>
                <a:ea typeface="宋体"/>
              </a:rPr>
              <a:t>image</a:t>
            </a:r>
            <a:r>
              <a:rPr lang="zh-CN" altLang="en-US" sz="2800" dirty="0" smtClean="0">
                <a:latin typeface="+mj-lt"/>
                <a:ea typeface="宋体"/>
              </a:rPr>
              <a:t>）</a:t>
            </a:r>
            <a:endParaRPr lang="en-US" altLang="zh-CN" sz="2800" dirty="0" smtClean="0">
              <a:latin typeface="+mj-lt"/>
              <a:ea typeface="宋体"/>
            </a:endParaRPr>
          </a:p>
          <a:p>
            <a:pPr lvl="1"/>
            <a:r>
              <a:rPr lang="zh-CN" altLang="en-US" sz="2800" dirty="0" smtClean="0">
                <a:latin typeface="+mj-lt"/>
                <a:ea typeface="宋体"/>
              </a:rPr>
              <a:t>通过计算机建模并绘制生成的“图”，称为矢量图形，通常称为图形（</a:t>
            </a:r>
            <a:r>
              <a:rPr lang="en-US" altLang="zh-CN" sz="2800" dirty="0" smtClean="0">
                <a:latin typeface="+mj-lt"/>
                <a:ea typeface="宋体"/>
              </a:rPr>
              <a:t>graphics</a:t>
            </a:r>
            <a:r>
              <a:rPr lang="zh-CN" altLang="en-US" sz="2800" dirty="0" smtClean="0">
                <a:latin typeface="+mj-lt"/>
                <a:ea typeface="宋体"/>
              </a:rPr>
              <a:t>）</a:t>
            </a:r>
            <a:endParaRPr lang="en-US" altLang="zh-CN" sz="2800" dirty="0" smtClean="0">
              <a:latin typeface="+mj-lt"/>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80</a:t>
            </a:fld>
            <a:endParaRPr lang="en-US" altLang="zh-CN"/>
          </a:p>
        </p:txBody>
      </p:sp>
      <p:pic>
        <p:nvPicPr>
          <p:cNvPr id="2560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7888" y="1700808"/>
            <a:ext cx="6573731" cy="383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8588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smtClean="0"/>
              <a:t>数字波形声音的表示及其参数</a:t>
            </a:r>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t>81</a:t>
            </a:fld>
            <a:endParaRPr lang="en-US" altLang="zh-CN"/>
          </a:p>
        </p:txBody>
      </p:sp>
      <p:pic>
        <p:nvPicPr>
          <p:cNvPr id="2051" name="Picture 2"/>
          <p:cNvPicPr>
            <a:picLocks noChangeAspect="1" noChangeArrowheads="1"/>
          </p:cNvPicPr>
          <p:nvPr/>
        </p:nvPicPr>
        <p:blipFill>
          <a:blip r:embed="rId2">
            <a:extLst>
              <a:ext uri="{28A0092B-C50C-407E-A947-70E740481C1C}">
                <a14:useLocalDpi xmlns:a14="http://schemas.microsoft.com/office/drawing/2010/main" val="0"/>
              </a:ext>
            </a:extLst>
          </a:blip>
          <a:srcRect l="-996" t="-3157" r="-2063" b="-6947"/>
          <a:stretch>
            <a:fillRect/>
          </a:stretch>
        </p:blipFill>
        <p:spPr bwMode="auto">
          <a:xfrm>
            <a:off x="2495600" y="5356677"/>
            <a:ext cx="5904656" cy="142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51384" y="832883"/>
            <a:ext cx="10868869" cy="5127976"/>
          </a:xfrm>
        </p:spPr>
        <p:txBody>
          <a:bodyPr/>
          <a:lstStyle/>
          <a:p>
            <a:r>
              <a:rPr lang="zh-CN" altLang="en-US" dirty="0" smtClean="0"/>
              <a:t>声音的特性</a:t>
            </a:r>
            <a:endParaRPr lang="en-US" altLang="zh-CN" dirty="0"/>
          </a:p>
          <a:p>
            <a:pPr lvl="1"/>
            <a:r>
              <a:rPr lang="zh-CN" altLang="en-US" dirty="0"/>
              <a:t>声音是通过空气的震动发出的，在介质中传播时，实际上是一种波，包括振幅、频率和周期，振幅决定了音量，频率决定了音调，周期决定了声波之间的距离</a:t>
            </a:r>
            <a:r>
              <a:rPr lang="zh-CN" altLang="en-US" dirty="0" smtClean="0"/>
              <a:t>。</a:t>
            </a:r>
            <a:endParaRPr lang="zh-CN" altLang="en-US" dirty="0"/>
          </a:p>
          <a:p>
            <a:r>
              <a:rPr lang="zh-CN" altLang="en-US" dirty="0" smtClean="0"/>
              <a:t>音频：声音的信息表示</a:t>
            </a:r>
            <a:endParaRPr lang="en-US" altLang="zh-CN" dirty="0" smtClean="0"/>
          </a:p>
          <a:p>
            <a:pPr lvl="1"/>
            <a:r>
              <a:rPr lang="zh-CN" altLang="en-US" dirty="0" smtClean="0"/>
              <a:t>指在</a:t>
            </a:r>
            <a:r>
              <a:rPr lang="en-US" altLang="zh-CN" dirty="0" smtClean="0"/>
              <a:t>20</a:t>
            </a:r>
            <a:r>
              <a:rPr lang="zh-CN" altLang="en-US" dirty="0" smtClean="0"/>
              <a:t>～</a:t>
            </a:r>
            <a:r>
              <a:rPr lang="en-US" altLang="zh-CN" dirty="0"/>
              <a:t>2000Hz</a:t>
            </a:r>
            <a:r>
              <a:rPr lang="zh-CN" altLang="en-US" dirty="0"/>
              <a:t>频率范围的声音信号，是连续变化的模拟信号，而计算机只能处理数字信号，必须把它转换成数字信号计算机才能处理，这就是音频的数字化</a:t>
            </a:r>
            <a:r>
              <a:rPr lang="zh-CN" altLang="en-US" dirty="0" smtClean="0"/>
              <a:t>。</a:t>
            </a:r>
            <a:endParaRPr lang="en-US" altLang="zh-CN" dirty="0" smtClean="0"/>
          </a:p>
        </p:txBody>
      </p:sp>
    </p:spTree>
    <p:extLst>
      <p:ext uri="{BB962C8B-B14F-4D97-AF65-F5344CB8AC3E}">
        <p14:creationId xmlns:p14="http://schemas.microsoft.com/office/powerpoint/2010/main" val="35280841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模拟音频的数字化</a:t>
            </a:r>
          </a:p>
        </p:txBody>
      </p:sp>
      <p:sp>
        <p:nvSpPr>
          <p:cNvPr id="4102" name="Text Box 3"/>
          <p:cNvSpPr txBox="1">
            <a:spLocks noChangeArrowheads="1"/>
          </p:cNvSpPr>
          <p:nvPr/>
        </p:nvSpPr>
        <p:spPr bwMode="auto">
          <a:xfrm>
            <a:off x="643439" y="1196752"/>
            <a:ext cx="10197719" cy="154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648000" algn="just">
              <a:lnSpc>
                <a:spcPct val="150000"/>
              </a:lnSpc>
              <a:spcBef>
                <a:spcPct val="50000"/>
              </a:spcBef>
            </a:pPr>
            <a:r>
              <a:rPr lang="zh-CN" altLang="en-US" sz="3200" b="1" dirty="0">
                <a:latin typeface="+mn-lt"/>
                <a:ea typeface="+mn-ea"/>
              </a:rPr>
              <a:t>用计算机对音频信息处理，就要将模拟信号（如语音、音乐等）转换</a:t>
            </a:r>
            <a:r>
              <a:rPr lang="zh-CN" altLang="en-US" sz="3200" b="1" dirty="0" smtClean="0">
                <a:latin typeface="+mn-lt"/>
                <a:ea typeface="+mn-ea"/>
              </a:rPr>
              <a:t>成数字信号</a:t>
            </a:r>
            <a:r>
              <a:rPr lang="zh-CN" altLang="en-US" sz="3200" b="1" dirty="0">
                <a:latin typeface="+mn-lt"/>
                <a:ea typeface="+mn-ea"/>
              </a:rPr>
              <a:t>。</a:t>
            </a:r>
          </a:p>
        </p:txBody>
      </p:sp>
      <p:sp>
        <p:nvSpPr>
          <p:cNvPr id="4107" name="Rectangle 88"/>
          <p:cNvSpPr>
            <a:spLocks noChangeArrowheads="1"/>
          </p:cNvSpPr>
          <p:nvPr/>
        </p:nvSpPr>
        <p:spPr bwMode="auto">
          <a:xfrm>
            <a:off x="1524000" y="28823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3" name="组合 2"/>
          <p:cNvGrpSpPr/>
          <p:nvPr/>
        </p:nvGrpSpPr>
        <p:grpSpPr>
          <a:xfrm>
            <a:off x="1121144" y="3645018"/>
            <a:ext cx="10231440" cy="2606382"/>
            <a:chOff x="1564949" y="1844671"/>
            <a:chExt cx="9268622" cy="1686641"/>
          </a:xfrm>
        </p:grpSpPr>
        <p:grpSp>
          <p:nvGrpSpPr>
            <p:cNvPr id="4104" name="Group 5"/>
            <p:cNvGrpSpPr>
              <a:grpSpLocks/>
            </p:cNvGrpSpPr>
            <p:nvPr/>
          </p:nvGrpSpPr>
          <p:grpSpPr bwMode="auto">
            <a:xfrm>
              <a:off x="2141720" y="1844671"/>
              <a:ext cx="7830775" cy="295620"/>
              <a:chOff x="771" y="2304"/>
              <a:chExt cx="7194" cy="259"/>
            </a:xfrm>
          </p:grpSpPr>
          <p:sp>
            <p:nvSpPr>
              <p:cNvPr id="4174" name="Rectangle 6"/>
              <p:cNvSpPr>
                <a:spLocks noChangeArrowheads="1"/>
              </p:cNvSpPr>
              <p:nvPr/>
            </p:nvSpPr>
            <p:spPr bwMode="auto">
              <a:xfrm>
                <a:off x="771" y="2304"/>
                <a:ext cx="113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a:latin typeface="宋体" panose="02010600030101010101" pitchFamily="2" charset="-122"/>
                  </a:rPr>
                  <a:t>模拟信号</a:t>
                </a:r>
              </a:p>
            </p:txBody>
          </p:sp>
          <p:sp>
            <p:nvSpPr>
              <p:cNvPr id="4175" name="Rectangle 7"/>
              <p:cNvSpPr>
                <a:spLocks noChangeArrowheads="1"/>
              </p:cNvSpPr>
              <p:nvPr/>
            </p:nvSpPr>
            <p:spPr bwMode="auto">
              <a:xfrm>
                <a:off x="2739" y="2304"/>
                <a:ext cx="623" cy="2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a:latin typeface="宋体" panose="02010600030101010101" pitchFamily="2" charset="-122"/>
                  </a:rPr>
                  <a:t>采样</a:t>
                </a:r>
              </a:p>
            </p:txBody>
          </p:sp>
          <p:sp>
            <p:nvSpPr>
              <p:cNvPr id="4176" name="Rectangle 8"/>
              <p:cNvSpPr>
                <a:spLocks noChangeArrowheads="1"/>
              </p:cNvSpPr>
              <p:nvPr/>
            </p:nvSpPr>
            <p:spPr bwMode="auto">
              <a:xfrm>
                <a:off x="4087" y="2317"/>
                <a:ext cx="623" cy="2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a:latin typeface="宋体" panose="02010600030101010101" pitchFamily="2" charset="-122"/>
                  </a:rPr>
                  <a:t>量化</a:t>
                </a:r>
              </a:p>
            </p:txBody>
          </p:sp>
          <p:sp>
            <p:nvSpPr>
              <p:cNvPr id="4177" name="Rectangle 9"/>
              <p:cNvSpPr>
                <a:spLocks noChangeArrowheads="1"/>
              </p:cNvSpPr>
              <p:nvPr/>
            </p:nvSpPr>
            <p:spPr bwMode="auto">
              <a:xfrm>
                <a:off x="5528" y="2317"/>
                <a:ext cx="623" cy="246"/>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a:latin typeface="宋体" panose="02010600030101010101" pitchFamily="2" charset="-122"/>
                  </a:rPr>
                  <a:t>编码</a:t>
                </a:r>
              </a:p>
            </p:txBody>
          </p:sp>
          <p:sp>
            <p:nvSpPr>
              <p:cNvPr id="4178" name="Line 10"/>
              <p:cNvSpPr>
                <a:spLocks noChangeShapeType="1"/>
              </p:cNvSpPr>
              <p:nvPr/>
            </p:nvSpPr>
            <p:spPr bwMode="auto">
              <a:xfrm>
                <a:off x="3360" y="2496"/>
                <a:ext cx="672" cy="0"/>
              </a:xfrm>
              <a:prstGeom prst="line">
                <a:avLst/>
              </a:prstGeom>
              <a:noFill/>
              <a:ln w="69850" cmpd="dbl">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p>
            </p:txBody>
          </p:sp>
          <p:sp>
            <p:nvSpPr>
              <p:cNvPr id="4179" name="Line 11"/>
              <p:cNvSpPr>
                <a:spLocks noChangeShapeType="1"/>
              </p:cNvSpPr>
              <p:nvPr/>
            </p:nvSpPr>
            <p:spPr bwMode="auto">
              <a:xfrm>
                <a:off x="4752" y="2496"/>
                <a:ext cx="672" cy="0"/>
              </a:xfrm>
              <a:prstGeom prst="line">
                <a:avLst/>
              </a:prstGeom>
              <a:noFill/>
              <a:ln w="69850" cmpd="dbl">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p>
            </p:txBody>
          </p:sp>
          <p:sp>
            <p:nvSpPr>
              <p:cNvPr id="4180" name="Rectangle 12"/>
              <p:cNvSpPr>
                <a:spLocks noChangeArrowheads="1"/>
              </p:cNvSpPr>
              <p:nvPr/>
            </p:nvSpPr>
            <p:spPr bwMode="auto">
              <a:xfrm>
                <a:off x="6828" y="2304"/>
                <a:ext cx="113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400" b="1">
                    <a:latin typeface="宋体" panose="02010600030101010101" pitchFamily="2" charset="-122"/>
                  </a:rPr>
                  <a:t>数字信号</a:t>
                </a:r>
              </a:p>
            </p:txBody>
          </p:sp>
          <p:sp>
            <p:nvSpPr>
              <p:cNvPr id="4181" name="Line 13"/>
              <p:cNvSpPr>
                <a:spLocks noChangeShapeType="1"/>
              </p:cNvSpPr>
              <p:nvPr/>
            </p:nvSpPr>
            <p:spPr bwMode="auto">
              <a:xfrm>
                <a:off x="2016" y="2496"/>
                <a:ext cx="672" cy="0"/>
              </a:xfrm>
              <a:prstGeom prst="line">
                <a:avLst/>
              </a:prstGeom>
              <a:noFill/>
              <a:ln w="69850" cmpd="dbl">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p>
            </p:txBody>
          </p:sp>
          <p:sp>
            <p:nvSpPr>
              <p:cNvPr id="4182" name="Line 14"/>
              <p:cNvSpPr>
                <a:spLocks noChangeShapeType="1"/>
              </p:cNvSpPr>
              <p:nvPr/>
            </p:nvSpPr>
            <p:spPr bwMode="auto">
              <a:xfrm>
                <a:off x="6144" y="2496"/>
                <a:ext cx="672" cy="0"/>
              </a:xfrm>
              <a:prstGeom prst="line">
                <a:avLst/>
              </a:prstGeom>
              <a:noFill/>
              <a:ln w="69850" cmpd="dbl">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sz="2000"/>
              </a:p>
            </p:txBody>
          </p:sp>
        </p:grpSp>
        <p:graphicFrame>
          <p:nvGraphicFramePr>
            <p:cNvPr id="4098" name="Object 87"/>
            <p:cNvGraphicFramePr>
              <a:graphicFrameLocks noChangeAspect="1"/>
            </p:cNvGraphicFramePr>
            <p:nvPr>
              <p:extLst>
                <p:ext uri="{D42A27DB-BD31-4B8C-83A1-F6EECF244321}">
                  <p14:modId xmlns:p14="http://schemas.microsoft.com/office/powerpoint/2010/main" val="1322797700"/>
                </p:ext>
              </p:extLst>
            </p:nvPr>
          </p:nvGraphicFramePr>
          <p:xfrm>
            <a:off x="1564949" y="2418191"/>
            <a:ext cx="9268622" cy="1113121"/>
          </p:xfrm>
          <a:graphic>
            <a:graphicData uri="http://schemas.openxmlformats.org/presentationml/2006/ole">
              <mc:AlternateContent xmlns:mc="http://schemas.openxmlformats.org/markup-compatibility/2006">
                <mc:Choice xmlns:v="urn:schemas-microsoft-com:vml" Requires="v">
                  <p:oleObj spid="_x0000_s5129" name="图片" r:id="rId3" imgW="5291002" imgH="888449" progId="Word.Picture.8">
                    <p:embed/>
                  </p:oleObj>
                </mc:Choice>
                <mc:Fallback>
                  <p:oleObj name="图片" r:id="rId3" imgW="5291002" imgH="888449"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949" y="2418191"/>
                          <a:ext cx="9268622" cy="1113121"/>
                        </a:xfrm>
                        <a:prstGeom prst="rect">
                          <a:avLst/>
                        </a:prstGeom>
                        <a:noFill/>
                        <a:extLst/>
                      </p:spPr>
                    </p:pic>
                  </p:oleObj>
                </mc:Fallback>
              </mc:AlternateContent>
            </a:graphicData>
          </a:graphic>
        </p:graphicFrame>
      </p:grpSp>
      <p:sp>
        <p:nvSpPr>
          <p:cNvPr id="88" name="Slide Number Placeholder 1"/>
          <p:cNvSpPr txBox="1">
            <a:spLocks/>
          </p:cNvSpPr>
          <p:nvPr/>
        </p:nvSpPr>
        <p:spPr>
          <a:xfrm>
            <a:off x="9003959" y="6219009"/>
            <a:ext cx="2844800" cy="320675"/>
          </a:xfrm>
          <a:prstGeom prst="rect">
            <a:avLst/>
          </a:prstGeo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fld id="{9CA331A9-1DD5-4C34-BAC9-1026D4AF2589}" type="slidenum">
              <a:rPr lang="en-US" altLang="zh-CN" sz="1400" smtClean="0"/>
              <a:pPr algn="r"/>
              <a:t>82</a:t>
            </a:fld>
            <a:endParaRPr lang="en-US" altLang="zh-CN" dirty="0"/>
          </a:p>
        </p:txBody>
      </p:sp>
    </p:spTree>
    <p:extLst>
      <p:ext uri="{BB962C8B-B14F-4D97-AF65-F5344CB8AC3E}">
        <p14:creationId xmlns:p14="http://schemas.microsoft.com/office/powerpoint/2010/main" val="1821890801"/>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模拟音频的数字化</a:t>
            </a:r>
          </a:p>
        </p:txBody>
      </p:sp>
      <p:sp>
        <p:nvSpPr>
          <p:cNvPr id="74" name="Content Placeholder 2"/>
          <p:cNvSpPr txBox="1">
            <a:spLocks/>
          </p:cNvSpPr>
          <p:nvPr/>
        </p:nvSpPr>
        <p:spPr>
          <a:xfrm>
            <a:off x="551384" y="832883"/>
            <a:ext cx="10868869" cy="5127976"/>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步骤</a:t>
            </a:r>
            <a:endParaRPr lang="en-US" altLang="zh-CN" dirty="0" smtClean="0"/>
          </a:p>
          <a:p>
            <a:pPr lvl="1"/>
            <a:r>
              <a:rPr lang="zh-CN" altLang="en-US" dirty="0" smtClean="0"/>
              <a:t>取样（</a:t>
            </a:r>
            <a:r>
              <a:rPr lang="en-US" altLang="zh-CN" dirty="0" smtClean="0"/>
              <a:t>sampling</a:t>
            </a:r>
            <a:r>
              <a:rPr lang="zh-CN" altLang="en-US" dirty="0" smtClean="0"/>
              <a:t>）</a:t>
            </a:r>
            <a:endParaRPr lang="en-US" altLang="zh-CN" dirty="0" smtClean="0"/>
          </a:p>
          <a:p>
            <a:pPr lvl="1"/>
            <a:r>
              <a:rPr lang="zh-CN" altLang="en-US" dirty="0" smtClean="0"/>
              <a:t>量化（</a:t>
            </a:r>
            <a:r>
              <a:rPr lang="en-US" altLang="zh-CN" dirty="0" smtClean="0"/>
              <a:t>quantization,</a:t>
            </a:r>
            <a:r>
              <a:rPr lang="zh-CN" altLang="en-US" dirty="0" smtClean="0"/>
              <a:t>模数转换）</a:t>
            </a:r>
            <a:endParaRPr lang="en-US" altLang="zh-CN" dirty="0" smtClean="0"/>
          </a:p>
          <a:p>
            <a:pPr lvl="1"/>
            <a:r>
              <a:rPr lang="zh-CN" altLang="en-US" dirty="0" smtClean="0"/>
              <a:t>编码（</a:t>
            </a:r>
            <a:r>
              <a:rPr lang="en-US" altLang="zh-CN" dirty="0" smtClean="0"/>
              <a:t>encoding</a:t>
            </a:r>
            <a:r>
              <a:rPr lang="zh-CN" altLang="en-US" dirty="0" smtClean="0"/>
              <a:t>）</a:t>
            </a:r>
            <a:endParaRPr lang="en-US" altLang="zh-CN" dirty="0" smtClean="0"/>
          </a:p>
        </p:txBody>
      </p:sp>
      <p:pic>
        <p:nvPicPr>
          <p:cNvPr id="75" name="Picture 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447" y="3404708"/>
            <a:ext cx="9760167" cy="283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1367685"/>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数字波形声音的表示及其参数</a:t>
            </a:r>
            <a:endParaRPr lang="zh-CN" altLang="en-US" dirty="0"/>
          </a:p>
        </p:txBody>
      </p:sp>
      <p:sp>
        <p:nvSpPr>
          <p:cNvPr id="4" name="Content Placeholder 2"/>
          <p:cNvSpPr txBox="1">
            <a:spLocks/>
          </p:cNvSpPr>
          <p:nvPr/>
        </p:nvSpPr>
        <p:spPr>
          <a:xfrm>
            <a:off x="551384" y="1052736"/>
            <a:ext cx="11233248" cy="5127976"/>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t>数字波形声音是使用二进制位表示的一种串行比特流，其数据按时间顺序进行组织，文件扩展名为“</a:t>
            </a:r>
            <a:r>
              <a:rPr lang="en-US" altLang="zh-CN" sz="2400" dirty="0" smtClean="0"/>
              <a:t>.wav</a:t>
            </a:r>
            <a:r>
              <a:rPr lang="zh-CN" altLang="en-US" sz="2400" dirty="0" smtClean="0"/>
              <a:t>”</a:t>
            </a:r>
            <a:endParaRPr lang="en-US" altLang="zh-CN" sz="2400" dirty="0" smtClean="0"/>
          </a:p>
          <a:p>
            <a:r>
              <a:rPr lang="zh-CN" altLang="en-US" sz="2400" dirty="0" smtClean="0"/>
              <a:t>数字波形声音的主要参数有：</a:t>
            </a:r>
            <a:endParaRPr lang="en-US" altLang="zh-CN" sz="2400" dirty="0" smtClean="0"/>
          </a:p>
          <a:p>
            <a:pPr lvl="1"/>
            <a:r>
              <a:rPr lang="zh-CN" altLang="en-US" sz="2400" dirty="0" smtClean="0"/>
              <a:t>采样频率：每秒采集多少个声音样本，频率越高，声音的保真度越高，声音质量越好</a:t>
            </a:r>
            <a:endParaRPr lang="en-US" altLang="zh-CN" sz="2400" dirty="0" smtClean="0"/>
          </a:p>
          <a:p>
            <a:pPr lvl="2"/>
            <a:r>
              <a:rPr lang="zh-CN" altLang="en-US" sz="2000" dirty="0" smtClean="0"/>
              <a:t>语音取样频率低，一般为</a:t>
            </a:r>
            <a:r>
              <a:rPr lang="en-US" altLang="zh-CN" sz="2000" dirty="0" smtClean="0"/>
              <a:t>11.025kHz</a:t>
            </a:r>
          </a:p>
          <a:p>
            <a:pPr lvl="2"/>
            <a:r>
              <a:rPr lang="zh-CN" altLang="en-US" sz="2000" dirty="0"/>
              <a:t>全</a:t>
            </a:r>
            <a:r>
              <a:rPr lang="zh-CN" altLang="en-US" sz="2000" dirty="0" smtClean="0"/>
              <a:t>频带声音（如音乐）的取样频率高，一般为</a:t>
            </a:r>
            <a:r>
              <a:rPr lang="en-US" altLang="zh-CN" sz="2000" dirty="0" smtClean="0"/>
              <a:t>44.1kHz</a:t>
            </a:r>
            <a:r>
              <a:rPr lang="zh-CN" altLang="en-US" sz="2000" dirty="0" smtClean="0"/>
              <a:t>（高保真效果）</a:t>
            </a:r>
            <a:endParaRPr lang="en-US" altLang="zh-CN" sz="2000" dirty="0" smtClean="0"/>
          </a:p>
          <a:p>
            <a:pPr lvl="1"/>
            <a:r>
              <a:rPr lang="zh-CN" altLang="en-US" sz="2400" dirty="0" smtClean="0"/>
              <a:t>量化位数：指每个声音样本用多少个二进制位来表示，它反映声音波形幅度的精度，一般为</a:t>
            </a:r>
            <a:r>
              <a:rPr lang="en-US" altLang="zh-CN" sz="2400" dirty="0" smtClean="0"/>
              <a:t>8</a:t>
            </a:r>
            <a:r>
              <a:rPr lang="zh-CN" altLang="en-US" sz="2400" dirty="0" smtClean="0"/>
              <a:t>位</a:t>
            </a:r>
            <a:r>
              <a:rPr lang="zh-CN" altLang="en-US" sz="2400" dirty="0" smtClean="0">
                <a:latin typeface="宋体"/>
                <a:ea typeface="宋体"/>
              </a:rPr>
              <a:t>、</a:t>
            </a:r>
            <a:r>
              <a:rPr lang="en-US" altLang="zh-CN" sz="2400" dirty="0" smtClean="0">
                <a:latin typeface="宋体"/>
                <a:ea typeface="宋体"/>
              </a:rPr>
              <a:t>16</a:t>
            </a:r>
            <a:r>
              <a:rPr lang="zh-CN" altLang="en-US" sz="2400" dirty="0" smtClean="0">
                <a:latin typeface="宋体"/>
                <a:ea typeface="宋体"/>
              </a:rPr>
              <a:t>位采样</a:t>
            </a:r>
            <a:endParaRPr lang="en-US" altLang="zh-CN" sz="2400" dirty="0" smtClean="0">
              <a:latin typeface="宋体"/>
              <a:ea typeface="宋体"/>
            </a:endParaRPr>
          </a:p>
          <a:p>
            <a:pPr lvl="1"/>
            <a:r>
              <a:rPr lang="zh-CN" altLang="en-US" sz="2400" dirty="0" smtClean="0">
                <a:latin typeface="宋体"/>
                <a:ea typeface="宋体"/>
              </a:rPr>
              <a:t>声道数目：单声道为</a:t>
            </a:r>
            <a:r>
              <a:rPr lang="en-US" altLang="zh-CN" sz="2400" dirty="0" smtClean="0">
                <a:latin typeface="宋体"/>
                <a:ea typeface="宋体"/>
              </a:rPr>
              <a:t>1</a:t>
            </a:r>
            <a:r>
              <a:rPr lang="zh-CN" altLang="en-US" sz="2400" dirty="0" smtClean="0">
                <a:latin typeface="宋体"/>
                <a:ea typeface="宋体"/>
              </a:rPr>
              <a:t>，双声道为</a:t>
            </a:r>
            <a:r>
              <a:rPr lang="en-US" altLang="zh-CN" sz="2400" dirty="0" smtClean="0">
                <a:latin typeface="宋体"/>
                <a:ea typeface="宋体"/>
              </a:rPr>
              <a:t>2</a:t>
            </a:r>
          </a:p>
          <a:p>
            <a:pPr lvl="1"/>
            <a:r>
              <a:rPr lang="zh-CN" altLang="en-US" sz="2400" dirty="0" smtClean="0">
                <a:latin typeface="宋体"/>
                <a:ea typeface="宋体"/>
              </a:rPr>
              <a:t>码率（比特率），每秒钟的数据量</a:t>
            </a:r>
            <a:endParaRPr lang="en-US" altLang="zh-CN" sz="2400" dirty="0" smtClean="0"/>
          </a:p>
        </p:txBody>
      </p:sp>
    </p:spTree>
    <p:extLst>
      <p:ext uri="{BB962C8B-B14F-4D97-AF65-F5344CB8AC3E}">
        <p14:creationId xmlns:p14="http://schemas.microsoft.com/office/powerpoint/2010/main" val="2087403961"/>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数字波形声音码率的计算</a:t>
            </a:r>
            <a:endParaRPr lang="zh-CN" altLang="en-US" dirty="0"/>
          </a:p>
        </p:txBody>
      </p:sp>
      <p:sp>
        <p:nvSpPr>
          <p:cNvPr id="4" name="Content Placeholder 2"/>
          <p:cNvSpPr txBox="1">
            <a:spLocks/>
          </p:cNvSpPr>
          <p:nvPr/>
        </p:nvSpPr>
        <p:spPr>
          <a:xfrm>
            <a:off x="551384" y="1052736"/>
            <a:ext cx="11233248" cy="5127976"/>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未</a:t>
            </a:r>
            <a:r>
              <a:rPr lang="zh-CN" altLang="en-US" sz="2400" dirty="0" smtClean="0"/>
              <a:t>压缩时数字波形声音的码率计算公式</a:t>
            </a:r>
            <a:endParaRPr lang="en-US" altLang="zh-CN" sz="2400" dirty="0" smtClean="0"/>
          </a:p>
          <a:p>
            <a:pPr marL="0" indent="0">
              <a:buNone/>
            </a:pPr>
            <a:r>
              <a:rPr lang="en-US" altLang="zh-CN" sz="2400" dirty="0"/>
              <a:t> </a:t>
            </a:r>
            <a:r>
              <a:rPr lang="en-US" altLang="zh-CN" sz="2400" dirty="0" smtClean="0"/>
              <a:t>         </a:t>
            </a:r>
            <a:r>
              <a:rPr lang="zh-CN" altLang="en-US" sz="2400" dirty="0" smtClean="0"/>
              <a:t>码率</a:t>
            </a:r>
            <a:r>
              <a:rPr lang="en-US" altLang="zh-CN" sz="2400" dirty="0" smtClean="0"/>
              <a:t>=</a:t>
            </a:r>
            <a:r>
              <a:rPr lang="zh-CN" altLang="en-US" sz="2400" dirty="0" smtClean="0"/>
              <a:t>采样频率</a:t>
            </a:r>
            <a:r>
              <a:rPr lang="en-US" altLang="zh-CN" sz="2400" dirty="0" smtClean="0"/>
              <a:t>(Hz)x</a:t>
            </a:r>
            <a:r>
              <a:rPr lang="zh-CN" altLang="en-US" sz="2400" dirty="0" smtClean="0"/>
              <a:t>量化位数</a:t>
            </a:r>
            <a:r>
              <a:rPr lang="en-US" altLang="zh-CN" sz="2400" dirty="0" smtClean="0"/>
              <a:t>(b/8)x</a:t>
            </a:r>
            <a:r>
              <a:rPr lang="zh-CN" altLang="en-US" sz="2400" dirty="0" smtClean="0"/>
              <a:t>声道数</a:t>
            </a: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pPr marL="0" indent="0">
              <a:buNone/>
            </a:pPr>
            <a:endParaRPr lang="en-US" altLang="zh-CN" sz="2400" dirty="0" smtClean="0"/>
          </a:p>
          <a:p>
            <a:pPr marL="0" indent="0">
              <a:buNone/>
            </a:pPr>
            <a:endParaRPr lang="en-US" altLang="zh-CN" sz="2400" dirty="0"/>
          </a:p>
          <a:p>
            <a:r>
              <a:rPr lang="zh-CN" altLang="en-US" sz="2400" dirty="0"/>
              <a:t>未压缩时数字波形声音</a:t>
            </a:r>
            <a:r>
              <a:rPr lang="zh-CN" altLang="en-US" sz="2400" dirty="0" smtClean="0"/>
              <a:t>的存储容量</a:t>
            </a:r>
            <a:endParaRPr lang="en-US" altLang="zh-CN" sz="2400" dirty="0"/>
          </a:p>
          <a:p>
            <a:pPr marL="0" indent="0">
              <a:buNone/>
            </a:pPr>
            <a:r>
              <a:rPr lang="en-US" altLang="zh-CN" sz="2400" dirty="0"/>
              <a:t>          </a:t>
            </a:r>
            <a:r>
              <a:rPr lang="zh-CN" altLang="en-US" sz="2400" dirty="0" smtClean="0"/>
              <a:t>存储容量</a:t>
            </a:r>
            <a:r>
              <a:rPr lang="en-US" altLang="zh-CN" sz="2400" dirty="0" smtClean="0"/>
              <a:t>=</a:t>
            </a:r>
            <a:r>
              <a:rPr lang="zh-CN" altLang="en-US" sz="2400" dirty="0"/>
              <a:t>采样频率</a:t>
            </a:r>
            <a:r>
              <a:rPr lang="en-US" altLang="zh-CN" sz="2400" dirty="0"/>
              <a:t>(Hz)x</a:t>
            </a:r>
            <a:r>
              <a:rPr lang="zh-CN" altLang="en-US" sz="2400" dirty="0"/>
              <a:t>量化位数</a:t>
            </a:r>
            <a:r>
              <a:rPr lang="en-US" altLang="zh-CN" sz="2400" dirty="0"/>
              <a:t>(b/8)x</a:t>
            </a:r>
            <a:r>
              <a:rPr lang="zh-CN" altLang="en-US" sz="2400" dirty="0"/>
              <a:t>声道</a:t>
            </a:r>
            <a:r>
              <a:rPr lang="zh-CN" altLang="en-US" sz="2400" dirty="0" smtClean="0"/>
              <a:t>数</a:t>
            </a:r>
            <a:r>
              <a:rPr lang="en-US" altLang="zh-CN" sz="2400" dirty="0" smtClean="0"/>
              <a:t>x</a:t>
            </a:r>
            <a:r>
              <a:rPr lang="zh-CN" altLang="en-US" sz="2400" dirty="0" smtClean="0"/>
              <a:t>时间</a:t>
            </a:r>
            <a:r>
              <a:rPr lang="en-US" altLang="zh-CN" sz="2400" dirty="0" smtClean="0"/>
              <a:t>(s)</a:t>
            </a:r>
          </a:p>
          <a:p>
            <a:pPr marL="0" indent="0">
              <a:buNone/>
            </a:pPr>
            <a:r>
              <a:rPr lang="zh-CN" altLang="en-US" sz="2400" dirty="0" smtClean="0"/>
              <a:t>例：用</a:t>
            </a:r>
            <a:r>
              <a:rPr lang="en-US" altLang="zh-CN" sz="2400" dirty="0" smtClean="0"/>
              <a:t>44.1kHz</a:t>
            </a:r>
            <a:r>
              <a:rPr lang="zh-CN" altLang="en-US" sz="2400" dirty="0" smtClean="0"/>
              <a:t>的采样频率进行采样，量化位数为</a:t>
            </a:r>
            <a:r>
              <a:rPr lang="en-US" altLang="zh-CN" sz="2400" dirty="0" smtClean="0"/>
              <a:t>16</a:t>
            </a:r>
            <a:r>
              <a:rPr lang="zh-CN" altLang="en-US" sz="2400" dirty="0" smtClean="0"/>
              <a:t>位，则在录制</a:t>
            </a:r>
            <a:r>
              <a:rPr lang="en-US" altLang="zh-CN" sz="2400" dirty="0" smtClean="0"/>
              <a:t>1</a:t>
            </a:r>
            <a:r>
              <a:rPr lang="zh-CN" altLang="en-US" sz="2400" dirty="0" smtClean="0"/>
              <a:t>秒的立体声节目时，其</a:t>
            </a:r>
            <a:r>
              <a:rPr lang="en-US" altLang="zh-CN" sz="2400" dirty="0" smtClean="0"/>
              <a:t>WAV</a:t>
            </a:r>
            <a:r>
              <a:rPr lang="zh-CN" altLang="en-US" sz="2400" dirty="0" smtClean="0"/>
              <a:t>文件的存储容量。</a:t>
            </a:r>
            <a:endParaRPr lang="en-US" altLang="zh-CN" sz="2400" dirty="0" smtClean="0"/>
          </a:p>
          <a:p>
            <a:pPr marL="0" indent="0">
              <a:buNone/>
            </a:pPr>
            <a:r>
              <a:rPr lang="en-US" altLang="zh-CN" sz="2400" dirty="0" smtClean="0"/>
              <a:t>           44.1Hz x1000x16b/8x2x1s=176 400B</a:t>
            </a:r>
            <a:endParaRPr lang="en-US" altLang="zh-CN" sz="2400" dirty="0"/>
          </a:p>
          <a:p>
            <a:pPr marL="0" indent="0">
              <a:buNone/>
            </a:pPr>
            <a:endParaRPr lang="en-US" altLang="zh-CN" sz="2400" dirty="0" smtClean="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988840"/>
            <a:ext cx="8145041" cy="1878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624038"/>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音频文件格式</a:t>
            </a:r>
            <a:endParaRPr lang="zh-CN" altLang="en-US" dirty="0"/>
          </a:p>
        </p:txBody>
      </p:sp>
      <p:sp>
        <p:nvSpPr>
          <p:cNvPr id="4" name="Content Placeholder 2"/>
          <p:cNvSpPr txBox="1">
            <a:spLocks/>
          </p:cNvSpPr>
          <p:nvPr/>
        </p:nvSpPr>
        <p:spPr>
          <a:xfrm>
            <a:off x="551384" y="1052736"/>
            <a:ext cx="11233248" cy="5127976"/>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t>WAV(.wav)</a:t>
            </a:r>
          </a:p>
          <a:p>
            <a:pPr lvl="1"/>
            <a:r>
              <a:rPr lang="zh-CN" altLang="en-US" sz="2400" dirty="0" smtClean="0"/>
              <a:t>保存</a:t>
            </a:r>
            <a:r>
              <a:rPr lang="en-US" altLang="zh-CN" sz="2400" dirty="0" smtClean="0"/>
              <a:t>Windows</a:t>
            </a:r>
            <a:r>
              <a:rPr lang="zh-CN" altLang="en-US" sz="2400" dirty="0" smtClean="0"/>
              <a:t>平台的音频信息资源，是</a:t>
            </a:r>
            <a:r>
              <a:rPr lang="en-US" altLang="zh-CN" sz="2400" dirty="0" smtClean="0"/>
              <a:t>PC</a:t>
            </a:r>
            <a:r>
              <a:rPr lang="zh-CN" altLang="en-US" sz="2400" dirty="0" smtClean="0"/>
              <a:t>上流行的音频文件格式，直接记录了真实声音的二进制采样数据，被称为无损音乐，但文件较大</a:t>
            </a:r>
            <a:endParaRPr lang="en-US" altLang="zh-CN" sz="2400" dirty="0" smtClean="0"/>
          </a:p>
          <a:p>
            <a:r>
              <a:rPr lang="en-US" altLang="zh-CN" sz="2400" dirty="0" smtClean="0"/>
              <a:t>MIDI(.mid)</a:t>
            </a:r>
          </a:p>
          <a:p>
            <a:pPr lvl="1"/>
            <a:r>
              <a:rPr lang="zh-CN" altLang="en-US" sz="2400" dirty="0" smtClean="0"/>
              <a:t>为了把电子乐器与计算机相连而制定的规范，是数字音乐的国际标准。</a:t>
            </a:r>
            <a:r>
              <a:rPr lang="en-US" altLang="zh-CN" sz="2400" dirty="0" smtClean="0"/>
              <a:t>MIDI</a:t>
            </a:r>
            <a:r>
              <a:rPr lang="zh-CN" altLang="en-US" sz="2400" dirty="0" smtClean="0"/>
              <a:t>文件比</a:t>
            </a:r>
            <a:r>
              <a:rPr lang="en-US" altLang="zh-CN" sz="2400" dirty="0" smtClean="0"/>
              <a:t>WAV</a:t>
            </a:r>
            <a:r>
              <a:rPr lang="zh-CN" altLang="en-US" sz="2400" dirty="0" smtClean="0"/>
              <a:t>文件小很多，但缺乏重现真实自然声音的能力</a:t>
            </a:r>
            <a:endParaRPr lang="en-US" altLang="zh-CN" sz="2400" dirty="0" smtClean="0"/>
          </a:p>
          <a:p>
            <a:r>
              <a:rPr lang="en-US" altLang="zh-CN" sz="2400" dirty="0" smtClean="0"/>
              <a:t>MP3</a:t>
            </a:r>
            <a:r>
              <a:rPr lang="en-US" altLang="zh-CN" sz="2400" dirty="0"/>
              <a:t> (.</a:t>
            </a:r>
            <a:r>
              <a:rPr lang="en-US" altLang="zh-CN" sz="2400" dirty="0" smtClean="0"/>
              <a:t>mp3)</a:t>
            </a:r>
          </a:p>
          <a:p>
            <a:pPr lvl="1"/>
            <a:r>
              <a:rPr lang="zh-CN" altLang="en-US" sz="2400" dirty="0" smtClean="0"/>
              <a:t>可以将音乐以</a:t>
            </a:r>
            <a:r>
              <a:rPr lang="en-US" altLang="zh-CN" sz="2400" dirty="0" smtClean="0"/>
              <a:t>1:10</a:t>
            </a:r>
            <a:r>
              <a:rPr lang="zh-CN" altLang="en-US" sz="2400" dirty="0" smtClean="0"/>
              <a:t>的压缩比压缩成存储容量较小的文件，重放的质量没有明显的下降，非常适合网上传播，是当前使用最多的音频格式文件</a:t>
            </a:r>
            <a:endParaRPr lang="en-US" altLang="zh-CN" sz="2400" dirty="0" smtClean="0"/>
          </a:p>
        </p:txBody>
      </p:sp>
    </p:spTree>
    <p:extLst>
      <p:ext uri="{BB962C8B-B14F-4D97-AF65-F5344CB8AC3E}">
        <p14:creationId xmlns:p14="http://schemas.microsoft.com/office/powerpoint/2010/main" val="3767024265"/>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smtClean="0">
                <a:ea typeface="宋体" panose="02010600030101010101" pitchFamily="2" charset="-122"/>
              </a:rPr>
              <a:t>简答题</a:t>
            </a:r>
            <a:endParaRPr lang="en-US" altLang="zh-CN" dirty="0">
              <a:ea typeface="宋体" panose="02010600030101010101" pitchFamily="2" charset="-122"/>
            </a:endParaRPr>
          </a:p>
        </p:txBody>
      </p:sp>
      <p:sp>
        <p:nvSpPr>
          <p:cNvPr id="9" name="矩形 8"/>
          <p:cNvSpPr/>
          <p:nvPr/>
        </p:nvSpPr>
        <p:spPr>
          <a:xfrm>
            <a:off x="198712" y="908720"/>
            <a:ext cx="12025336" cy="523220"/>
          </a:xfrm>
          <a:prstGeom prst="rect">
            <a:avLst/>
          </a:prstGeom>
        </p:spPr>
        <p:txBody>
          <a:bodyPr wrap="square">
            <a:spAutoFit/>
          </a:bodyPr>
          <a:lstStyle/>
          <a:p>
            <a:pPr lvl="0"/>
            <a:r>
              <a:rPr lang="en-US" altLang="zh-CN" sz="2800" b="1" dirty="0" smtClean="0"/>
              <a:t>WAV</a:t>
            </a:r>
            <a:r>
              <a:rPr lang="zh-CN" altLang="en-US" sz="2800" b="1" dirty="0"/>
              <a:t>文件和</a:t>
            </a:r>
            <a:r>
              <a:rPr lang="en-US" altLang="zh-CN" sz="2800" b="1" dirty="0"/>
              <a:t>MIDI</a:t>
            </a:r>
            <a:r>
              <a:rPr lang="zh-CN" altLang="en-US" sz="2800" b="1" dirty="0"/>
              <a:t>文件有什么区别？</a:t>
            </a:r>
            <a:endParaRPr lang="zh-CN" altLang="zh-CN" sz="2800" b="1" dirty="0"/>
          </a:p>
        </p:txBody>
      </p:sp>
      <p:sp>
        <p:nvSpPr>
          <p:cNvPr id="13" name="矩形 12"/>
          <p:cNvSpPr/>
          <p:nvPr/>
        </p:nvSpPr>
        <p:spPr>
          <a:xfrm>
            <a:off x="198712" y="1484784"/>
            <a:ext cx="11377264" cy="3108543"/>
          </a:xfrm>
          <a:prstGeom prst="rect">
            <a:avLst/>
          </a:prstGeom>
        </p:spPr>
        <p:txBody>
          <a:bodyPr wrap="square">
            <a:spAutoFit/>
          </a:bodyPr>
          <a:lstStyle/>
          <a:p>
            <a:r>
              <a:rPr lang="zh-CN" altLang="zh-CN" sz="2800" dirty="0"/>
              <a:t>答</a:t>
            </a:r>
            <a:r>
              <a:rPr lang="zh-CN" altLang="zh-CN" sz="2800" dirty="0" smtClean="0"/>
              <a:t>：</a:t>
            </a:r>
            <a:r>
              <a:rPr lang="en-US" altLang="zh-CN" sz="2800" dirty="0"/>
              <a:t>WAV</a:t>
            </a:r>
            <a:r>
              <a:rPr lang="zh-CN" altLang="en-US" sz="2800" dirty="0"/>
              <a:t>文件直接记录了真实声音的二进制采样数据</a:t>
            </a:r>
            <a:r>
              <a:rPr lang="en-US" altLang="zh-CN" sz="2800" dirty="0"/>
              <a:t>,</a:t>
            </a:r>
            <a:r>
              <a:rPr lang="zh-CN" altLang="en-US" sz="2800" dirty="0"/>
              <a:t>被称为无损的音乐但通常文件较大</a:t>
            </a:r>
            <a:r>
              <a:rPr lang="en-US" altLang="zh-CN" sz="2800" dirty="0"/>
              <a:t>,</a:t>
            </a:r>
            <a:r>
              <a:rPr lang="zh-CN" altLang="en-US" sz="2800" dirty="0"/>
              <a:t>多用于存储简短的声音。</a:t>
            </a:r>
            <a:r>
              <a:rPr lang="en-US" altLang="zh-CN" sz="2800" dirty="0"/>
              <a:t>MIDI</a:t>
            </a:r>
            <a:r>
              <a:rPr lang="zh-CN" altLang="en-US" sz="2800" dirty="0"/>
              <a:t>文件存放的不是声音采样信息</a:t>
            </a:r>
            <a:r>
              <a:rPr lang="en-US" altLang="zh-CN" sz="2800" dirty="0"/>
              <a:t>,</a:t>
            </a:r>
            <a:r>
              <a:rPr lang="zh-CN" altLang="en-US" sz="2800" dirty="0"/>
              <a:t>而是将乐器弹奏的每个音符记录为一连串的数字</a:t>
            </a:r>
            <a:r>
              <a:rPr lang="en-US" altLang="zh-CN" sz="2800" dirty="0"/>
              <a:t>,MID1</a:t>
            </a:r>
            <a:r>
              <a:rPr lang="zh-CN" altLang="en-US" sz="2800" dirty="0"/>
              <a:t>文件比</a:t>
            </a:r>
            <a:r>
              <a:rPr lang="en-US" altLang="zh-CN" sz="2800" dirty="0"/>
              <a:t>WAV</a:t>
            </a:r>
            <a:r>
              <a:rPr lang="zh-CN" altLang="en-US" sz="2800" dirty="0"/>
              <a:t>文件小很多。但</a:t>
            </a:r>
            <a:r>
              <a:rPr lang="en-US" altLang="zh-CN" sz="2800" dirty="0" err="1"/>
              <a:t>MIDl</a:t>
            </a:r>
            <a:r>
              <a:rPr lang="zh-CN" altLang="en-US" sz="2800" dirty="0"/>
              <a:t>的主要限制是它缺乏重现真实自然声音的能力</a:t>
            </a:r>
            <a:r>
              <a:rPr lang="en-US" altLang="zh-CN" sz="2800" dirty="0"/>
              <a:t>,</a:t>
            </a:r>
            <a:r>
              <a:rPr lang="zh-CN" altLang="en-US" sz="2800" dirty="0"/>
              <a:t>因而不能用在需要语音的场合此外</a:t>
            </a:r>
            <a:r>
              <a:rPr lang="en-US" altLang="zh-CN" sz="2800" dirty="0"/>
              <a:t>,MIDI</a:t>
            </a:r>
            <a:r>
              <a:rPr lang="zh-CN" altLang="en-US" sz="2800" dirty="0"/>
              <a:t>只能记录标准所规定的有限种乐器的组合</a:t>
            </a:r>
            <a:r>
              <a:rPr lang="en-US" altLang="zh-CN" sz="2800" dirty="0"/>
              <a:t>,</a:t>
            </a:r>
            <a:r>
              <a:rPr lang="zh-CN" altLang="en-US" sz="2800" dirty="0"/>
              <a:t>而且回放质量受到声音卡合成芯片的限制。</a:t>
            </a:r>
            <a:endParaRPr lang="en-US" altLang="zh-CN" sz="2800" dirty="0" smtClean="0"/>
          </a:p>
          <a:p>
            <a:endParaRPr lang="zh-CN" altLang="zh-CN" sz="2800" dirty="0"/>
          </a:p>
        </p:txBody>
      </p:sp>
    </p:spTree>
    <p:extLst>
      <p:ext uri="{BB962C8B-B14F-4D97-AF65-F5344CB8AC3E}">
        <p14:creationId xmlns:p14="http://schemas.microsoft.com/office/powerpoint/2010/main" val="293112984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ext Box 3"/>
          <p:cNvSpPr txBox="1">
            <a:spLocks noChangeArrowheads="1"/>
          </p:cNvSpPr>
          <p:nvPr/>
        </p:nvSpPr>
        <p:spPr bwMode="auto">
          <a:xfrm>
            <a:off x="713532" y="1371081"/>
            <a:ext cx="10000909" cy="1275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800" b="1" dirty="0">
                <a:solidFill>
                  <a:schemeClr val="accent2"/>
                </a:solidFill>
                <a:latin typeface="Times New Roman" panose="02020603050405020304" pitchFamily="18" charset="0"/>
                <a:ea typeface="幼圆_GB2312" pitchFamily="2" charset="-122"/>
              </a:rPr>
              <a:t>视</a:t>
            </a:r>
            <a:r>
              <a:rPr kumimoji="1" lang="zh-CN" altLang="en-US" sz="2800" b="1" dirty="0" smtClean="0">
                <a:solidFill>
                  <a:schemeClr val="accent2"/>
                </a:solidFill>
                <a:latin typeface="Times New Roman" panose="02020603050405020304" pitchFamily="18" charset="0"/>
                <a:ea typeface="幼圆_GB2312" pitchFamily="2" charset="-122"/>
              </a:rPr>
              <a:t>频    </a:t>
            </a:r>
            <a:r>
              <a:rPr kumimoji="1" lang="zh-CN" altLang="en-US" sz="2800" b="1" dirty="0" smtClean="0">
                <a:latin typeface="Times New Roman" panose="02020603050405020304" pitchFamily="18" charset="0"/>
                <a:ea typeface="幼圆_GB2312" pitchFamily="2" charset="-122"/>
              </a:rPr>
              <a:t>是</a:t>
            </a:r>
            <a:r>
              <a:rPr kumimoji="1" lang="zh-CN" altLang="en-US" sz="2800" b="1" dirty="0">
                <a:latin typeface="Times New Roman" panose="02020603050405020304" pitchFamily="18" charset="0"/>
                <a:ea typeface="幼圆_GB2312" pitchFamily="2" charset="-122"/>
              </a:rPr>
              <a:t>将一幅幅独立图像组成的序列按</a:t>
            </a:r>
            <a:r>
              <a:rPr kumimoji="1" lang="zh-CN" altLang="en-US" sz="2800" b="1" dirty="0" smtClean="0">
                <a:latin typeface="Times New Roman" panose="02020603050405020304" pitchFamily="18" charset="0"/>
                <a:ea typeface="幼圆_GB2312" pitchFamily="2" charset="-122"/>
              </a:rPr>
              <a:t>照一</a:t>
            </a:r>
            <a:r>
              <a:rPr kumimoji="1" lang="zh-CN" altLang="en-US" sz="2800" b="1" dirty="0">
                <a:latin typeface="Times New Roman" panose="02020603050405020304" pitchFamily="18" charset="0"/>
                <a:ea typeface="幼圆_GB2312" pitchFamily="2" charset="-122"/>
              </a:rPr>
              <a:t>定的速率连续播放，利用视觉暂留现</a:t>
            </a:r>
            <a:r>
              <a:rPr kumimoji="1" lang="zh-CN" altLang="en-US" sz="2800" b="1" dirty="0" smtClean="0">
                <a:latin typeface="Times New Roman" panose="02020603050405020304" pitchFamily="18" charset="0"/>
                <a:ea typeface="幼圆_GB2312" pitchFamily="2" charset="-122"/>
              </a:rPr>
              <a:t>象在</a:t>
            </a:r>
            <a:r>
              <a:rPr kumimoji="1" lang="zh-CN" altLang="en-US" sz="2800" b="1" dirty="0">
                <a:latin typeface="Times New Roman" panose="02020603050405020304" pitchFamily="18" charset="0"/>
                <a:ea typeface="幼圆_GB2312" pitchFamily="2" charset="-122"/>
              </a:rPr>
              <a:t>人的眼前呈现出连续运动的画面</a:t>
            </a:r>
            <a:r>
              <a:rPr kumimoji="1" lang="zh-CN" altLang="en-US" sz="2800" b="1" dirty="0" smtClean="0">
                <a:latin typeface="Times New Roman" panose="02020603050405020304" pitchFamily="18" charset="0"/>
                <a:ea typeface="幼圆_GB2312" pitchFamily="2" charset="-122"/>
              </a:rPr>
              <a:t>。</a:t>
            </a:r>
            <a:endParaRPr kumimoji="1" lang="zh-CN" altLang="en-US" sz="2800" b="1" dirty="0">
              <a:latin typeface="Times New Roman" panose="02020603050405020304" pitchFamily="18" charset="0"/>
              <a:ea typeface="幼圆_GB2312" pitchFamily="2" charset="-122"/>
            </a:endParaRPr>
          </a:p>
        </p:txBody>
      </p:sp>
      <p:graphicFrame>
        <p:nvGraphicFramePr>
          <p:cNvPr id="5122" name="Object 39"/>
          <p:cNvGraphicFramePr>
            <a:graphicFrameLocks noChangeAspect="1"/>
          </p:cNvGraphicFramePr>
          <p:nvPr>
            <p:extLst>
              <p:ext uri="{D42A27DB-BD31-4B8C-83A1-F6EECF244321}">
                <p14:modId xmlns:p14="http://schemas.microsoft.com/office/powerpoint/2010/main" val="3377652829"/>
              </p:ext>
            </p:extLst>
          </p:nvPr>
        </p:nvGraphicFramePr>
        <p:xfrm>
          <a:off x="9003959" y="2984482"/>
          <a:ext cx="1864093" cy="1769169"/>
        </p:xfrm>
        <a:graphic>
          <a:graphicData uri="http://schemas.openxmlformats.org/presentationml/2006/ole">
            <mc:AlternateContent xmlns:mc="http://schemas.openxmlformats.org/markup-compatibility/2006">
              <mc:Choice xmlns:v="urn:schemas-microsoft-com:vml" Requires="v">
                <p:oleObj spid="_x0000_s6153" name="剪辑" r:id="rId3" imgW="1003680" imgH="1127880" progId="MS_ClipArt_Gallery.2">
                  <p:embed/>
                </p:oleObj>
              </mc:Choice>
              <mc:Fallback>
                <p:oleObj name="剪辑" r:id="rId3" imgW="1003680" imgH="112788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3959" y="2984482"/>
                        <a:ext cx="1864093" cy="1769169"/>
                      </a:xfrm>
                      <a:prstGeom prst="rect">
                        <a:avLst/>
                      </a:prstGeom>
                      <a:noFill/>
                      <a:ln>
                        <a:noFill/>
                      </a:ln>
                      <a:effectLst/>
                    </p:spPr>
                  </p:pic>
                </p:oleObj>
              </mc:Fallback>
            </mc:AlternateContent>
          </a:graphicData>
        </a:graphic>
      </p:graphicFrame>
      <p:sp>
        <p:nvSpPr>
          <p:cNvPr id="46" name="Slide Number Placeholder 1"/>
          <p:cNvSpPr txBox="1">
            <a:spLocks/>
          </p:cNvSpPr>
          <p:nvPr/>
        </p:nvSpPr>
        <p:spPr>
          <a:xfrm>
            <a:off x="9003959" y="6219009"/>
            <a:ext cx="2844800" cy="320675"/>
          </a:xfrm>
          <a:prstGeom prst="rect">
            <a:avLst/>
          </a:prstGeo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fld id="{9CA331A9-1DD5-4C34-BAC9-1026D4AF2589}" type="slidenum">
              <a:rPr lang="en-US" altLang="zh-CN" sz="1400" smtClean="0"/>
              <a:pPr algn="r"/>
              <a:t>88</a:t>
            </a:fld>
            <a:endParaRPr lang="en-US" altLang="zh-CN" dirty="0"/>
          </a:p>
        </p:txBody>
      </p:sp>
      <p:sp>
        <p:nvSpPr>
          <p:cNvPr id="2" name="Title 1"/>
          <p:cNvSpPr>
            <a:spLocks noGrp="1"/>
          </p:cNvSpPr>
          <p:nvPr>
            <p:ph type="title"/>
          </p:nvPr>
        </p:nvSpPr>
        <p:spPr/>
        <p:txBody>
          <a:bodyPr/>
          <a:lstStyle/>
          <a:p>
            <a:r>
              <a:rPr lang="en-US" altLang="zh-CN" dirty="0"/>
              <a:t>3.3.3  </a:t>
            </a:r>
            <a:r>
              <a:rPr lang="zh-CN" altLang="en-US" dirty="0"/>
              <a:t>视频</a:t>
            </a:r>
          </a:p>
        </p:txBody>
      </p:sp>
      <p:grpSp>
        <p:nvGrpSpPr>
          <p:cNvPr id="6" name="组合 4"/>
          <p:cNvGrpSpPr/>
          <p:nvPr/>
        </p:nvGrpSpPr>
        <p:grpSpPr>
          <a:xfrm>
            <a:off x="1076128" y="3259560"/>
            <a:ext cx="5755863" cy="2359024"/>
            <a:chOff x="713532" y="1844824"/>
            <a:chExt cx="5755863" cy="2359024"/>
          </a:xfrm>
        </p:grpSpPr>
        <p:sp>
          <p:nvSpPr>
            <p:cNvPr id="7" name="Rectangle 4"/>
            <p:cNvSpPr>
              <a:spLocks noChangeArrowheads="1"/>
            </p:cNvSpPr>
            <p:nvPr/>
          </p:nvSpPr>
          <p:spPr bwMode="auto">
            <a:xfrm>
              <a:off x="1392983" y="1844824"/>
              <a:ext cx="5076412" cy="198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008" tIns="32004" rIns="64008" bIns="32004">
              <a:spAutoFit/>
            </a:bodyP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500" b="1" dirty="0" smtClean="0">
                  <a:latin typeface="Times New Roman" panose="02020603050405020304" pitchFamily="18" charset="0"/>
                  <a:ea typeface="幼圆_GB2312" pitchFamily="2" charset="-122"/>
                </a:rPr>
                <a:t>例如，</a:t>
              </a:r>
              <a:r>
                <a:rPr kumimoji="1" lang="en-US" altLang="zh-CN" sz="2500" b="1" dirty="0" smtClean="0">
                  <a:latin typeface="Times New Roman" panose="02020603050405020304" pitchFamily="18" charset="0"/>
                  <a:ea typeface="幼圆_GB2312" pitchFamily="2" charset="-122"/>
                </a:rPr>
                <a:t>1</a:t>
              </a:r>
              <a:r>
                <a:rPr kumimoji="1" lang="zh-CN" altLang="en-US" sz="2500" b="1" dirty="0">
                  <a:latin typeface="Times New Roman" panose="02020603050405020304" pitchFamily="18" charset="0"/>
                  <a:ea typeface="幼圆_GB2312" pitchFamily="2" charset="-122"/>
                </a:rPr>
                <a:t>分钟的数字视频容</a:t>
              </a:r>
              <a:r>
                <a:rPr kumimoji="1" lang="zh-CN" altLang="en-US" sz="2500" b="1" dirty="0" smtClean="0">
                  <a:latin typeface="Times New Roman" panose="02020603050405020304" pitchFamily="18" charset="0"/>
                  <a:ea typeface="幼圆_GB2312" pitchFamily="2" charset="-122"/>
                </a:rPr>
                <a:t>量</a:t>
              </a:r>
            </a:p>
            <a:p>
              <a:pPr eaLnBrk="1" hangingPunct="1"/>
              <a:endParaRPr kumimoji="1" lang="zh-CN" altLang="en-US" sz="2500" b="1" dirty="0">
                <a:latin typeface="Times New Roman" panose="02020603050405020304" pitchFamily="18" charset="0"/>
                <a:ea typeface="幼圆_GB2312" pitchFamily="2" charset="-122"/>
              </a:endParaRPr>
            </a:p>
            <a:p>
              <a:pPr eaLnBrk="1" hangingPunct="1"/>
              <a:endParaRPr kumimoji="1" lang="zh-CN" altLang="en-US" sz="2500" b="1" dirty="0">
                <a:latin typeface="Times New Roman" panose="02020603050405020304" pitchFamily="18" charset="0"/>
                <a:ea typeface="幼圆_GB2312" pitchFamily="2" charset="-122"/>
              </a:endParaRPr>
            </a:p>
            <a:p>
              <a:pPr eaLnBrk="1" hangingPunct="1"/>
              <a:r>
                <a:rPr kumimoji="1" lang="en-US" altLang="zh-CN" sz="2500" b="1" u="sng" dirty="0">
                  <a:latin typeface="Times New Roman" panose="02020603050405020304" pitchFamily="18" charset="0"/>
                  <a:ea typeface="幼圆_GB2312" pitchFamily="2" charset="-122"/>
                </a:rPr>
                <a:t>640×480</a:t>
              </a:r>
              <a:r>
                <a:rPr kumimoji="1" lang="en-US" altLang="zh-CN" sz="2500" b="1" dirty="0">
                  <a:latin typeface="Times New Roman" panose="02020603050405020304" pitchFamily="18" charset="0"/>
                  <a:ea typeface="幼圆_GB2312" pitchFamily="2" charset="-122"/>
                </a:rPr>
                <a:t> ×3 ×30 ×60</a:t>
              </a:r>
            </a:p>
            <a:p>
              <a:pPr eaLnBrk="1" hangingPunct="1"/>
              <a:r>
                <a:rPr kumimoji="1" lang="en-US" altLang="zh-CN" sz="2500" b="1" dirty="0">
                  <a:solidFill>
                    <a:schemeClr val="hlink"/>
                  </a:solidFill>
                  <a:latin typeface="Times New Roman" panose="02020603050405020304" pitchFamily="18" charset="0"/>
                  <a:ea typeface="幼圆_GB2312" pitchFamily="2" charset="-122"/>
                </a:rPr>
                <a:t>=1 658 880 000</a:t>
              </a:r>
              <a:r>
                <a:rPr kumimoji="1" lang="zh-CN" altLang="en-US" sz="2500" b="1" dirty="0">
                  <a:solidFill>
                    <a:schemeClr val="hlink"/>
                  </a:solidFill>
                  <a:latin typeface="Times New Roman" panose="02020603050405020304" pitchFamily="18" charset="0"/>
                  <a:ea typeface="幼圆_GB2312" pitchFamily="2" charset="-122"/>
                </a:rPr>
                <a:t>字节</a:t>
              </a:r>
            </a:p>
          </p:txBody>
        </p:sp>
        <p:sp>
          <p:nvSpPr>
            <p:cNvPr id="8" name="AutoShape 40"/>
            <p:cNvSpPr>
              <a:spLocks noChangeArrowheads="1"/>
            </p:cNvSpPr>
            <p:nvPr/>
          </p:nvSpPr>
          <p:spPr bwMode="auto">
            <a:xfrm>
              <a:off x="713532" y="2454331"/>
              <a:ext cx="1274880" cy="433481"/>
            </a:xfrm>
            <a:prstGeom prst="wedgeRoundRectCallout">
              <a:avLst>
                <a:gd name="adj1" fmla="val 51374"/>
                <a:gd name="adj2" fmla="val 93637"/>
                <a:gd name="adj3" fmla="val 16667"/>
              </a:avLst>
            </a:prstGeom>
            <a:solidFill>
              <a:srgbClr val="F6F6A8"/>
            </a:solidFill>
            <a:ln w="9525">
              <a:solidFill>
                <a:schemeClr val="tx1"/>
              </a:solidFill>
              <a:miter lim="800000"/>
              <a:headEnd/>
              <a:tailEnd/>
            </a:ln>
          </p:spPr>
          <p:txBody>
            <a:bodyPr lIns="92070" tIns="46036" rIns="92070" bIns="46036" anchor="ct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eaLnBrk="1" hangingPunct="1"/>
              <a:r>
                <a:rPr kumimoji="1" lang="zh-CN" altLang="en-US" sz="2000" b="1">
                  <a:solidFill>
                    <a:srgbClr val="368463"/>
                  </a:solidFill>
                  <a:latin typeface="Times New Roman" panose="02020603050405020304" pitchFamily="18" charset="0"/>
                  <a:ea typeface="+mn-ea"/>
                </a:rPr>
                <a:t>分辨率</a:t>
              </a:r>
            </a:p>
          </p:txBody>
        </p:sp>
        <p:sp>
          <p:nvSpPr>
            <p:cNvPr id="9" name="AutoShape 41"/>
            <p:cNvSpPr>
              <a:spLocks noChangeArrowheads="1"/>
            </p:cNvSpPr>
            <p:nvPr/>
          </p:nvSpPr>
          <p:spPr bwMode="auto">
            <a:xfrm>
              <a:off x="3848845" y="2461461"/>
              <a:ext cx="1223761" cy="370787"/>
            </a:xfrm>
            <a:prstGeom prst="wedgeRoundRectCallout">
              <a:avLst>
                <a:gd name="adj1" fmla="val -50963"/>
                <a:gd name="adj2" fmla="val 121641"/>
                <a:gd name="adj3" fmla="val 16667"/>
              </a:avLst>
            </a:prstGeom>
            <a:solidFill>
              <a:srgbClr val="F6F6A8"/>
            </a:solidFill>
            <a:ln w="9525">
              <a:solidFill>
                <a:schemeClr val="tx1"/>
              </a:solidFill>
              <a:miter lim="800000"/>
              <a:headEnd/>
              <a:tailEnd/>
            </a:ln>
          </p:spPr>
          <p:txBody>
            <a:bodyPr lIns="92070" tIns="46036" rIns="92070" bIns="46036" anchor="ct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eaLnBrk="1" hangingPunct="1"/>
              <a:r>
                <a:rPr kumimoji="1" lang="zh-CN" altLang="en-US" sz="2000" b="1">
                  <a:solidFill>
                    <a:srgbClr val="368463"/>
                  </a:solidFill>
                  <a:latin typeface="Times New Roman" panose="02020603050405020304" pitchFamily="18" charset="0"/>
                  <a:ea typeface="+mn-ea"/>
                </a:rPr>
                <a:t>帧</a:t>
              </a:r>
              <a:r>
                <a:rPr kumimoji="1" lang="en-US" altLang="zh-CN" sz="2000" b="1">
                  <a:solidFill>
                    <a:srgbClr val="368463"/>
                  </a:solidFill>
                  <a:latin typeface="宋体" panose="02010600030101010101" pitchFamily="2" charset="-122"/>
                  <a:ea typeface="+mn-ea"/>
                </a:rPr>
                <a:t>/</a:t>
              </a:r>
              <a:r>
                <a:rPr kumimoji="1" lang="zh-CN" altLang="en-US" sz="2000" b="1">
                  <a:solidFill>
                    <a:srgbClr val="368463"/>
                  </a:solidFill>
                  <a:latin typeface="Times New Roman" panose="02020603050405020304" pitchFamily="18" charset="0"/>
                  <a:ea typeface="+mn-ea"/>
                </a:rPr>
                <a:t>秒</a:t>
              </a:r>
            </a:p>
          </p:txBody>
        </p:sp>
        <p:sp>
          <p:nvSpPr>
            <p:cNvPr id="10" name="AutoShape 42"/>
            <p:cNvSpPr>
              <a:spLocks noChangeArrowheads="1"/>
            </p:cNvSpPr>
            <p:nvPr/>
          </p:nvSpPr>
          <p:spPr bwMode="auto">
            <a:xfrm>
              <a:off x="2334370" y="2454331"/>
              <a:ext cx="1274881" cy="433481"/>
            </a:xfrm>
            <a:prstGeom prst="wedgeRoundRectCallout">
              <a:avLst>
                <a:gd name="adj1" fmla="val 11942"/>
                <a:gd name="adj2" fmla="val 91630"/>
                <a:gd name="adj3" fmla="val 16667"/>
              </a:avLst>
            </a:prstGeom>
            <a:solidFill>
              <a:srgbClr val="F6F6A8"/>
            </a:solidFill>
            <a:ln w="9525">
              <a:solidFill>
                <a:schemeClr val="tx1"/>
              </a:solidFill>
              <a:miter lim="800000"/>
              <a:headEnd/>
              <a:tailEnd/>
            </a:ln>
          </p:spPr>
          <p:txBody>
            <a:bodyPr lIns="92070" tIns="46036" rIns="92070" bIns="46036" anchor="ct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eaLnBrk="1" hangingPunct="1"/>
              <a:r>
                <a:rPr kumimoji="1" lang="zh-CN" altLang="en-US" sz="2000" b="1">
                  <a:solidFill>
                    <a:srgbClr val="368463"/>
                  </a:solidFill>
                  <a:latin typeface="宋体" panose="02010600030101010101" pitchFamily="2" charset="-122"/>
                  <a:ea typeface="+mn-ea"/>
                </a:rPr>
                <a:t>采样深度</a:t>
              </a:r>
              <a:r>
                <a:rPr kumimoji="1" lang="zh-CN" altLang="en-US" sz="2000" b="1">
                  <a:solidFill>
                    <a:srgbClr val="368463"/>
                  </a:solidFill>
                  <a:latin typeface="Times New Roman" panose="02020603050405020304" pitchFamily="18" charset="0"/>
                  <a:ea typeface="+mn-ea"/>
                </a:rPr>
                <a:t> </a:t>
              </a:r>
              <a:endParaRPr kumimoji="1" lang="zh-CN" altLang="en-US" sz="2000" b="1" dirty="0">
                <a:solidFill>
                  <a:srgbClr val="368463"/>
                </a:solidFill>
                <a:latin typeface="Times New Roman" panose="02020603050405020304" pitchFamily="18" charset="0"/>
                <a:ea typeface="+mn-ea"/>
              </a:endParaRPr>
            </a:p>
          </p:txBody>
        </p:sp>
        <p:sp>
          <p:nvSpPr>
            <p:cNvPr id="11" name="AutoShape 43"/>
            <p:cNvSpPr>
              <a:spLocks noChangeArrowheads="1"/>
            </p:cNvSpPr>
            <p:nvPr/>
          </p:nvSpPr>
          <p:spPr bwMode="auto">
            <a:xfrm>
              <a:off x="4685458" y="3833061"/>
              <a:ext cx="1223761" cy="370787"/>
            </a:xfrm>
            <a:prstGeom prst="wedgeRoundRectCallout">
              <a:avLst>
                <a:gd name="adj1" fmla="val -59287"/>
                <a:gd name="adj2" fmla="val -180556"/>
                <a:gd name="adj3" fmla="val 16667"/>
              </a:avLst>
            </a:prstGeom>
            <a:solidFill>
              <a:srgbClr val="F6F6A8"/>
            </a:solidFill>
            <a:ln w="9525">
              <a:solidFill>
                <a:schemeClr val="tx1"/>
              </a:solidFill>
              <a:miter lim="800000"/>
              <a:headEnd/>
              <a:tailEnd/>
            </a:ln>
          </p:spPr>
          <p:txBody>
            <a:bodyPr lIns="92070" tIns="46036" rIns="92070" bIns="46036" anchor="ctr"/>
            <a:lstStyle>
              <a:lvl1pPr defTabSz="639763" eaLnBrk="0" hangingPunct="0">
                <a:defRPr>
                  <a:solidFill>
                    <a:schemeClr val="tx1"/>
                  </a:solidFill>
                  <a:latin typeface="Arial" panose="020B0604020202020204" pitchFamily="34" charset="0"/>
                  <a:ea typeface="宋体" panose="02010600030101010101" pitchFamily="2" charset="-122"/>
                </a:defRPr>
              </a:lvl1pPr>
              <a:lvl2pPr marL="742950" indent="-285750" defTabSz="639763" eaLnBrk="0" hangingPunct="0">
                <a:defRPr>
                  <a:solidFill>
                    <a:schemeClr val="tx1"/>
                  </a:solidFill>
                  <a:latin typeface="Arial" panose="020B0604020202020204" pitchFamily="34" charset="0"/>
                  <a:ea typeface="宋体" panose="02010600030101010101" pitchFamily="2" charset="-122"/>
                </a:defRPr>
              </a:lvl2pPr>
              <a:lvl3pPr marL="1143000" indent="-228600" defTabSz="639763" eaLnBrk="0" hangingPunct="0">
                <a:defRPr>
                  <a:solidFill>
                    <a:schemeClr val="tx1"/>
                  </a:solidFill>
                  <a:latin typeface="Arial" panose="020B0604020202020204" pitchFamily="34" charset="0"/>
                  <a:ea typeface="宋体" panose="02010600030101010101" pitchFamily="2" charset="-122"/>
                </a:defRPr>
              </a:lvl3pPr>
              <a:lvl4pPr marL="1600200" indent="-228600" defTabSz="639763" eaLnBrk="0" hangingPunct="0">
                <a:defRPr>
                  <a:solidFill>
                    <a:schemeClr val="tx1"/>
                  </a:solidFill>
                  <a:latin typeface="Arial" panose="020B0604020202020204" pitchFamily="34" charset="0"/>
                  <a:ea typeface="宋体" panose="02010600030101010101" pitchFamily="2" charset="-122"/>
                </a:defRPr>
              </a:lvl4pPr>
              <a:lvl5pPr marL="2057400" indent="-228600" defTabSz="639763" eaLnBrk="0" hangingPunct="0">
                <a:defRPr>
                  <a:solidFill>
                    <a:schemeClr val="tx1"/>
                  </a:solidFill>
                  <a:latin typeface="Arial" panose="020B0604020202020204" pitchFamily="34" charset="0"/>
                  <a:ea typeface="宋体" panose="02010600030101010101" pitchFamily="2" charset="-122"/>
                </a:defRPr>
              </a:lvl5pPr>
              <a:lvl6pPr marL="25146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6397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ctr" defTabSz="914400" eaLnBrk="1" hangingPunct="1"/>
              <a:r>
                <a:rPr kumimoji="1" lang="zh-CN" altLang="en-US" sz="2000" b="1">
                  <a:solidFill>
                    <a:srgbClr val="368463"/>
                  </a:solidFill>
                  <a:latin typeface="Times New Roman" panose="02020603050405020304" pitchFamily="18" charset="0"/>
                  <a:ea typeface="+mn-ea"/>
                </a:rPr>
                <a:t>时间</a:t>
              </a:r>
            </a:p>
          </p:txBody>
        </p:sp>
      </p:grpSp>
    </p:spTree>
    <p:extLst>
      <p:ext uri="{BB962C8B-B14F-4D97-AF65-F5344CB8AC3E}">
        <p14:creationId xmlns:p14="http://schemas.microsoft.com/office/powerpoint/2010/main" val="1074552211"/>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目前流行的数字视频编码标准</a:t>
            </a:r>
            <a:endParaRPr lang="zh-CN" altLang="en-US" dirty="0"/>
          </a:p>
        </p:txBody>
      </p:sp>
      <p:sp>
        <p:nvSpPr>
          <p:cNvPr id="4" name="Content Placeholder 2"/>
          <p:cNvSpPr txBox="1">
            <a:spLocks/>
          </p:cNvSpPr>
          <p:nvPr/>
        </p:nvSpPr>
        <p:spPr>
          <a:xfrm>
            <a:off x="551384" y="1052736"/>
            <a:ext cx="11233248" cy="5127976"/>
          </a:xfrm>
          <a:prstGeom prst="rect">
            <a:avLst/>
          </a:prstGeom>
        </p:spPr>
        <p:txBody>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400" dirty="0" smtClean="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793" y="908720"/>
            <a:ext cx="9848429" cy="558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362960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2E13A04-5CE9-4EAC-883F-37025B28E0DF}"/>
              </a:ext>
            </a:extLst>
          </p:cNvPr>
          <p:cNvSpPr>
            <a:spLocks noGrp="1"/>
          </p:cNvSpPr>
          <p:nvPr>
            <p:ph type="title"/>
          </p:nvPr>
        </p:nvSpPr>
        <p:spPr/>
        <p:txBody>
          <a:bodyPr/>
          <a:lstStyle/>
          <a:p>
            <a:r>
              <a:rPr lang="zh-CN" altLang="en-US" dirty="0"/>
              <a:t>电子计算机的发展</a:t>
            </a:r>
          </a:p>
        </p:txBody>
      </p:sp>
      <p:pic>
        <p:nvPicPr>
          <p:cNvPr id="6" name="图片 5">
            <a:extLst>
              <a:ext uri="{FF2B5EF4-FFF2-40B4-BE49-F238E27FC236}">
                <a16:creationId xmlns:a16="http://schemas.microsoft.com/office/drawing/2014/main" xmlns="" id="{CE93E027-C3DA-4382-9DA2-95F9DD79F793}"/>
              </a:ext>
            </a:extLst>
          </p:cNvPr>
          <p:cNvPicPr>
            <a:picLocks noChangeAspect="1"/>
          </p:cNvPicPr>
          <p:nvPr/>
        </p:nvPicPr>
        <p:blipFill rotWithShape="1">
          <a:blip r:embed="rId2"/>
          <a:srcRect l="13382" t="21650" r="8066" b="3802"/>
          <a:stretch/>
        </p:blipFill>
        <p:spPr>
          <a:xfrm>
            <a:off x="911424" y="1100379"/>
            <a:ext cx="10441160" cy="5573853"/>
          </a:xfrm>
          <a:prstGeom prst="rect">
            <a:avLst/>
          </a:prstGeom>
        </p:spPr>
      </p:pic>
    </p:spTree>
    <p:extLst>
      <p:ext uri="{BB962C8B-B14F-4D97-AF65-F5344CB8AC3E}">
        <p14:creationId xmlns:p14="http://schemas.microsoft.com/office/powerpoint/2010/main" val="13775852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数据存储分类</a:t>
            </a:r>
          </a:p>
        </p:txBody>
      </p:sp>
      <p:pic>
        <p:nvPicPr>
          <p:cNvPr id="4" name="图片 3"/>
          <p:cNvPicPr>
            <a:picLocks noChangeAspect="1"/>
          </p:cNvPicPr>
          <p:nvPr/>
        </p:nvPicPr>
        <p:blipFill rotWithShape="1">
          <a:blip r:embed="rId2"/>
          <a:srcRect l="981" t="7906" r="1280" b="1188"/>
          <a:stretch/>
        </p:blipFill>
        <p:spPr>
          <a:xfrm>
            <a:off x="875420" y="860032"/>
            <a:ext cx="10441160" cy="5358977"/>
          </a:xfrm>
          <a:prstGeom prst="rect">
            <a:avLst/>
          </a:prstGeom>
        </p:spPr>
      </p:pic>
      <p:sp>
        <p:nvSpPr>
          <p:cNvPr id="5" name="Slide Number Placeholder 1">
            <a:extLst>
              <a:ext uri="{FF2B5EF4-FFF2-40B4-BE49-F238E27FC236}">
                <a16:creationId xmlns="" xmlns:a16="http://schemas.microsoft.com/office/drawing/2014/main" id="{14FB9183-2C8A-4DBD-BD20-1AC45374A678}"/>
              </a:ext>
            </a:extLst>
          </p:cNvPr>
          <p:cNvSpPr>
            <a:spLocks noGrp="1"/>
          </p:cNvSpPr>
          <p:nvPr>
            <p:ph type="sldNum" sz="quarter" idx="12"/>
          </p:nvPr>
        </p:nvSpPr>
        <p:spPr>
          <a:xfrm>
            <a:off x="9003959" y="6219009"/>
            <a:ext cx="2844800" cy="320675"/>
          </a:xfrm>
        </p:spPr>
        <p:txBody>
          <a:bodyPr/>
          <a:lstStyle/>
          <a:p>
            <a:fld id="{9CA331A9-1DD5-4C34-BAC9-1026D4AF2589}" type="slidenum">
              <a:rPr lang="en-US" altLang="zh-CN" smtClean="0"/>
              <a:t>90</a:t>
            </a:fld>
            <a:endParaRPr lang="en-US" altLang="zh-CN" dirty="0"/>
          </a:p>
        </p:txBody>
      </p:sp>
    </p:spTree>
    <p:extLst>
      <p:ext uri="{BB962C8B-B14F-4D97-AF65-F5344CB8AC3E}">
        <p14:creationId xmlns:p14="http://schemas.microsoft.com/office/powerpoint/2010/main" val="253646032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sz="quarter"/>
          </p:nvPr>
        </p:nvSpPr>
        <p:spPr>
          <a:xfrm>
            <a:off x="1415480" y="2922587"/>
            <a:ext cx="6019800" cy="1012825"/>
          </a:xfrm>
        </p:spPr>
        <p:txBody>
          <a:bodyPr>
            <a:normAutofit/>
          </a:bodyPr>
          <a:lstStyle/>
          <a:p>
            <a:r>
              <a:rPr lang="zh-CN" altLang="zh-CN" sz="6000" dirty="0"/>
              <a:t>第</a:t>
            </a:r>
            <a:r>
              <a:rPr lang="en-US" altLang="zh-CN" sz="6000" dirty="0"/>
              <a:t>5</a:t>
            </a:r>
            <a:r>
              <a:rPr lang="zh-CN" altLang="zh-CN" sz="6000" dirty="0"/>
              <a:t>章</a:t>
            </a:r>
            <a:r>
              <a:rPr lang="en-US" altLang="zh-CN" sz="6000" dirty="0"/>
              <a:t>  </a:t>
            </a:r>
            <a:r>
              <a:rPr lang="zh-CN" altLang="en-US" sz="6000" dirty="0"/>
              <a:t>算法基础</a:t>
            </a:r>
            <a:endParaRPr lang="en-US" altLang="zh-CN" sz="6000" dirty="0">
              <a:ea typeface="宋体" panose="02010600030101010101" pitchFamily="2" charset="-122"/>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696" y="-99392"/>
            <a:ext cx="1964116" cy="1728192"/>
          </a:xfrm>
          <a:prstGeom prst="rect">
            <a:avLst/>
          </a:prstGeom>
        </p:spPr>
      </p:pic>
    </p:spTree>
    <p:extLst>
      <p:ext uri="{BB962C8B-B14F-4D97-AF65-F5344CB8AC3E}">
        <p14:creationId xmlns:p14="http://schemas.microsoft.com/office/powerpoint/2010/main" val="7744188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93965"/>
            <a:ext cx="8151652" cy="563563"/>
          </a:xfrm>
        </p:spPr>
        <p:txBody>
          <a:bodyPr>
            <a:normAutofit fontScale="90000"/>
          </a:bodyPr>
          <a:lstStyle/>
          <a:p>
            <a:r>
              <a:rPr lang="en-US" altLang="zh-CN" dirty="0"/>
              <a:t>5.1  </a:t>
            </a:r>
            <a:r>
              <a:rPr lang="zh-CN" altLang="zh-CN" dirty="0"/>
              <a:t>算法的概念</a:t>
            </a:r>
            <a:r>
              <a:rPr lang="en-US" altLang="zh-CN" sz="3600" b="0" dirty="0"/>
              <a:t>——</a:t>
            </a:r>
            <a:r>
              <a:rPr lang="zh-CN" altLang="en-US" sz="3600" b="0" dirty="0"/>
              <a:t>什么是</a:t>
            </a:r>
            <a:r>
              <a:rPr lang="zh-CN" altLang="zh-CN" sz="3600" b="0" dirty="0"/>
              <a:t>算法</a:t>
            </a:r>
            <a:endParaRPr lang="zh-CN" altLang="zh-CN" dirty="0"/>
          </a:p>
        </p:txBody>
      </p:sp>
      <p:sp>
        <p:nvSpPr>
          <p:cNvPr id="90115" name="Rectangle 3"/>
          <p:cNvSpPr>
            <a:spLocks noGrp="1" noChangeArrowheads="1"/>
          </p:cNvSpPr>
          <p:nvPr>
            <p:ph idx="1"/>
          </p:nvPr>
        </p:nvSpPr>
        <p:spPr>
          <a:xfrm>
            <a:off x="791410" y="1116199"/>
            <a:ext cx="10921213" cy="1563610"/>
          </a:xfrm>
        </p:spPr>
        <p:txBody>
          <a:bodyPr/>
          <a:lstStyle/>
          <a:p>
            <a:pPr>
              <a:lnSpc>
                <a:spcPts val="3500"/>
              </a:lnSpc>
              <a:spcBef>
                <a:spcPts val="0"/>
              </a:spcBef>
            </a:pPr>
            <a:r>
              <a:rPr lang="zh-CN" altLang="zh-CN" sz="2200" dirty="0">
                <a:latin typeface="Arial" panose="020B0604020202020204" pitchFamily="34" charset="0"/>
              </a:rPr>
              <a:t>通俗说，</a:t>
            </a:r>
            <a:r>
              <a:rPr lang="zh-CN" altLang="zh-CN" sz="2400" b="1" kern="100" dirty="0">
                <a:effectLst/>
                <a:ea typeface="宋体" panose="02010600030101010101" pitchFamily="2" charset="-122"/>
                <a:cs typeface="Times New Roman" panose="02020603050405020304" pitchFamily="18" charset="0"/>
              </a:rPr>
              <a:t>算法就是解决问题的方法和步骤</a:t>
            </a:r>
            <a:endParaRPr lang="en-US" altLang="zh-CN" sz="2400" b="1" kern="100" dirty="0">
              <a:effectLst/>
              <a:ea typeface="宋体" panose="02010600030101010101" pitchFamily="2" charset="-122"/>
              <a:cs typeface="Times New Roman" panose="02020603050405020304" pitchFamily="18" charset="0"/>
            </a:endParaRPr>
          </a:p>
          <a:p>
            <a:pPr marL="0" indent="0">
              <a:lnSpc>
                <a:spcPts val="3500"/>
              </a:lnSpc>
              <a:spcBef>
                <a:spcPts val="0"/>
              </a:spcBef>
              <a:buNone/>
            </a:pPr>
            <a:r>
              <a:rPr lang="zh-CN" altLang="en-US" sz="2400" dirty="0">
                <a:ea typeface="宋体" panose="02010600030101010101" pitchFamily="2" charset="-122"/>
              </a:rPr>
              <a:t>   </a:t>
            </a:r>
            <a:r>
              <a:rPr lang="zh-CN" altLang="en-US" sz="2200" dirty="0">
                <a:latin typeface="Arial" panose="020B0604020202020204" pitchFamily="34" charset="0"/>
              </a:rPr>
              <a:t>算法解决“做什么”和“怎么做”的问题</a:t>
            </a:r>
            <a:endParaRPr lang="en-US" altLang="zh-CN" sz="2200" dirty="0">
              <a:latin typeface="Arial" panose="020B0604020202020204" pitchFamily="34" charset="0"/>
            </a:endParaRPr>
          </a:p>
          <a:p>
            <a:pPr marL="0" indent="0">
              <a:lnSpc>
                <a:spcPts val="3500"/>
              </a:lnSpc>
              <a:spcBef>
                <a:spcPts val="0"/>
              </a:spcBef>
              <a:buNone/>
            </a:pPr>
            <a:r>
              <a:rPr lang="zh-CN" altLang="en-US" sz="2200" dirty="0">
                <a:latin typeface="Arial" panose="020B0604020202020204" pitchFamily="34" charset="0"/>
              </a:rPr>
              <a:t>    如</a:t>
            </a:r>
            <a:r>
              <a:rPr lang="zh-CN" altLang="zh-CN" sz="2200" dirty="0">
                <a:latin typeface="Arial" panose="020B0604020202020204" pitchFamily="34" charset="0"/>
              </a:rPr>
              <a:t>烹饪</a:t>
            </a:r>
            <a:r>
              <a:rPr lang="zh-CN" altLang="en-US" sz="2200" dirty="0">
                <a:latin typeface="Arial" panose="020B0604020202020204" pitchFamily="34" charset="0"/>
              </a:rPr>
              <a:t>菜肴需要有菜谱。菜谱上一般应包括：① 配料</a:t>
            </a:r>
            <a:r>
              <a:rPr lang="en-US" altLang="zh-CN" sz="2200" dirty="0">
                <a:latin typeface="Arial" panose="020B0604020202020204" pitchFamily="34" charset="0"/>
              </a:rPr>
              <a:t>(</a:t>
            </a:r>
            <a:r>
              <a:rPr lang="zh-CN" altLang="en-US" sz="2200" dirty="0">
                <a:latin typeface="Arial" panose="020B0604020202020204" pitchFamily="34" charset="0"/>
              </a:rPr>
              <a:t>数据</a:t>
            </a:r>
            <a:r>
              <a:rPr lang="en-US" altLang="zh-CN" sz="2200" dirty="0">
                <a:latin typeface="Arial" panose="020B0604020202020204" pitchFamily="34" charset="0"/>
              </a:rPr>
              <a:t>) </a:t>
            </a:r>
            <a:r>
              <a:rPr lang="zh-CN" altLang="en-US" sz="2200" dirty="0">
                <a:latin typeface="Arial" panose="020B0604020202020204" pitchFamily="34" charset="0"/>
              </a:rPr>
              <a:t>② 操作步骤</a:t>
            </a:r>
            <a:r>
              <a:rPr lang="en-US" altLang="zh-CN" sz="2200" dirty="0">
                <a:latin typeface="Arial" panose="020B0604020202020204" pitchFamily="34" charset="0"/>
              </a:rPr>
              <a:t>(</a:t>
            </a:r>
            <a:r>
              <a:rPr lang="zh-CN" altLang="en-US" sz="2200" dirty="0">
                <a:latin typeface="Arial" panose="020B0604020202020204" pitchFamily="34" charset="0"/>
              </a:rPr>
              <a:t>算法</a:t>
            </a:r>
            <a:r>
              <a:rPr lang="en-US" altLang="zh-CN" sz="2200" dirty="0">
                <a:latin typeface="Arial" panose="020B0604020202020204" pitchFamily="34" charset="0"/>
              </a:rPr>
              <a:t>)</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92</a:t>
            </a:fld>
            <a:endParaRPr lang="en-US" altLang="zh-CN" dirty="0"/>
          </a:p>
        </p:txBody>
      </p:sp>
      <p:pic>
        <p:nvPicPr>
          <p:cNvPr id="9" name="图片 8">
            <a:extLst>
              <a:ext uri="{FF2B5EF4-FFF2-40B4-BE49-F238E27FC236}">
                <a16:creationId xmlns:a16="http://schemas.microsoft.com/office/drawing/2014/main" xmlns="" id="{952EA066-63AF-4677-981B-F0E9ADC6457E}"/>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192" t="6814" r="9822" b="-1"/>
          <a:stretch/>
        </p:blipFill>
        <p:spPr>
          <a:xfrm>
            <a:off x="5017946" y="2776722"/>
            <a:ext cx="2156107" cy="2616094"/>
          </a:xfrm>
          <a:prstGeom prst="rect">
            <a:avLst/>
          </a:prstGeom>
        </p:spPr>
      </p:pic>
      <p:pic>
        <p:nvPicPr>
          <p:cNvPr id="12" name="图片 11">
            <a:extLst>
              <a:ext uri="{FF2B5EF4-FFF2-40B4-BE49-F238E27FC236}">
                <a16:creationId xmlns:a16="http://schemas.microsoft.com/office/drawing/2014/main" xmlns="" id="{E3A6865C-1DAC-4B4E-B4E8-E8777ED74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2144" y="2886775"/>
            <a:ext cx="2844800" cy="176797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Rectangle 1">
            <a:extLst>
              <a:ext uri="{FF2B5EF4-FFF2-40B4-BE49-F238E27FC236}">
                <a16:creationId xmlns:a16="http://schemas.microsoft.com/office/drawing/2014/main" xmlns="" id="{FD5BC27D-F3B6-492B-BE5E-8F0DFB5172B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333333"/>
                </a:solidFill>
                <a:effectLst/>
                <a:latin typeface="Arial" panose="020B0604020202020204" pitchFamily="34" charset="0"/>
                <a:cs typeface="Arial" panose="020B0604020202020204" pitchFamily="34" charset="0"/>
              </a:rPr>
              <a:t>Donald Ervin Knuth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xmlns="" id="{808D0238-9DDA-4557-9488-4CACDE5F196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333333"/>
                </a:solidFill>
                <a:effectLst/>
                <a:latin typeface="Arial" panose="020B0604020202020204" pitchFamily="34" charset="0"/>
                <a:cs typeface="Arial" panose="020B0604020202020204" pitchFamily="34" charset="0"/>
              </a:rPr>
              <a:t>Donald Ervin Knuth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矩形 2">
            <a:extLst>
              <a:ext uri="{FF2B5EF4-FFF2-40B4-BE49-F238E27FC236}">
                <a16:creationId xmlns:a16="http://schemas.microsoft.com/office/drawing/2014/main" xmlns="" id="{29BF5FA7-17BA-4BBF-B79E-D729A4146468}"/>
              </a:ext>
            </a:extLst>
          </p:cNvPr>
          <p:cNvSpPr/>
          <p:nvPr/>
        </p:nvSpPr>
        <p:spPr>
          <a:xfrm>
            <a:off x="1487488" y="5445224"/>
            <a:ext cx="7128792" cy="461665"/>
          </a:xfrm>
          <a:prstGeom prst="rect">
            <a:avLst/>
          </a:prstGeom>
          <a:noFill/>
        </p:spPr>
        <p:txBody>
          <a:bodyPr wrap="square" lIns="91440" tIns="45720" rIns="91440" bIns="45720">
            <a:spAutoFit/>
          </a:bodyPr>
          <a:lstStyle/>
          <a:p>
            <a:pPr algn="ctr"/>
            <a:r>
              <a:rPr lang="zh-CN" altLang="en-US" sz="2400" b="1" dirty="0">
                <a:ln w="12700">
                  <a:solidFill>
                    <a:schemeClr val="accent5"/>
                  </a:solidFill>
                  <a:prstDash val="solid"/>
                </a:ln>
                <a:pattFill prst="ltDnDiag">
                  <a:fgClr>
                    <a:schemeClr val="accent5">
                      <a:lumMod val="60000"/>
                      <a:lumOff val="40000"/>
                    </a:schemeClr>
                  </a:fgClr>
                  <a:bgClr>
                    <a:schemeClr val="bg1"/>
                  </a:bgClr>
                </a:pattFill>
                <a:latin typeface="+mn-lt"/>
                <a:ea typeface="宋体" panose="02010600030101010101" pitchFamily="2" charset="-122"/>
              </a:rPr>
              <a:t>软件的主体是程序  程序的灵魂是算法</a:t>
            </a:r>
            <a:endParaRPr lang="zh-CN" altLang="en-US" sz="2400" b="1" dirty="0">
              <a:ln w="12700">
                <a:solidFill>
                  <a:schemeClr val="accent5"/>
                </a:solidFill>
                <a:prstDash val="solid"/>
              </a:ln>
              <a:pattFill prst="ltDnDiag">
                <a:fgClr>
                  <a:schemeClr val="accent5">
                    <a:lumMod val="60000"/>
                    <a:lumOff val="40000"/>
                  </a:schemeClr>
                </a:fgClr>
                <a:bgClr>
                  <a:schemeClr val="bg1"/>
                </a:bgClr>
              </a:pattFill>
              <a:latin typeface="+mn-lt"/>
            </a:endParaRPr>
          </a:p>
        </p:txBody>
      </p:sp>
      <p:sp>
        <p:nvSpPr>
          <p:cNvPr id="13" name="矩形 12">
            <a:extLst>
              <a:ext uri="{FF2B5EF4-FFF2-40B4-BE49-F238E27FC236}">
                <a16:creationId xmlns:a16="http://schemas.microsoft.com/office/drawing/2014/main" xmlns="" id="{7CEA0D72-94D4-4F06-994B-AE5903C6AD7C}"/>
              </a:ext>
            </a:extLst>
          </p:cNvPr>
          <p:cNvSpPr/>
          <p:nvPr/>
        </p:nvSpPr>
        <p:spPr>
          <a:xfrm>
            <a:off x="1215689" y="5961657"/>
            <a:ext cx="7128792" cy="461665"/>
          </a:xfrm>
          <a:prstGeom prst="rect">
            <a:avLst/>
          </a:prstGeom>
          <a:noFill/>
        </p:spPr>
        <p:txBody>
          <a:bodyPr wrap="square" lIns="91440" tIns="45720" rIns="91440" bIns="45720">
            <a:spAutoFit/>
          </a:bodyPr>
          <a:lstStyle/>
          <a:p>
            <a:pPr algn="ctr"/>
            <a:r>
              <a:rPr lang="zh-CN" altLang="en-US" sz="2400" b="1" dirty="0">
                <a:ln w="12700">
                  <a:solidFill>
                    <a:schemeClr val="accent5"/>
                  </a:solidFill>
                  <a:prstDash val="solid"/>
                </a:ln>
                <a:pattFill prst="ltDnDiag">
                  <a:fgClr>
                    <a:schemeClr val="accent5">
                      <a:lumMod val="60000"/>
                      <a:lumOff val="40000"/>
                    </a:schemeClr>
                  </a:fgClr>
                  <a:bgClr>
                    <a:schemeClr val="bg1"/>
                  </a:bgClr>
                </a:pattFill>
                <a:latin typeface="+mn-lt"/>
                <a:ea typeface="宋体" panose="02010600030101010101" pitchFamily="2" charset="-122"/>
              </a:rPr>
              <a:t>软件        程序        算法</a:t>
            </a:r>
          </a:p>
        </p:txBody>
      </p:sp>
      <p:sp>
        <p:nvSpPr>
          <p:cNvPr id="4" name="箭头: 左 3">
            <a:extLst>
              <a:ext uri="{FF2B5EF4-FFF2-40B4-BE49-F238E27FC236}">
                <a16:creationId xmlns:a16="http://schemas.microsoft.com/office/drawing/2014/main" xmlns="" id="{261D7123-2B42-4C95-994A-1EACCC7E91CB}"/>
              </a:ext>
            </a:extLst>
          </p:cNvPr>
          <p:cNvSpPr/>
          <p:nvPr/>
        </p:nvSpPr>
        <p:spPr>
          <a:xfrm>
            <a:off x="3936055" y="6094031"/>
            <a:ext cx="368878" cy="180000"/>
          </a:xfrm>
          <a:prstGeom prst="leftArrow">
            <a:avLst>
              <a:gd name="adj1" fmla="val 50000"/>
              <a:gd name="adj2" fmla="val 42627"/>
            </a:avLst>
          </a:prstGeom>
          <a:solidFill>
            <a:schemeClr val="accent5">
              <a:lumMod val="60000"/>
              <a:lumOff val="4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箭头: 左 17">
            <a:extLst>
              <a:ext uri="{FF2B5EF4-FFF2-40B4-BE49-F238E27FC236}">
                <a16:creationId xmlns:a16="http://schemas.microsoft.com/office/drawing/2014/main" xmlns="" id="{658A76E3-2DFD-495F-96C5-1EF59EF773E8}"/>
              </a:ext>
            </a:extLst>
          </p:cNvPr>
          <p:cNvSpPr/>
          <p:nvPr/>
        </p:nvSpPr>
        <p:spPr>
          <a:xfrm>
            <a:off x="5246401" y="6094031"/>
            <a:ext cx="368878" cy="180000"/>
          </a:xfrm>
          <a:prstGeom prst="leftArrow">
            <a:avLst>
              <a:gd name="adj1" fmla="val 50000"/>
              <a:gd name="adj2" fmla="val 42627"/>
            </a:avLst>
          </a:prstGeom>
          <a:solidFill>
            <a:schemeClr val="accent5">
              <a:lumMod val="60000"/>
              <a:lumOff val="40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xmlns="" id="{5ABF0EE1-4EA7-4C02-AFF4-A1642A397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0224" y="3052329"/>
            <a:ext cx="2808312" cy="160502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 name="矩形 9">
            <a:extLst>
              <a:ext uri="{FF2B5EF4-FFF2-40B4-BE49-F238E27FC236}">
                <a16:creationId xmlns:a16="http://schemas.microsoft.com/office/drawing/2014/main" xmlns="" id="{8814D7AC-3999-4AF5-99E2-98E30EA4B382}"/>
              </a:ext>
            </a:extLst>
          </p:cNvPr>
          <p:cNvSpPr/>
          <p:nvPr/>
        </p:nvSpPr>
        <p:spPr>
          <a:xfrm rot="20273036">
            <a:off x="8013665" y="5272189"/>
            <a:ext cx="1932802" cy="891975"/>
          </a:xfrm>
          <a:prstGeom prst="rect">
            <a:avLst/>
          </a:prstGeom>
          <a:noFill/>
        </p:spPr>
        <p:txBody>
          <a:bodyPr wrap="none" lIns="91440" tIns="45720" rIns="91440" bIns="45720">
            <a:prstTxWarp prst="textStop">
              <a:avLst>
                <a:gd name="adj" fmla="val 39485"/>
              </a:avLst>
            </a:prstTxWarp>
            <a:spAutoFit/>
          </a:bodyPr>
          <a:lstStyle/>
          <a:p>
            <a:pPr algn="ctr"/>
            <a:r>
              <a:rPr lang="zh-CN" altLang="en-US" sz="3200"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glow rad="228600">
                    <a:schemeClr val="accent2">
                      <a:satMod val="175000"/>
                      <a:alpha val="40000"/>
                    </a:schemeClr>
                  </a:glow>
                  <a:innerShdw blurRad="177800">
                    <a:schemeClr val="accent3">
                      <a:lumMod val="50000"/>
                    </a:schemeClr>
                  </a:innerShdw>
                </a:effectLst>
              </a:rPr>
              <a:t>让我们从基础开始</a:t>
            </a:r>
          </a:p>
        </p:txBody>
      </p:sp>
    </p:spTree>
    <p:extLst>
      <p:ext uri="{BB962C8B-B14F-4D97-AF65-F5344CB8AC3E}">
        <p14:creationId xmlns:p14="http://schemas.microsoft.com/office/powerpoint/2010/main" val="26358825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020174" y="94655"/>
            <a:ext cx="8151652" cy="563563"/>
          </a:xfrm>
        </p:spPr>
        <p:txBody>
          <a:bodyPr>
            <a:noAutofit/>
          </a:bodyPr>
          <a:lstStyle/>
          <a:p>
            <a:r>
              <a:rPr lang="zh-CN" altLang="zh-CN" sz="3200" dirty="0"/>
              <a:t>算法的概念</a:t>
            </a:r>
            <a:r>
              <a:rPr lang="en-US" altLang="zh-CN" sz="3200" dirty="0"/>
              <a:t>——</a:t>
            </a:r>
            <a:r>
              <a:rPr lang="zh-CN" altLang="zh-CN" sz="3200" b="0" dirty="0"/>
              <a:t>算法定义及特性</a:t>
            </a:r>
            <a:endParaRPr lang="en-US" altLang="zh-CN" sz="3200" b="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93</a:t>
            </a:fld>
            <a:endParaRPr lang="en-US" altLang="zh-CN"/>
          </a:p>
        </p:txBody>
      </p:sp>
      <p:grpSp>
        <p:nvGrpSpPr>
          <p:cNvPr id="91156" name="Group 20"/>
          <p:cNvGrpSpPr>
            <a:grpSpLocks/>
          </p:cNvGrpSpPr>
          <p:nvPr/>
        </p:nvGrpSpPr>
        <p:grpSpPr bwMode="auto">
          <a:xfrm>
            <a:off x="6384032" y="2872253"/>
            <a:ext cx="2725044" cy="3070922"/>
            <a:chOff x="720" y="2112"/>
            <a:chExt cx="1440" cy="1680"/>
          </a:xfrm>
        </p:grpSpPr>
        <p:sp>
          <p:nvSpPr>
            <p:cNvPr id="91141" name="AutoShape 5"/>
            <p:cNvSpPr>
              <a:spLocks noChangeArrowheads="1"/>
            </p:cNvSpPr>
            <p:nvPr/>
          </p:nvSpPr>
          <p:spPr bwMode="auto">
            <a:xfrm>
              <a:off x="720" y="2112"/>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latin typeface="Verdana" panose="020B0604030504040204" pitchFamily="34" charset="0"/>
              </a:endParaRPr>
            </a:p>
          </p:txBody>
        </p:sp>
        <p:sp>
          <p:nvSpPr>
            <p:cNvPr id="91142" name="Text Box 6"/>
            <p:cNvSpPr txBox="1">
              <a:spLocks noChangeArrowheads="1"/>
            </p:cNvSpPr>
            <p:nvPr/>
          </p:nvSpPr>
          <p:spPr bwMode="auto">
            <a:xfrm>
              <a:off x="781" y="2221"/>
              <a:ext cx="1317" cy="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ct val="150000"/>
                </a:lnSpc>
                <a:buFont typeface="Wingdings" panose="05000000000000000000" pitchFamily="2" charset="2"/>
                <a:buChar char="ü"/>
              </a:pPr>
              <a:r>
                <a:rPr lang="zh-CN" altLang="zh-CN" sz="2200" b="1" kern="100" dirty="0">
                  <a:effectLst/>
                  <a:latin typeface="黑体" panose="02010609060101010101" pitchFamily="49" charset="-122"/>
                  <a:ea typeface="黑体" panose="02010609060101010101" pitchFamily="49" charset="-122"/>
                  <a:cs typeface="Times New Roman" panose="02020603050405020304" pitchFamily="18" charset="0"/>
                </a:rPr>
                <a:t>有穷性</a:t>
              </a:r>
              <a:endParaRPr lang="en-US" altLang="zh-CN" sz="2200" b="1" dirty="0">
                <a:latin typeface="黑体" panose="02010609060101010101" pitchFamily="49" charset="-122"/>
                <a:ea typeface="黑体" panose="02010609060101010101" pitchFamily="49" charset="-122"/>
              </a:endParaRPr>
            </a:p>
            <a:p>
              <a:pPr marL="285750" indent="-285750" eaLnBrk="0" hangingPunct="0">
                <a:lnSpc>
                  <a:spcPct val="150000"/>
                </a:lnSpc>
                <a:buFont typeface="Wingdings" panose="05000000000000000000" pitchFamily="2" charset="2"/>
                <a:buChar char="ü"/>
              </a:pPr>
              <a:r>
                <a:rPr lang="zh-CN" altLang="zh-CN" sz="2200" b="1" kern="100" dirty="0">
                  <a:effectLst/>
                  <a:latin typeface="黑体" panose="02010609060101010101" pitchFamily="49" charset="-122"/>
                  <a:ea typeface="黑体" panose="02010609060101010101" pitchFamily="49" charset="-122"/>
                  <a:cs typeface="Times New Roman" panose="02020603050405020304" pitchFamily="18" charset="0"/>
                </a:rPr>
                <a:t>明确性</a:t>
              </a:r>
              <a:endParaRPr lang="en-US" altLang="zh-CN" sz="2200" b="1" kern="100" dirty="0">
                <a:effectLst/>
                <a:latin typeface="黑体" panose="02010609060101010101" pitchFamily="49" charset="-122"/>
                <a:ea typeface="黑体" panose="02010609060101010101" pitchFamily="49" charset="-122"/>
                <a:cs typeface="Times New Roman" panose="02020603050405020304" pitchFamily="18" charset="0"/>
              </a:endParaRPr>
            </a:p>
            <a:p>
              <a:pPr marL="285750" indent="-285750" eaLnBrk="0" hangingPunct="0">
                <a:lnSpc>
                  <a:spcPct val="150000"/>
                </a:lnSpc>
                <a:buFont typeface="Wingdings" panose="05000000000000000000" pitchFamily="2" charset="2"/>
                <a:buChar char="ü"/>
              </a:pPr>
              <a:r>
                <a:rPr lang="zh-CN" altLang="zh-CN" sz="2200" b="1" kern="100" dirty="0">
                  <a:effectLst/>
                  <a:latin typeface="黑体" panose="02010609060101010101" pitchFamily="49" charset="-122"/>
                  <a:ea typeface="黑体" panose="02010609060101010101" pitchFamily="49" charset="-122"/>
                  <a:cs typeface="Times New Roman" panose="02020603050405020304" pitchFamily="18" charset="0"/>
                </a:rPr>
                <a:t>可行性</a:t>
              </a:r>
              <a:endParaRPr lang="en-US" altLang="zh-CN" sz="2200" b="1" kern="100" dirty="0">
                <a:latin typeface="黑体" panose="02010609060101010101" pitchFamily="49" charset="-122"/>
                <a:ea typeface="黑体" panose="02010609060101010101" pitchFamily="49" charset="-122"/>
                <a:cs typeface="Times New Roman" panose="02020603050405020304" pitchFamily="18" charset="0"/>
              </a:endParaRPr>
            </a:p>
            <a:p>
              <a:pPr marL="285750" indent="-285750" eaLnBrk="0" hangingPunct="0">
                <a:lnSpc>
                  <a:spcPct val="150000"/>
                </a:lnSpc>
                <a:buFont typeface="Wingdings" panose="05000000000000000000" pitchFamily="2" charset="2"/>
                <a:buChar char="ü"/>
              </a:pPr>
              <a:r>
                <a:rPr lang="zh-CN" altLang="zh-CN" sz="2200" b="1" kern="100" dirty="0">
                  <a:effectLst/>
                  <a:latin typeface="黑体" panose="02010609060101010101" pitchFamily="49" charset="-122"/>
                  <a:ea typeface="黑体" panose="02010609060101010101" pitchFamily="49" charset="-122"/>
                  <a:cs typeface="Times New Roman" panose="02020603050405020304" pitchFamily="18" charset="0"/>
                </a:rPr>
                <a:t>零个或多个输入</a:t>
              </a:r>
              <a:endParaRPr lang="en-US" altLang="zh-CN" sz="2200" b="1" kern="100" dirty="0">
                <a:effectLst/>
                <a:latin typeface="黑体" panose="02010609060101010101" pitchFamily="49" charset="-122"/>
                <a:ea typeface="黑体" panose="02010609060101010101" pitchFamily="49" charset="-122"/>
                <a:cs typeface="Times New Roman" panose="02020603050405020304" pitchFamily="18" charset="0"/>
              </a:endParaRPr>
            </a:p>
            <a:p>
              <a:pPr marL="285750" indent="-285750" eaLnBrk="0" hangingPunct="0">
                <a:lnSpc>
                  <a:spcPct val="150000"/>
                </a:lnSpc>
                <a:buFont typeface="Wingdings" panose="05000000000000000000" pitchFamily="2" charset="2"/>
                <a:buChar char="ü"/>
              </a:pPr>
              <a:r>
                <a:rPr lang="zh-CN" altLang="zh-CN" sz="2200" b="1" kern="100" dirty="0">
                  <a:effectLst/>
                  <a:latin typeface="黑体" panose="02010609060101010101" pitchFamily="49" charset="-122"/>
                  <a:ea typeface="黑体" panose="02010609060101010101" pitchFamily="49" charset="-122"/>
                  <a:cs typeface="Times New Roman" panose="02020603050405020304" pitchFamily="18" charset="0"/>
                </a:rPr>
                <a:t>一个或多个输出</a:t>
              </a:r>
              <a:endParaRPr lang="en-US" altLang="zh-CN" sz="2200" b="1" dirty="0">
                <a:latin typeface="黑体" panose="02010609060101010101" pitchFamily="49" charset="-122"/>
                <a:ea typeface="黑体" panose="02010609060101010101" pitchFamily="49" charset="-122"/>
              </a:endParaRPr>
            </a:p>
          </p:txBody>
        </p:sp>
      </p:grpSp>
      <p:sp>
        <p:nvSpPr>
          <p:cNvPr id="91143" name="Freeform 7"/>
          <p:cNvSpPr>
            <a:spLocks/>
          </p:cNvSpPr>
          <p:nvPr/>
        </p:nvSpPr>
        <p:spPr bwMode="gray">
          <a:xfrm rot="11612239">
            <a:off x="5169876" y="3270446"/>
            <a:ext cx="1036960" cy="998086"/>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grpSp>
        <p:nvGrpSpPr>
          <p:cNvPr id="91158" name="Group 22"/>
          <p:cNvGrpSpPr>
            <a:grpSpLocks/>
          </p:cNvGrpSpPr>
          <p:nvPr/>
        </p:nvGrpSpPr>
        <p:grpSpPr bwMode="auto">
          <a:xfrm>
            <a:off x="2389526" y="3668304"/>
            <a:ext cx="2604318" cy="1320236"/>
            <a:chOff x="1920" y="1023"/>
            <a:chExt cx="1889" cy="1012"/>
          </a:xfrm>
        </p:grpSpPr>
        <p:grpSp>
          <p:nvGrpSpPr>
            <p:cNvPr id="91146" name="Group 10"/>
            <p:cNvGrpSpPr>
              <a:grpSpLocks/>
            </p:cNvGrpSpPr>
            <p:nvPr/>
          </p:nvGrpSpPr>
          <p:grpSpPr bwMode="auto">
            <a:xfrm>
              <a:off x="1920" y="1023"/>
              <a:ext cx="1889" cy="1012"/>
              <a:chOff x="1997" y="1311"/>
              <a:chExt cx="1889" cy="1012"/>
            </a:xfrm>
          </p:grpSpPr>
          <p:grpSp>
            <p:nvGrpSpPr>
              <p:cNvPr id="91147" name="Group 11"/>
              <p:cNvGrpSpPr>
                <a:grpSpLocks/>
              </p:cNvGrpSpPr>
              <p:nvPr/>
            </p:nvGrpSpPr>
            <p:grpSpPr bwMode="auto">
              <a:xfrm>
                <a:off x="1997" y="1404"/>
                <a:ext cx="1889" cy="919"/>
                <a:chOff x="1973" y="1027"/>
                <a:chExt cx="1926" cy="937"/>
              </a:xfrm>
            </p:grpSpPr>
            <p:sp>
              <p:nvSpPr>
                <p:cNvPr id="91148" name="Oval 12"/>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9" name="Oval 13"/>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1150"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1151" name="Oval 15"/>
              <p:cNvSpPr>
                <a:spLocks noChangeArrowheads="1"/>
              </p:cNvSpPr>
              <p:nvPr/>
            </p:nvSpPr>
            <p:spPr bwMode="gray">
              <a:xfrm>
                <a:off x="2106" y="1311"/>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1152"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dirty="0"/>
              </a:p>
            </p:txBody>
          </p:sp>
          <p:sp>
            <p:nvSpPr>
              <p:cNvPr id="91153" name="Oval 17"/>
              <p:cNvSpPr>
                <a:spLocks noChangeArrowheads="1"/>
              </p:cNvSpPr>
              <p:nvPr/>
            </p:nvSpPr>
            <p:spPr bwMode="gray">
              <a:xfrm>
                <a:off x="2199" y="1411"/>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91154" name="Text Box 18"/>
            <p:cNvSpPr txBox="1">
              <a:spLocks noChangeArrowheads="1"/>
            </p:cNvSpPr>
            <p:nvPr/>
          </p:nvSpPr>
          <p:spPr bwMode="auto">
            <a:xfrm>
              <a:off x="2086" y="1110"/>
              <a:ext cx="1559" cy="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sz="2400" kern="100" dirty="0">
                  <a:ln w="22225">
                    <a:solidFill>
                      <a:schemeClr val="accent2"/>
                    </a:solidFill>
                    <a:prstDash val="solid"/>
                  </a:ln>
                  <a:solidFill>
                    <a:srgbClr val="C00000"/>
                  </a:solidFill>
                  <a:latin typeface="+mn-lt"/>
                  <a:ea typeface="华文宋体" panose="02010600040101010101" pitchFamily="2" charset="-122"/>
                  <a:cs typeface="Times New Roman" panose="02020603050405020304" pitchFamily="18" charset="0"/>
                </a:rPr>
                <a:t>算法</a:t>
              </a:r>
              <a:r>
                <a:rPr lang="zh-CN" altLang="en-US" sz="2400" kern="100" dirty="0">
                  <a:ln w="22225">
                    <a:solidFill>
                      <a:schemeClr val="accent2"/>
                    </a:solidFill>
                    <a:prstDash val="solid"/>
                  </a:ln>
                  <a:solidFill>
                    <a:srgbClr val="C00000"/>
                  </a:solidFill>
                  <a:latin typeface="+mn-lt"/>
                  <a:ea typeface="华文宋体" panose="02010600040101010101" pitchFamily="2" charset="-122"/>
                  <a:cs typeface="Times New Roman" panose="02020603050405020304" pitchFamily="18" charset="0"/>
                </a:rPr>
                <a:t>具备</a:t>
              </a:r>
              <a:endParaRPr lang="en-US" altLang="zh-CN" sz="2400" kern="100" dirty="0">
                <a:ln w="22225">
                  <a:solidFill>
                    <a:schemeClr val="accent2"/>
                  </a:solidFill>
                  <a:prstDash val="solid"/>
                </a:ln>
                <a:solidFill>
                  <a:srgbClr val="C00000"/>
                </a:solidFill>
                <a:latin typeface="+mn-lt"/>
                <a:ea typeface="华文宋体" panose="02010600040101010101" pitchFamily="2" charset="-122"/>
                <a:cs typeface="Times New Roman" panose="02020603050405020304" pitchFamily="18" charset="0"/>
              </a:endParaRPr>
            </a:p>
            <a:p>
              <a:pPr algn="ctr" eaLnBrk="0" hangingPunct="0"/>
              <a:r>
                <a:rPr lang="zh-CN" altLang="en-US" sz="2400" kern="100" dirty="0">
                  <a:ln w="22225">
                    <a:solidFill>
                      <a:schemeClr val="accent2"/>
                    </a:solidFill>
                    <a:prstDash val="solid"/>
                  </a:ln>
                  <a:solidFill>
                    <a:srgbClr val="C00000"/>
                  </a:solidFill>
                  <a:latin typeface="+mn-lt"/>
                  <a:ea typeface="华文宋体" panose="02010600040101010101" pitchFamily="2" charset="-122"/>
                  <a:cs typeface="Times New Roman" panose="02020603050405020304" pitchFamily="18" charset="0"/>
                </a:rPr>
                <a:t>五个</a:t>
              </a:r>
              <a:r>
                <a:rPr lang="zh-CN" altLang="zh-CN" sz="2400" kern="100" dirty="0">
                  <a:ln w="22225">
                    <a:solidFill>
                      <a:schemeClr val="accent2"/>
                    </a:solidFill>
                    <a:prstDash val="solid"/>
                  </a:ln>
                  <a:solidFill>
                    <a:srgbClr val="C00000"/>
                  </a:solidFill>
                  <a:latin typeface="+mn-lt"/>
                  <a:ea typeface="华文宋体" panose="02010600040101010101" pitchFamily="2" charset="-122"/>
                  <a:cs typeface="Times New Roman" panose="02020603050405020304" pitchFamily="18" charset="0"/>
                </a:rPr>
                <a:t>特性</a:t>
              </a:r>
              <a:endParaRPr lang="en-US" altLang="zh-CN" sz="2400" dirty="0">
                <a:ln w="22225">
                  <a:solidFill>
                    <a:schemeClr val="accent2"/>
                  </a:solidFill>
                  <a:prstDash val="solid"/>
                </a:ln>
                <a:solidFill>
                  <a:srgbClr val="C00000"/>
                </a:solidFill>
                <a:latin typeface="+mn-lt"/>
                <a:ea typeface="华文宋体" panose="02010600040101010101" pitchFamily="2" charset="-122"/>
              </a:endParaRPr>
            </a:p>
          </p:txBody>
        </p:sp>
      </p:grpSp>
      <p:sp>
        <p:nvSpPr>
          <p:cNvPr id="23" name="文本框 22">
            <a:extLst>
              <a:ext uri="{FF2B5EF4-FFF2-40B4-BE49-F238E27FC236}">
                <a16:creationId xmlns:a16="http://schemas.microsoft.com/office/drawing/2014/main" xmlns="" id="{37B6C1D3-5D50-4588-BD02-94452BC0F797}"/>
              </a:ext>
            </a:extLst>
          </p:cNvPr>
          <p:cNvSpPr txBox="1"/>
          <p:nvPr/>
        </p:nvSpPr>
        <p:spPr>
          <a:xfrm>
            <a:off x="531267" y="1250303"/>
            <a:ext cx="11181357" cy="1556708"/>
          </a:xfrm>
          <a:prstGeom prst="rect">
            <a:avLst/>
          </a:prstGeom>
          <a:noFill/>
        </p:spPr>
        <p:txBody>
          <a:bodyPr wrap="square">
            <a:spAutoFit/>
          </a:bodyPr>
          <a:lstStyle/>
          <a:p>
            <a:pPr marL="342900" indent="-342900">
              <a:lnSpc>
                <a:spcPts val="2800"/>
              </a:lnSpc>
              <a:spcBef>
                <a:spcPts val="0"/>
              </a:spcBef>
              <a:buClr>
                <a:schemeClr val="hlink"/>
              </a:buClr>
              <a:buFont typeface="Wingdings" panose="05000000000000000000" pitchFamily="2" charset="2"/>
              <a:buChar char="v"/>
            </a:pPr>
            <a:r>
              <a:rPr lang="zh-CN" altLang="zh-CN" sz="3200" b="1" dirty="0">
                <a:solidFill>
                  <a:schemeClr val="tx1">
                    <a:lumMod val="60000"/>
                    <a:lumOff val="40000"/>
                  </a:schemeClr>
                </a:solidFill>
                <a:latin typeface="+mn-lt"/>
              </a:rPr>
              <a:t>算法</a:t>
            </a:r>
            <a:r>
              <a:rPr lang="zh-CN" altLang="zh-CN" sz="2200" kern="100" dirty="0">
                <a:latin typeface="+mn-lt"/>
                <a:ea typeface="宋体" panose="02010600030101010101" pitchFamily="2" charset="-122"/>
                <a:cs typeface="Times New Roman" panose="02020603050405020304" pitchFamily="18" charset="0"/>
              </a:rPr>
              <a:t>（</a:t>
            </a:r>
            <a:r>
              <a:rPr lang="en-US" altLang="zh-CN" sz="2200" kern="100" dirty="0">
                <a:latin typeface="+mn-lt"/>
                <a:ea typeface="宋体" panose="02010600030101010101" pitchFamily="2" charset="-122"/>
                <a:cs typeface="Times New Roman" panose="02020603050405020304" pitchFamily="18" charset="0"/>
              </a:rPr>
              <a:t>Algorithm</a:t>
            </a:r>
            <a:r>
              <a:rPr lang="zh-CN" altLang="zh-CN" sz="2200" kern="100" dirty="0">
                <a:latin typeface="+mn-lt"/>
                <a:ea typeface="宋体" panose="02010600030101010101" pitchFamily="2" charset="-122"/>
                <a:cs typeface="Times New Roman" panose="02020603050405020304" pitchFamily="18" charset="0"/>
              </a:rPr>
              <a:t>）</a:t>
            </a:r>
            <a:r>
              <a:rPr lang="zh-CN" altLang="zh-CN" sz="2200" dirty="0"/>
              <a:t>是解题方案准确而完整的描述，是一系列解决问题的清晰指令。</a:t>
            </a:r>
            <a:endParaRPr lang="en-US" altLang="zh-CN" sz="2200" dirty="0"/>
          </a:p>
          <a:p>
            <a:pPr marL="342900" indent="-342900" algn="just">
              <a:lnSpc>
                <a:spcPct val="150000"/>
              </a:lnSpc>
              <a:spcBef>
                <a:spcPts val="1200"/>
              </a:spcBef>
              <a:spcAft>
                <a:spcPts val="0"/>
              </a:spcAft>
              <a:buFont typeface="Wingdings" panose="05000000000000000000" pitchFamily="2" charset="2"/>
              <a:buChar char="Ø"/>
            </a:pPr>
            <a:r>
              <a:rPr lang="zh-CN" altLang="zh-CN" sz="2200" dirty="0"/>
              <a:t>算法代表着用系统的方法描述解决问题的策略机制。也就是说，能够对一定规范的</a:t>
            </a:r>
            <a:r>
              <a:rPr lang="en-US" altLang="zh-CN" sz="2200" dirty="0"/>
              <a:t>输入</a:t>
            </a:r>
            <a:r>
              <a:rPr lang="zh-CN" altLang="zh-CN" sz="2200" dirty="0"/>
              <a:t>，在有限时间内获得所要求的输出。</a:t>
            </a:r>
          </a:p>
        </p:txBody>
      </p:sp>
    </p:spTree>
    <p:extLst>
      <p:ext uri="{BB962C8B-B14F-4D97-AF65-F5344CB8AC3E}">
        <p14:creationId xmlns:p14="http://schemas.microsoft.com/office/powerpoint/2010/main" val="997580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xmlns="" id="{19EF1FAB-F45C-4C45-B352-7B3ECEED6040}"/>
              </a:ext>
            </a:extLst>
          </p:cNvPr>
          <p:cNvSpPr>
            <a:spLocks noGrp="1" noChangeArrowheads="1"/>
          </p:cNvSpPr>
          <p:nvPr>
            <p:ph type="title"/>
          </p:nvPr>
        </p:nvSpPr>
        <p:spPr>
          <a:xfrm>
            <a:off x="2063552" y="52063"/>
            <a:ext cx="7850832" cy="563563"/>
          </a:xfrm>
        </p:spPr>
        <p:txBody>
          <a:bodyPr>
            <a:normAutofit fontScale="90000"/>
          </a:bodyPr>
          <a:lstStyle/>
          <a:p>
            <a:r>
              <a:rPr lang="zh-CN" altLang="zh-CN" dirty="0"/>
              <a:t>算法的概念</a:t>
            </a:r>
            <a:r>
              <a:rPr lang="en-US" altLang="zh-CN" dirty="0"/>
              <a:t>——</a:t>
            </a:r>
            <a:r>
              <a:rPr lang="zh-CN" altLang="zh-CN" b="0" dirty="0"/>
              <a:t>算法要素</a:t>
            </a:r>
          </a:p>
        </p:txBody>
      </p:sp>
      <p:sp>
        <p:nvSpPr>
          <p:cNvPr id="90115" name="Rectangle 3"/>
          <p:cNvSpPr>
            <a:spLocks noGrp="1" noChangeArrowheads="1"/>
          </p:cNvSpPr>
          <p:nvPr>
            <p:ph sz="half" idx="1"/>
          </p:nvPr>
        </p:nvSpPr>
        <p:spPr>
          <a:xfrm>
            <a:off x="1415480" y="1265860"/>
            <a:ext cx="8746673" cy="2535025"/>
          </a:xfrm>
          <a:solidFill>
            <a:schemeClr val="accent3"/>
          </a:solidFill>
        </p:spPr>
        <p:txBody>
          <a:bodyPr/>
          <a:lstStyle/>
          <a:p>
            <a:pPr marL="457200" indent="-457200">
              <a:lnSpc>
                <a:spcPct val="80000"/>
              </a:lnSpc>
              <a:spcAft>
                <a:spcPts val="1200"/>
              </a:spcAft>
              <a:buAutoNum type="arabicPeriod"/>
            </a:pPr>
            <a:r>
              <a:rPr kumimoji="1" lang="zh-CN" altLang="zh-CN" sz="3200" b="1" dirty="0">
                <a:latin typeface="Times New Roman" panose="02020603050405020304" pitchFamily="18" charset="0"/>
              </a:rPr>
              <a:t>基本操作</a:t>
            </a:r>
          </a:p>
          <a:p>
            <a:pPr lvl="0" algn="just">
              <a:lnSpc>
                <a:spcPct val="150000"/>
              </a:lnSpc>
              <a:spcBef>
                <a:spcPts val="0"/>
              </a:spcBef>
              <a:spcAft>
                <a:spcPts val="0"/>
              </a:spcAft>
              <a:buFont typeface="Wingdings" panose="05000000000000000000" pitchFamily="2" charset="2"/>
              <a:buChar char="l"/>
            </a:pPr>
            <a:r>
              <a:rPr lang="zh-CN" altLang="zh-CN" sz="2200" dirty="0">
                <a:latin typeface="Arial" panose="020B0604020202020204" pitchFamily="34" charset="0"/>
              </a:rPr>
              <a:t>算术运算：加、减、乘、除</a:t>
            </a:r>
            <a:r>
              <a:rPr lang="en-US" altLang="zh-CN" sz="2200" dirty="0">
                <a:latin typeface="Arial" panose="020B0604020202020204" pitchFamily="34" charset="0"/>
              </a:rPr>
              <a:t> </a:t>
            </a:r>
            <a:r>
              <a:rPr lang="zh-CN" altLang="zh-CN" sz="2200" dirty="0">
                <a:latin typeface="Arial" panose="020B0604020202020204" pitchFamily="34" charset="0"/>
              </a:rPr>
              <a:t>等运算</a:t>
            </a:r>
          </a:p>
          <a:p>
            <a:pPr lvl="0" algn="just">
              <a:lnSpc>
                <a:spcPct val="150000"/>
              </a:lnSpc>
              <a:spcBef>
                <a:spcPts val="0"/>
              </a:spcBef>
              <a:spcAft>
                <a:spcPts val="0"/>
              </a:spcAft>
              <a:buFont typeface="Wingdings" panose="05000000000000000000" pitchFamily="2" charset="2"/>
              <a:buChar char="l"/>
            </a:pPr>
            <a:r>
              <a:rPr lang="zh-CN" altLang="zh-CN" sz="2200" dirty="0">
                <a:latin typeface="Arial" panose="020B0604020202020204" pitchFamily="34" charset="0"/>
              </a:rPr>
              <a:t>关系运算：大于、小于、等于、不等</a:t>
            </a:r>
            <a:r>
              <a:rPr lang="en-US" altLang="zh-CN" sz="2200" dirty="0">
                <a:latin typeface="Arial" panose="020B0604020202020204" pitchFamily="34" charset="0"/>
              </a:rPr>
              <a:t> </a:t>
            </a:r>
            <a:r>
              <a:rPr lang="zh-CN" altLang="zh-CN" sz="2200" dirty="0">
                <a:latin typeface="Arial" panose="020B0604020202020204" pitchFamily="34" charset="0"/>
              </a:rPr>
              <a:t>等运算</a:t>
            </a:r>
            <a:endParaRPr lang="en-US" altLang="zh-CN" sz="2200" dirty="0">
              <a:latin typeface="Arial" panose="020B0604020202020204" pitchFamily="34" charset="0"/>
            </a:endParaRPr>
          </a:p>
          <a:p>
            <a:pPr lvl="0" algn="just">
              <a:lnSpc>
                <a:spcPct val="150000"/>
              </a:lnSpc>
              <a:spcBef>
                <a:spcPts val="0"/>
              </a:spcBef>
              <a:spcAft>
                <a:spcPts val="0"/>
              </a:spcAft>
              <a:buFont typeface="Wingdings" panose="05000000000000000000" pitchFamily="2" charset="2"/>
              <a:buChar char="l"/>
            </a:pPr>
            <a:r>
              <a:rPr lang="zh-CN" altLang="zh-CN" sz="2200" dirty="0">
                <a:latin typeface="Arial" panose="020B0604020202020204" pitchFamily="34" charset="0"/>
              </a:rPr>
              <a:t>逻辑运算：与、或、非</a:t>
            </a:r>
            <a:r>
              <a:rPr lang="en-US" altLang="zh-CN" sz="2200" dirty="0">
                <a:latin typeface="Arial" panose="020B0604020202020204" pitchFamily="34" charset="0"/>
              </a:rPr>
              <a:t> </a:t>
            </a:r>
            <a:r>
              <a:rPr lang="zh-CN" altLang="zh-CN" sz="2200" dirty="0">
                <a:latin typeface="Arial" panose="020B0604020202020204" pitchFamily="34" charset="0"/>
              </a:rPr>
              <a:t>等运算</a:t>
            </a:r>
          </a:p>
          <a:p>
            <a:pPr lvl="0" algn="just">
              <a:lnSpc>
                <a:spcPct val="150000"/>
              </a:lnSpc>
              <a:spcBef>
                <a:spcPts val="0"/>
              </a:spcBef>
              <a:spcAft>
                <a:spcPts val="0"/>
              </a:spcAft>
              <a:buFont typeface="Wingdings" panose="05000000000000000000" pitchFamily="2" charset="2"/>
              <a:buChar char="l"/>
            </a:pPr>
            <a:r>
              <a:rPr lang="zh-CN" altLang="zh-CN" sz="2200" dirty="0">
                <a:latin typeface="Arial" panose="020B0604020202020204" pitchFamily="34" charset="0"/>
              </a:rPr>
              <a:t>数据传输：输入、输出、赋值</a:t>
            </a:r>
            <a:r>
              <a:rPr lang="en-US" altLang="zh-CN" sz="2200" dirty="0">
                <a:latin typeface="Arial" panose="020B0604020202020204" pitchFamily="34" charset="0"/>
              </a:rPr>
              <a:t> </a:t>
            </a:r>
            <a:r>
              <a:rPr lang="zh-CN" altLang="zh-CN" sz="2200" dirty="0">
                <a:latin typeface="Arial" panose="020B0604020202020204" pitchFamily="34" charset="0"/>
              </a:rPr>
              <a:t>等操作</a:t>
            </a:r>
          </a:p>
          <a:p>
            <a:pPr marL="457189" lvl="1" indent="0">
              <a:lnSpc>
                <a:spcPct val="80000"/>
              </a:lnSpc>
              <a:buNone/>
            </a:pPr>
            <a:endParaRPr lang="en-US" altLang="zh-CN" sz="2900" dirty="0">
              <a:ea typeface="宋体" panose="02010600030101010101" pitchFamily="2" charset="-122"/>
            </a:endParaRPr>
          </a:p>
        </p:txBody>
      </p:sp>
      <p:sp>
        <p:nvSpPr>
          <p:cNvPr id="5" name="内容占位符 4">
            <a:extLst>
              <a:ext uri="{FF2B5EF4-FFF2-40B4-BE49-F238E27FC236}">
                <a16:creationId xmlns:a16="http://schemas.microsoft.com/office/drawing/2014/main" xmlns="" id="{4D4C0B56-51C0-40D6-9088-A5BE320DC4A6}"/>
              </a:ext>
            </a:extLst>
          </p:cNvPr>
          <p:cNvSpPr>
            <a:spLocks noGrp="1"/>
          </p:cNvSpPr>
          <p:nvPr>
            <p:ph sz="half" idx="2"/>
          </p:nvPr>
        </p:nvSpPr>
        <p:spPr>
          <a:xfrm>
            <a:off x="1415480" y="4069699"/>
            <a:ext cx="8784974" cy="2311629"/>
          </a:xfrm>
          <a:solidFill>
            <a:schemeClr val="accent3"/>
          </a:solidFill>
        </p:spPr>
        <p:txBody>
          <a:bodyPr/>
          <a:lstStyle/>
          <a:p>
            <a:pPr marL="0" indent="0">
              <a:spcAft>
                <a:spcPts val="1200"/>
              </a:spcAft>
              <a:buNone/>
            </a:pPr>
            <a:r>
              <a:rPr kumimoji="1" lang="en-US" altLang="zh-CN" sz="3200" b="1" dirty="0">
                <a:latin typeface="Times New Roman" panose="02020603050405020304" pitchFamily="18" charset="0"/>
              </a:rPr>
              <a:t> 2. </a:t>
            </a:r>
            <a:r>
              <a:rPr kumimoji="1" lang="zh-CN" altLang="zh-CN" sz="3200" b="1" dirty="0">
                <a:latin typeface="Times New Roman" panose="02020603050405020304" pitchFamily="18" charset="0"/>
              </a:rPr>
              <a:t>控制结构</a:t>
            </a:r>
            <a:endParaRPr kumimoji="1" lang="en-US" altLang="zh-CN" sz="3200" b="1" dirty="0">
              <a:latin typeface="Times New Roman" panose="02020603050405020304" pitchFamily="18" charset="0"/>
            </a:endParaRPr>
          </a:p>
          <a:p>
            <a:pPr>
              <a:spcAft>
                <a:spcPts val="1200"/>
              </a:spcAft>
              <a:buFont typeface="Wingdings" panose="05000000000000000000" pitchFamily="2" charset="2"/>
              <a:buChar char="l"/>
            </a:pPr>
            <a:r>
              <a:rPr lang="zh-CN" altLang="zh-CN" sz="2200" dirty="0">
                <a:latin typeface="Arial" panose="020B0604020202020204" pitchFamily="34" charset="0"/>
              </a:rPr>
              <a:t>顺序结构</a:t>
            </a:r>
            <a:r>
              <a:rPr lang="zh-CN" altLang="en-US" sz="2200" dirty="0">
                <a:latin typeface="Arial" panose="020B0604020202020204" pitchFamily="34" charset="0"/>
              </a:rPr>
              <a:t>，</a:t>
            </a:r>
            <a:r>
              <a:rPr lang="zh-CN" altLang="zh-CN" sz="2200" dirty="0">
                <a:latin typeface="Arial" panose="020B0604020202020204" pitchFamily="34" charset="0"/>
              </a:rPr>
              <a:t>算法按照自上而下的先后顺序</a:t>
            </a:r>
            <a:r>
              <a:rPr lang="zh-CN" altLang="en-US" sz="2200" dirty="0">
                <a:latin typeface="Arial" panose="020B0604020202020204" pitchFamily="34" charset="0"/>
              </a:rPr>
              <a:t>依次</a:t>
            </a:r>
            <a:r>
              <a:rPr lang="zh-CN" altLang="zh-CN" sz="2200" dirty="0">
                <a:latin typeface="Arial" panose="020B0604020202020204" pitchFamily="34" charset="0"/>
              </a:rPr>
              <a:t>执行</a:t>
            </a:r>
            <a:endParaRPr lang="en-US" altLang="zh-CN" sz="2200" dirty="0">
              <a:latin typeface="Arial" panose="020B0604020202020204" pitchFamily="34" charset="0"/>
            </a:endParaRPr>
          </a:p>
          <a:p>
            <a:pPr>
              <a:spcAft>
                <a:spcPts val="1200"/>
              </a:spcAft>
              <a:buFont typeface="Wingdings" panose="05000000000000000000" pitchFamily="2" charset="2"/>
              <a:buChar char="l"/>
            </a:pPr>
            <a:r>
              <a:rPr lang="zh-CN" altLang="zh-CN" sz="2200" dirty="0">
                <a:latin typeface="Arial" panose="020B0604020202020204" pitchFamily="34" charset="0"/>
              </a:rPr>
              <a:t>选择结构</a:t>
            </a:r>
            <a:r>
              <a:rPr lang="zh-CN" altLang="en-US" sz="2200" dirty="0">
                <a:latin typeface="Arial" panose="020B0604020202020204" pitchFamily="34" charset="0"/>
              </a:rPr>
              <a:t>，</a:t>
            </a:r>
            <a:r>
              <a:rPr lang="zh-CN" altLang="zh-CN" sz="2200" dirty="0">
                <a:latin typeface="Arial" panose="020B0604020202020204" pitchFamily="34" charset="0"/>
              </a:rPr>
              <a:t>也叫分支结构，算法根据不同</a:t>
            </a:r>
            <a:r>
              <a:rPr lang="zh-CN" altLang="en-US" sz="2200" dirty="0">
                <a:latin typeface="Arial" panose="020B0604020202020204" pitchFamily="34" charset="0"/>
              </a:rPr>
              <a:t>条件</a:t>
            </a:r>
            <a:r>
              <a:rPr lang="zh-CN" altLang="zh-CN" sz="2200" dirty="0">
                <a:latin typeface="Arial" panose="020B0604020202020204" pitchFamily="34" charset="0"/>
              </a:rPr>
              <a:t>选择性执行</a:t>
            </a:r>
            <a:endParaRPr lang="en-US" altLang="zh-CN" sz="2200" dirty="0">
              <a:latin typeface="Arial" panose="020B0604020202020204" pitchFamily="34" charset="0"/>
            </a:endParaRPr>
          </a:p>
          <a:p>
            <a:pPr>
              <a:spcAft>
                <a:spcPts val="1200"/>
              </a:spcAft>
              <a:buFont typeface="Wingdings" panose="05000000000000000000" pitchFamily="2" charset="2"/>
              <a:buChar char="l"/>
            </a:pPr>
            <a:r>
              <a:rPr lang="zh-CN" altLang="zh-CN" sz="2200" dirty="0">
                <a:latin typeface="Arial" panose="020B0604020202020204" pitchFamily="34" charset="0"/>
              </a:rPr>
              <a:t>循环结构</a:t>
            </a:r>
            <a:r>
              <a:rPr lang="zh-CN" altLang="en-US" sz="2200" dirty="0">
                <a:latin typeface="Arial" panose="020B0604020202020204" pitchFamily="34" charset="0"/>
              </a:rPr>
              <a:t>，</a:t>
            </a:r>
            <a:r>
              <a:rPr lang="zh-CN" altLang="zh-CN" sz="2200" dirty="0">
                <a:latin typeface="Arial" panose="020B0604020202020204" pitchFamily="34" charset="0"/>
              </a:rPr>
              <a:t>根据条件对部分操作重复执行多次</a:t>
            </a:r>
          </a:p>
          <a:p>
            <a:pPr marL="0" indent="0">
              <a:buNone/>
            </a:pPr>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94</a:t>
            </a:fld>
            <a:endParaRPr lang="en-US" altLang="zh-CN"/>
          </a:p>
        </p:txBody>
      </p:sp>
      <p:pic>
        <p:nvPicPr>
          <p:cNvPr id="10" name="图片 9">
            <a:extLst>
              <a:ext uri="{FF2B5EF4-FFF2-40B4-BE49-F238E27FC236}">
                <a16:creationId xmlns:a16="http://schemas.microsoft.com/office/drawing/2014/main" xmlns="" id="{4948F13C-C5A5-464B-A743-1D939D7E1805}"/>
              </a:ext>
            </a:extLst>
          </p:cNvPr>
          <p:cNvPicPr>
            <a:picLocks noChangeAspect="1"/>
          </p:cNvPicPr>
          <p:nvPr/>
        </p:nvPicPr>
        <p:blipFill>
          <a:blip r:embed="rId2" cstate="print">
            <a:clrChange>
              <a:clrFrom>
                <a:srgbClr val="ADA49F"/>
              </a:clrFrom>
              <a:clrTo>
                <a:srgbClr val="ADA49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320136" y="1693140"/>
            <a:ext cx="2594248" cy="1368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81129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rmAutofit fontScale="90000"/>
          </a:bodyPr>
          <a:lstStyle/>
          <a:p>
            <a:r>
              <a:rPr lang="en-US" altLang="zh-CN" dirty="0"/>
              <a:t>5.2  </a:t>
            </a:r>
            <a:r>
              <a:rPr lang="zh-CN" altLang="zh-CN" dirty="0"/>
              <a:t>算法的表示</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367135" y="1301417"/>
            <a:ext cx="11197464" cy="5084375"/>
          </a:xfrm>
        </p:spPr>
        <p:txBody>
          <a:bodyPr/>
          <a:lstStyle/>
          <a:p>
            <a:pPr>
              <a:lnSpc>
                <a:spcPct val="150000"/>
              </a:lnSpc>
              <a:spcBef>
                <a:spcPts val="0"/>
              </a:spcBef>
            </a:pPr>
            <a:r>
              <a:rPr lang="en-US" altLang="zh-CN" sz="2400" dirty="0">
                <a:latin typeface="Arial" panose="020B0604020202020204" pitchFamily="34" charset="0"/>
              </a:rPr>
              <a:t>  </a:t>
            </a:r>
            <a:r>
              <a:rPr lang="zh-CN" altLang="zh-CN" sz="2400" dirty="0">
                <a:latin typeface="Arial" panose="020B0604020202020204" pitchFamily="34" charset="0"/>
              </a:rPr>
              <a:t>任何算法都需要将其明确地描述出来</a:t>
            </a:r>
            <a:r>
              <a:rPr lang="zh-CN" altLang="en-US" sz="2400" dirty="0">
                <a:latin typeface="Arial" panose="020B0604020202020204" pitchFamily="34" charset="0"/>
              </a:rPr>
              <a:t>，</a:t>
            </a:r>
            <a:r>
              <a:rPr lang="zh-CN" altLang="zh-CN" sz="2400" dirty="0">
                <a:latin typeface="Arial" panose="020B0604020202020204" pitchFamily="34" charset="0"/>
              </a:rPr>
              <a:t>这个描述过程就是算法的表示</a:t>
            </a:r>
            <a:r>
              <a:rPr lang="zh-CN" altLang="en-US" sz="2400" dirty="0">
                <a:latin typeface="Arial" panose="020B0604020202020204" pitchFamily="34" charset="0"/>
              </a:rPr>
              <a:t>。</a:t>
            </a:r>
            <a:endParaRPr lang="en-US" altLang="zh-CN" sz="2400" dirty="0">
              <a:latin typeface="Arial" panose="020B0604020202020204" pitchFamily="34" charset="0"/>
            </a:endParaRPr>
          </a:p>
          <a:p>
            <a:pPr marL="0" indent="0">
              <a:lnSpc>
                <a:spcPct val="150000"/>
              </a:lnSpc>
              <a:spcBef>
                <a:spcPts val="0"/>
              </a:spcBef>
              <a:spcAft>
                <a:spcPts val="1200"/>
              </a:spcAft>
              <a:buNone/>
            </a:pPr>
            <a:r>
              <a:rPr lang="zh-CN" altLang="en-US" sz="2800" kern="100" dirty="0">
                <a:ea typeface="宋体" panose="02010600030101010101" pitchFamily="2" charset="-122"/>
                <a:cs typeface="Times New Roman" panose="02020603050405020304" pitchFamily="18" charset="0"/>
              </a:rPr>
              <a:t>    </a:t>
            </a:r>
            <a:r>
              <a:rPr kumimoji="1" lang="zh-CN" altLang="en-US" sz="3200" b="1" dirty="0">
                <a:latin typeface="Times New Roman" panose="02020603050405020304" pitchFamily="18" charset="0"/>
              </a:rPr>
              <a:t>常用的</a:t>
            </a:r>
            <a:r>
              <a:rPr kumimoji="1" lang="zh-CN" altLang="zh-CN" sz="3200" b="1" dirty="0">
                <a:latin typeface="Times New Roman" panose="02020603050405020304" pitchFamily="18" charset="0"/>
              </a:rPr>
              <a:t>表示方法</a:t>
            </a:r>
            <a:r>
              <a:rPr lang="zh-CN" altLang="en-US" sz="2400" b="1" kern="100" dirty="0">
                <a:ea typeface="宋体" panose="02010600030101010101" pitchFamily="2" charset="-122"/>
                <a:cs typeface="Times New Roman" panose="02020603050405020304" pitchFamily="18" charset="0"/>
              </a:rPr>
              <a:t>：</a:t>
            </a:r>
            <a:endParaRPr lang="en-US" altLang="zh-CN" sz="2400" b="1" kern="100" dirty="0">
              <a:ea typeface="宋体" panose="02010600030101010101" pitchFamily="2" charset="-122"/>
              <a:cs typeface="Times New Roman" panose="02020603050405020304" pitchFamily="18" charset="0"/>
            </a:endParaRPr>
          </a:p>
          <a:p>
            <a:pPr lvl="2">
              <a:lnSpc>
                <a:spcPts val="4500"/>
              </a:lnSpc>
              <a:spcBef>
                <a:spcPts val="0"/>
              </a:spcBef>
              <a:buFont typeface="Wingdings" panose="05000000000000000000" pitchFamily="2" charset="2"/>
              <a:buChar char="Ø"/>
            </a:pP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zh-CN" sz="3200" b="1" dirty="0">
                <a:latin typeface="Times New Roman" panose="02020603050405020304" pitchFamily="18" charset="0"/>
              </a:rPr>
              <a:t>自然语言</a:t>
            </a:r>
            <a:endParaRPr kumimoji="1" lang="en-US" altLang="zh-CN" sz="3200" b="1" dirty="0">
              <a:latin typeface="Times New Roman" panose="02020603050405020304" pitchFamily="18" charset="0"/>
            </a:endParaRPr>
          </a:p>
          <a:p>
            <a:pPr lvl="2">
              <a:lnSpc>
                <a:spcPts val="4500"/>
              </a:lnSpc>
              <a:spcBef>
                <a:spcPts val="0"/>
              </a:spcBef>
              <a:buFont typeface="Wingdings" panose="05000000000000000000" pitchFamily="2" charset="2"/>
              <a:buChar char="Ø"/>
            </a:pPr>
            <a:r>
              <a:rPr lang="en-US" altLang="zh-CN" sz="3000" b="1" kern="100" dirty="0">
                <a:latin typeface="+mn-lt"/>
                <a:ea typeface="宋体" panose="02010600030101010101" pitchFamily="2" charset="-122"/>
                <a:cs typeface="Times New Roman" panose="02020603050405020304" pitchFamily="18" charset="0"/>
              </a:rPr>
              <a:t> </a:t>
            </a:r>
            <a:r>
              <a:rPr kumimoji="1" lang="zh-CN" altLang="zh-CN" sz="3200" b="1" dirty="0">
                <a:latin typeface="Times New Roman" panose="02020603050405020304" pitchFamily="18" charset="0"/>
              </a:rPr>
              <a:t>流程图</a:t>
            </a:r>
            <a:endParaRPr kumimoji="1" lang="en-US" altLang="zh-CN" sz="3200" b="1" dirty="0">
              <a:latin typeface="Times New Roman" panose="02020603050405020304" pitchFamily="18" charset="0"/>
            </a:endParaRPr>
          </a:p>
          <a:p>
            <a:pPr lvl="2">
              <a:lnSpc>
                <a:spcPts val="4500"/>
              </a:lnSpc>
              <a:spcBef>
                <a:spcPts val="0"/>
              </a:spcBef>
              <a:buFont typeface="Wingdings" panose="05000000000000000000" pitchFamily="2" charset="2"/>
              <a:buChar char="Ø"/>
            </a:pPr>
            <a:r>
              <a:rPr lang="en-US" altLang="zh-CN" sz="3000" b="1" kern="100" dirty="0">
                <a:latin typeface="+mn-lt"/>
                <a:ea typeface="宋体" panose="02010600030101010101" pitchFamily="2" charset="-122"/>
                <a:cs typeface="Times New Roman" panose="02020603050405020304" pitchFamily="18" charset="0"/>
              </a:rPr>
              <a:t> </a:t>
            </a:r>
            <a:r>
              <a:rPr kumimoji="1" lang="zh-CN" altLang="zh-CN" sz="3200" b="1" dirty="0">
                <a:latin typeface="Times New Roman" panose="02020603050405020304" pitchFamily="18" charset="0"/>
              </a:rPr>
              <a:t>伪代码</a:t>
            </a:r>
            <a:endParaRPr kumimoji="1" lang="en-US" altLang="zh-CN" sz="3200" b="1" dirty="0">
              <a:latin typeface="Times New Roman" panose="02020603050405020304" pitchFamily="18" charset="0"/>
            </a:endParaRPr>
          </a:p>
          <a:p>
            <a:pPr lvl="2">
              <a:lnSpc>
                <a:spcPts val="4500"/>
              </a:lnSpc>
              <a:spcBef>
                <a:spcPts val="0"/>
              </a:spcBef>
              <a:buFont typeface="Wingdings" panose="05000000000000000000" pitchFamily="2" charset="2"/>
              <a:buChar char="Ø"/>
            </a:pPr>
            <a:r>
              <a:rPr lang="zh-CN" altLang="en-US" sz="3000" b="1" kern="100" dirty="0">
                <a:latin typeface="+mn-lt"/>
                <a:ea typeface="宋体" panose="02010600030101010101" pitchFamily="2" charset="-122"/>
                <a:cs typeface="Times New Roman" panose="02020603050405020304" pitchFamily="18" charset="0"/>
              </a:rPr>
              <a:t> </a:t>
            </a:r>
            <a:r>
              <a:rPr kumimoji="1" lang="zh-CN" altLang="en-US" sz="3200" b="1" dirty="0">
                <a:latin typeface="Times New Roman" panose="02020603050405020304" pitchFamily="18" charset="0"/>
              </a:rPr>
              <a:t>程序设计语言</a:t>
            </a:r>
            <a:r>
              <a:rPr lang="zh-CN" altLang="en-US" sz="32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t>算法的最终表示和实现方法</a:t>
            </a:r>
            <a:endParaRPr lang="en-US" altLang="zh-CN" sz="22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95</a:t>
            </a:fld>
            <a:endParaRPr lang="en-US" altLang="zh-CN"/>
          </a:p>
        </p:txBody>
      </p:sp>
      <p:pic>
        <p:nvPicPr>
          <p:cNvPr id="6" name="图片 5">
            <a:extLst>
              <a:ext uri="{FF2B5EF4-FFF2-40B4-BE49-F238E27FC236}">
                <a16:creationId xmlns:a16="http://schemas.microsoft.com/office/drawing/2014/main" xmlns="" id="{A3B2F9BD-EDFE-4723-A483-07E7FFF25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168" y="2060848"/>
            <a:ext cx="3599658" cy="21608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2359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rmAutofit fontScale="90000"/>
          </a:bodyPr>
          <a:lstStyle/>
          <a:p>
            <a:r>
              <a:rPr lang="zh-CN" altLang="zh-CN" dirty="0"/>
              <a:t>算法的表示</a:t>
            </a:r>
            <a:r>
              <a:rPr lang="en-US" altLang="zh-CN" dirty="0"/>
              <a:t>——</a:t>
            </a:r>
            <a:r>
              <a:rPr lang="zh-CN" altLang="zh-CN" sz="3600" b="1" kern="100" dirty="0">
                <a:latin typeface="Times New Roman" panose="02020603050405020304" pitchFamily="18" charset="0"/>
                <a:ea typeface="宋体" panose="02010600030101010101" pitchFamily="2" charset="-122"/>
                <a:cs typeface="Times New Roman" panose="02020603050405020304" pitchFamily="18" charset="0"/>
              </a:rPr>
              <a:t>自然语言</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983432" y="1052736"/>
            <a:ext cx="10153128" cy="5084375"/>
          </a:xfrm>
        </p:spPr>
        <p:txBody>
          <a:bodyPr/>
          <a:lstStyle/>
          <a:p>
            <a:pPr>
              <a:lnSpc>
                <a:spcPct val="150000"/>
              </a:lnSpc>
              <a:spcBef>
                <a:spcPts val="0"/>
              </a:spcBef>
            </a:pPr>
            <a:r>
              <a:rPr lang="en-US" altLang="zh-CN" sz="3200" b="1" dirty="0">
                <a:solidFill>
                  <a:schemeClr val="tx1">
                    <a:lumMod val="60000"/>
                    <a:lumOff val="40000"/>
                  </a:schemeClr>
                </a:solidFill>
              </a:rPr>
              <a:t> </a:t>
            </a:r>
            <a:r>
              <a:rPr lang="zh-CN" altLang="zh-CN" sz="3200" b="1" dirty="0">
                <a:solidFill>
                  <a:schemeClr val="tx1">
                    <a:lumMod val="60000"/>
                    <a:lumOff val="40000"/>
                  </a:schemeClr>
                </a:solidFill>
              </a:rPr>
              <a:t>自然语言</a:t>
            </a:r>
            <a:r>
              <a:rPr lang="zh-CN" altLang="en-US" sz="22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200" dirty="0">
                <a:latin typeface="Arial" panose="020B0604020202020204" pitchFamily="34" charset="0"/>
              </a:rPr>
              <a:t>指人们日常生活使用的语言，可以是汉语、英语或者其</a:t>
            </a:r>
            <a:r>
              <a:rPr lang="zh-CN" altLang="en-US" sz="2200" dirty="0">
                <a:latin typeface="Arial" panose="020B0604020202020204" pitchFamily="34" charset="0"/>
              </a:rPr>
              <a:t>它</a:t>
            </a:r>
            <a:r>
              <a:rPr lang="zh-CN" altLang="zh-CN" sz="2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zh-CN" altLang="en-US" sz="2200" dirty="0">
                <a:latin typeface="Arial" panose="020B0604020202020204" pitchFamily="34" charset="0"/>
              </a:rPr>
              <a:t> 优点：</a:t>
            </a:r>
            <a:r>
              <a:rPr lang="zh-CN" altLang="zh-CN" sz="2200" dirty="0">
                <a:latin typeface="Arial" panose="020B0604020202020204" pitchFamily="34" charset="0"/>
              </a:rPr>
              <a:t>简单、通俗易懂</a:t>
            </a:r>
            <a:endParaRPr lang="en-US" altLang="zh-CN" sz="2200" dirty="0">
              <a:latin typeface="Arial" panose="020B0604020202020204" pitchFamily="34" charset="0"/>
            </a:endParaRPr>
          </a:p>
          <a:p>
            <a:pPr>
              <a:lnSpc>
                <a:spcPct val="150000"/>
              </a:lnSpc>
              <a:spcBef>
                <a:spcPts val="0"/>
              </a:spcBef>
              <a:buFont typeface="Wingdings" panose="05000000000000000000" pitchFamily="2" charset="2"/>
              <a:buChar char="Ø"/>
            </a:pPr>
            <a:r>
              <a:rPr lang="en-US" altLang="zh-CN" sz="2200" dirty="0">
                <a:latin typeface="Arial" panose="020B0604020202020204" pitchFamily="34" charset="0"/>
              </a:rPr>
              <a:t> </a:t>
            </a:r>
            <a:r>
              <a:rPr lang="zh-CN" altLang="zh-CN" sz="2200" dirty="0">
                <a:latin typeface="Arial" panose="020B0604020202020204" pitchFamily="34" charset="0"/>
              </a:rPr>
              <a:t>不足</a:t>
            </a:r>
            <a:r>
              <a:rPr lang="zh-CN" altLang="en-US" sz="2200" dirty="0">
                <a:latin typeface="Arial" panose="020B0604020202020204" pitchFamily="34" charset="0"/>
              </a:rPr>
              <a:t>：</a:t>
            </a:r>
            <a:r>
              <a:rPr lang="zh-CN" altLang="zh-CN" sz="2200" dirty="0">
                <a:latin typeface="Arial" panose="020B0604020202020204" pitchFamily="34" charset="0"/>
              </a:rPr>
              <a:t>比较冗长；易产生歧义性</a:t>
            </a:r>
            <a:endParaRPr lang="en-US" altLang="zh-CN" sz="2200" dirty="0">
              <a:latin typeface="Arial" panose="020B0604020202020204" pitchFamily="34" charset="0"/>
            </a:endParaRPr>
          </a:p>
          <a:p>
            <a:pPr marL="0" indent="0">
              <a:lnSpc>
                <a:spcPct val="150000"/>
              </a:lnSpc>
              <a:spcBef>
                <a:spcPts val="0"/>
              </a:spcBef>
              <a:buNone/>
            </a:pP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Arial" panose="020B0604020202020204" pitchFamily="34" charset="0"/>
              </a:rPr>
              <a:t>例</a:t>
            </a:r>
            <a:r>
              <a:rPr lang="en-US" altLang="zh-CN" sz="2400" dirty="0">
                <a:latin typeface="Arial" panose="020B0604020202020204" pitchFamily="34" charset="0"/>
              </a:rPr>
              <a:t>1</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latin typeface="Arial" panose="020B0604020202020204" pitchFamily="34" charset="0"/>
              </a:rPr>
              <a:t>输入三个数，求这三个数中的最大数。</a:t>
            </a:r>
            <a:endParaRPr lang="en-US" altLang="zh-CN" sz="2400" dirty="0">
              <a:latin typeface="Arial" panose="020B0604020202020204" pitchFamily="34" charset="0"/>
            </a:endParaRPr>
          </a:p>
          <a:p>
            <a:pPr marL="0" indent="0">
              <a:lnSpc>
                <a:spcPct val="150000"/>
              </a:lnSpc>
              <a:spcBef>
                <a:spcPts val="0"/>
              </a:spcBef>
              <a:buNone/>
            </a:pPr>
            <a:r>
              <a:rPr lang="zh-CN" altLang="en-US" sz="22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latin typeface="Arial" panose="020B0604020202020204" pitchFamily="34" charset="0"/>
              </a:rPr>
              <a:t>利用</a:t>
            </a:r>
            <a:r>
              <a:rPr lang="zh-CN" altLang="zh-CN" sz="2200" dirty="0">
                <a:latin typeface="Arial" panose="020B0604020202020204" pitchFamily="34" charset="0"/>
              </a:rPr>
              <a:t>自然语言描述算法：</a:t>
            </a:r>
            <a:endParaRPr lang="en-US" altLang="zh-CN" sz="2200" dirty="0">
              <a:latin typeface="Arial" panose="020B0604020202020204" pitchFamily="34" charset="0"/>
            </a:endParaRPr>
          </a:p>
          <a:p>
            <a:pPr lvl="1">
              <a:lnSpc>
                <a:spcPct val="150000"/>
              </a:lnSpc>
              <a:spcBef>
                <a:spcPts val="0"/>
              </a:spcBef>
              <a:buFont typeface="Wingdings" panose="05000000000000000000" pitchFamily="2" charset="2"/>
              <a:buChar char="l"/>
            </a:pPr>
            <a:r>
              <a:rPr lang="zh-CN" altLang="zh-CN" sz="2200" dirty="0"/>
              <a:t>第</a:t>
            </a:r>
            <a:r>
              <a:rPr lang="en-US" altLang="zh-CN" sz="2200" dirty="0"/>
              <a:t>1</a:t>
            </a:r>
            <a:r>
              <a:rPr lang="zh-CN" altLang="zh-CN" sz="2200" dirty="0"/>
              <a:t>步：输入</a:t>
            </a:r>
            <a:r>
              <a:rPr lang="en-US" altLang="zh-CN" sz="2200" dirty="0"/>
              <a:t>x</a:t>
            </a:r>
            <a:r>
              <a:rPr lang="zh-CN" altLang="zh-CN" sz="2200" dirty="0"/>
              <a:t>、</a:t>
            </a:r>
            <a:r>
              <a:rPr lang="en-US" altLang="zh-CN" sz="2200" dirty="0"/>
              <a:t>y</a:t>
            </a:r>
            <a:r>
              <a:rPr lang="zh-CN" altLang="zh-CN" sz="2200" dirty="0"/>
              <a:t>、</a:t>
            </a:r>
            <a:r>
              <a:rPr lang="en-US" altLang="zh-CN" sz="2200" dirty="0"/>
              <a:t>z</a:t>
            </a:r>
            <a:r>
              <a:rPr lang="zh-CN" altLang="zh-CN" sz="2200" dirty="0"/>
              <a:t>的值；</a:t>
            </a:r>
            <a:endParaRPr lang="en-US" altLang="zh-CN" sz="2200" dirty="0"/>
          </a:p>
          <a:p>
            <a:pPr lvl="1">
              <a:lnSpc>
                <a:spcPct val="150000"/>
              </a:lnSpc>
              <a:spcBef>
                <a:spcPts val="0"/>
              </a:spcBef>
              <a:buFont typeface="Wingdings" panose="05000000000000000000" pitchFamily="2" charset="2"/>
              <a:buChar char="l"/>
            </a:pPr>
            <a:r>
              <a:rPr lang="zh-CN" altLang="zh-CN" sz="2200" dirty="0"/>
              <a:t>第</a:t>
            </a:r>
            <a:r>
              <a:rPr lang="en-US" altLang="zh-CN" sz="2200" dirty="0"/>
              <a:t>2</a:t>
            </a:r>
            <a:r>
              <a:rPr lang="zh-CN" altLang="zh-CN" sz="2200" dirty="0"/>
              <a:t>步：比较前两个数</a:t>
            </a:r>
            <a:r>
              <a:rPr lang="en-US" altLang="zh-CN" sz="2200" dirty="0"/>
              <a:t>x</a:t>
            </a:r>
            <a:r>
              <a:rPr lang="zh-CN" altLang="zh-CN" sz="2200" dirty="0"/>
              <a:t>和</a:t>
            </a:r>
            <a:r>
              <a:rPr lang="en-US" altLang="zh-CN" sz="2200" dirty="0"/>
              <a:t>y</a:t>
            </a:r>
            <a:r>
              <a:rPr lang="zh-CN" altLang="zh-CN" sz="2200" dirty="0"/>
              <a:t>。如果</a:t>
            </a:r>
            <a:r>
              <a:rPr lang="en-US" altLang="zh-CN" sz="2200" dirty="0"/>
              <a:t>x &gt; y</a:t>
            </a:r>
            <a:r>
              <a:rPr lang="zh-CN" altLang="zh-CN" sz="2200" dirty="0"/>
              <a:t>，则将</a:t>
            </a:r>
            <a:r>
              <a:rPr lang="en-US" altLang="zh-CN" sz="2200" dirty="0"/>
              <a:t>x</a:t>
            </a:r>
            <a:r>
              <a:rPr lang="zh-CN" altLang="zh-CN" sz="2200" dirty="0"/>
              <a:t>存入</a:t>
            </a:r>
            <a:r>
              <a:rPr lang="en-US" altLang="zh-CN" sz="2200" dirty="0"/>
              <a:t>max</a:t>
            </a:r>
            <a:r>
              <a:rPr lang="zh-CN" altLang="zh-CN" sz="2200" dirty="0"/>
              <a:t>，否则将</a:t>
            </a:r>
            <a:r>
              <a:rPr lang="en-US" altLang="zh-CN" sz="2200" dirty="0"/>
              <a:t>y</a:t>
            </a:r>
            <a:r>
              <a:rPr lang="zh-CN" altLang="zh-CN" sz="2200" dirty="0"/>
              <a:t>存入</a:t>
            </a:r>
            <a:r>
              <a:rPr lang="en-US" altLang="zh-CN" sz="2200" dirty="0"/>
              <a:t>max</a:t>
            </a:r>
            <a:r>
              <a:rPr lang="zh-CN" altLang="zh-CN" sz="2200" dirty="0"/>
              <a:t>；</a:t>
            </a:r>
            <a:endParaRPr lang="en-US" altLang="zh-CN" sz="2200" dirty="0"/>
          </a:p>
          <a:p>
            <a:pPr lvl="1">
              <a:lnSpc>
                <a:spcPct val="150000"/>
              </a:lnSpc>
              <a:spcBef>
                <a:spcPts val="0"/>
              </a:spcBef>
              <a:buFont typeface="Wingdings" panose="05000000000000000000" pitchFamily="2" charset="2"/>
              <a:buChar char="l"/>
            </a:pPr>
            <a:r>
              <a:rPr lang="zh-CN" altLang="zh-CN" sz="2200" dirty="0"/>
              <a:t>第</a:t>
            </a:r>
            <a:r>
              <a:rPr lang="en-US" altLang="zh-CN" sz="2200" dirty="0"/>
              <a:t>3</a:t>
            </a:r>
            <a:r>
              <a:rPr lang="zh-CN" altLang="zh-CN" sz="2200" dirty="0"/>
              <a:t>步：再将</a:t>
            </a:r>
            <a:r>
              <a:rPr lang="en-US" altLang="zh-CN" sz="2200" dirty="0"/>
              <a:t>z</a:t>
            </a:r>
            <a:r>
              <a:rPr lang="zh-CN" altLang="zh-CN" sz="2200" dirty="0"/>
              <a:t>和</a:t>
            </a:r>
            <a:r>
              <a:rPr lang="en-US" altLang="zh-CN" sz="2200" dirty="0"/>
              <a:t>max</a:t>
            </a:r>
            <a:r>
              <a:rPr lang="zh-CN" altLang="zh-CN" sz="2200" dirty="0"/>
              <a:t>比较，如果</a:t>
            </a:r>
            <a:r>
              <a:rPr lang="en-US" altLang="zh-CN" sz="2200" dirty="0"/>
              <a:t>z &gt; max</a:t>
            </a:r>
            <a:r>
              <a:rPr lang="zh-CN" altLang="zh-CN" sz="2200" dirty="0"/>
              <a:t>，则将</a:t>
            </a:r>
            <a:r>
              <a:rPr lang="en-US" altLang="zh-CN" sz="2200" dirty="0"/>
              <a:t>z</a:t>
            </a:r>
            <a:r>
              <a:rPr lang="zh-CN" altLang="zh-CN" sz="2200" dirty="0"/>
              <a:t>存入</a:t>
            </a:r>
            <a:r>
              <a:rPr lang="en-US" altLang="zh-CN" sz="2200" dirty="0"/>
              <a:t>max</a:t>
            </a:r>
            <a:r>
              <a:rPr lang="zh-CN" altLang="zh-CN" sz="2200" dirty="0"/>
              <a:t>；</a:t>
            </a:r>
            <a:endParaRPr lang="en-US" altLang="zh-CN" sz="2200" dirty="0"/>
          </a:p>
          <a:p>
            <a:pPr lvl="1">
              <a:lnSpc>
                <a:spcPct val="150000"/>
              </a:lnSpc>
              <a:spcBef>
                <a:spcPts val="0"/>
              </a:spcBef>
              <a:buFont typeface="Wingdings" panose="05000000000000000000" pitchFamily="2" charset="2"/>
              <a:buChar char="l"/>
            </a:pPr>
            <a:r>
              <a:rPr lang="zh-CN" altLang="zh-CN" sz="2200" dirty="0"/>
              <a:t>第</a:t>
            </a:r>
            <a:r>
              <a:rPr lang="en-US" altLang="zh-CN" sz="2200" dirty="0"/>
              <a:t>4</a:t>
            </a:r>
            <a:r>
              <a:rPr lang="zh-CN" altLang="zh-CN" sz="2200" dirty="0"/>
              <a:t>步：输出</a:t>
            </a:r>
            <a:r>
              <a:rPr lang="en-US" altLang="zh-CN" sz="2200" dirty="0"/>
              <a:t>max</a:t>
            </a:r>
            <a:r>
              <a:rPr lang="zh-CN" altLang="zh-CN" sz="2200" dirty="0"/>
              <a:t>，即为三个数中的最大数。</a:t>
            </a:r>
          </a:p>
          <a:p>
            <a:pPr marL="0" indent="0">
              <a:lnSpc>
                <a:spcPct val="150000"/>
              </a:lnSpc>
              <a:spcBef>
                <a:spcPts val="0"/>
              </a:spcBef>
              <a:buNone/>
            </a:pPr>
            <a:endPar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pPr>
            <a:endParaRPr lang="en-US" altLang="zh-CN" sz="3000" b="1"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96</a:t>
            </a:fld>
            <a:endParaRPr lang="en-US" altLang="zh-CN"/>
          </a:p>
        </p:txBody>
      </p:sp>
      <p:pic>
        <p:nvPicPr>
          <p:cNvPr id="6" name="图片 5">
            <a:extLst>
              <a:ext uri="{FF2B5EF4-FFF2-40B4-BE49-F238E27FC236}">
                <a16:creationId xmlns:a16="http://schemas.microsoft.com/office/drawing/2014/main" xmlns="" id="{7DAD0282-29E3-4816-BB1E-9AA854813C1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419581">
            <a:off x="7838650" y="1903525"/>
            <a:ext cx="2282828" cy="170611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610424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rmAutofit fontScale="90000"/>
          </a:bodyPr>
          <a:lstStyle/>
          <a:p>
            <a:r>
              <a:rPr lang="zh-CN" altLang="zh-CN" dirty="0"/>
              <a:t>算法的表示</a:t>
            </a:r>
            <a:r>
              <a:rPr lang="en-US" altLang="zh-CN" dirty="0"/>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伪代码</a:t>
            </a:r>
          </a:p>
        </p:txBody>
      </p:sp>
      <p:sp>
        <p:nvSpPr>
          <p:cNvPr id="90115" name="Rectangle 3"/>
          <p:cNvSpPr>
            <a:spLocks noGrp="1" noChangeArrowheads="1"/>
          </p:cNvSpPr>
          <p:nvPr>
            <p:ph idx="1"/>
          </p:nvPr>
        </p:nvSpPr>
        <p:spPr>
          <a:xfrm>
            <a:off x="1076399" y="889972"/>
            <a:ext cx="10657184" cy="3622844"/>
          </a:xfrm>
        </p:spPr>
        <p:txBody>
          <a:bodyPr/>
          <a:lstStyle/>
          <a:p>
            <a:pPr marL="342900" lvl="1" indent="-342900">
              <a:lnSpc>
                <a:spcPct val="150000"/>
              </a:lnSpc>
              <a:spcBef>
                <a:spcPts val="0"/>
              </a:spcBef>
              <a:buClr>
                <a:schemeClr val="hlink"/>
              </a:buClr>
              <a:buFont typeface="Wingdings" panose="05000000000000000000" pitchFamily="2" charset="2"/>
              <a:buChar char="v"/>
            </a:pPr>
            <a:r>
              <a:rPr lang="zh-CN" altLang="zh-CN" b="1" dirty="0">
                <a:solidFill>
                  <a:schemeClr val="tx1">
                    <a:lumMod val="60000"/>
                    <a:lumOff val="40000"/>
                  </a:schemeClr>
                </a:solidFill>
                <a:latin typeface="+mn-lt"/>
              </a:rPr>
              <a:t>伪代码</a:t>
            </a:r>
            <a:r>
              <a:rPr lang="zh-CN" altLang="en-US" sz="2200" kern="105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200" dirty="0"/>
              <a:t>用介于自然语言和计算机语言之间的文字和符号来描述算法</a:t>
            </a:r>
            <a:endParaRPr lang="en-US" altLang="zh-CN" sz="2200" dirty="0"/>
          </a:p>
          <a:p>
            <a:pPr marL="342900" lvl="1" indent="-342900">
              <a:lnSpc>
                <a:spcPts val="3300"/>
              </a:lnSpc>
              <a:spcBef>
                <a:spcPts val="0"/>
              </a:spcBef>
              <a:buClr>
                <a:schemeClr val="hlink"/>
              </a:buClr>
              <a:buFont typeface="Wingdings" panose="05000000000000000000" pitchFamily="2" charset="2"/>
              <a:buChar char="Ø"/>
            </a:pPr>
            <a:r>
              <a:rPr lang="zh-CN" altLang="en-US" sz="2200" dirty="0"/>
              <a:t>优点：</a:t>
            </a:r>
            <a:r>
              <a:rPr lang="zh-CN" altLang="zh-CN" sz="2200" dirty="0"/>
              <a:t>书写简洁、结构清晰，便于向程序过渡</a:t>
            </a:r>
            <a:endParaRPr lang="en-US" altLang="zh-CN" sz="2200" dirty="0"/>
          </a:p>
          <a:p>
            <a:pPr marL="342900" lvl="1" indent="-342900">
              <a:lnSpc>
                <a:spcPts val="3300"/>
              </a:lnSpc>
              <a:spcBef>
                <a:spcPts val="0"/>
              </a:spcBef>
              <a:buClr>
                <a:schemeClr val="hlink"/>
              </a:buClr>
              <a:buFont typeface="Wingdings" panose="05000000000000000000" pitchFamily="2" charset="2"/>
              <a:buChar char="Ø"/>
            </a:pPr>
            <a:r>
              <a:rPr lang="zh-CN" altLang="en-US" sz="2200" dirty="0"/>
              <a:t>不足：</a:t>
            </a:r>
            <a:r>
              <a:rPr lang="zh-CN" altLang="zh-CN" sz="2200" dirty="0"/>
              <a:t>不够直观，不易排错</a:t>
            </a:r>
            <a:endParaRPr lang="en-US" altLang="zh-CN" sz="2200" dirty="0"/>
          </a:p>
          <a:p>
            <a:pPr marL="342900" lvl="1" indent="-342900">
              <a:lnSpc>
                <a:spcPct val="150000"/>
              </a:lnSpc>
              <a:spcBef>
                <a:spcPts val="0"/>
              </a:spcBef>
              <a:buClr>
                <a:schemeClr val="hlink"/>
              </a:buClr>
              <a:buFont typeface="Wingdings" panose="05000000000000000000" pitchFamily="2" charset="2"/>
              <a:buChar char="v"/>
            </a:pPr>
            <a:r>
              <a:rPr lang="zh-CN" altLang="zh-CN" sz="2200" dirty="0"/>
              <a:t>描述形式不</a:t>
            </a:r>
            <a:r>
              <a:rPr lang="zh-CN" altLang="en-US" sz="2200" dirty="0"/>
              <a:t>必</a:t>
            </a:r>
            <a:r>
              <a:rPr lang="zh-CN" altLang="zh-CN" sz="2200" dirty="0"/>
              <a:t>非常严格，</a:t>
            </a:r>
            <a:r>
              <a:rPr lang="zh-CN" altLang="zh-CN" sz="2400" dirty="0"/>
              <a:t>主要操作</a:t>
            </a:r>
            <a:r>
              <a:rPr lang="zh-CN" altLang="zh-CN" sz="2200" dirty="0"/>
              <a:t>：</a:t>
            </a:r>
          </a:p>
          <a:p>
            <a:pPr marL="685800" algn="just">
              <a:lnSpc>
                <a:spcPts val="3000"/>
              </a:lnSpc>
              <a:spcBef>
                <a:spcPts val="0"/>
              </a:spcBef>
              <a:spcAft>
                <a:spcPts val="0"/>
              </a:spcAft>
              <a:buFont typeface="Wingdings" panose="05000000000000000000" pitchFamily="2" charset="2"/>
              <a:buChar char="l"/>
            </a:pPr>
            <a:r>
              <a:rPr lang="zh-CN" altLang="zh-CN" sz="2200" dirty="0">
                <a:latin typeface="Arial" panose="020B0604020202020204" pitchFamily="34" charset="0"/>
              </a:rPr>
              <a:t>算术运算符：＋、－、＊、／、</a:t>
            </a:r>
            <a:r>
              <a:rPr lang="en-US" altLang="zh-CN" sz="2200" dirty="0">
                <a:latin typeface="Arial" panose="020B0604020202020204" pitchFamily="34" charset="0"/>
              </a:rPr>
              <a:t>mod</a:t>
            </a:r>
            <a:r>
              <a:rPr lang="zh-CN" altLang="zh-CN" sz="2200" dirty="0">
                <a:latin typeface="Arial" panose="020B0604020202020204" pitchFamily="34" charset="0"/>
              </a:rPr>
              <a:t>、</a:t>
            </a:r>
            <a:r>
              <a:rPr lang="en-US" altLang="zh-CN" sz="2200" dirty="0">
                <a:latin typeface="Arial" panose="020B0604020202020204" pitchFamily="34" charset="0"/>
              </a:rPr>
              <a:t>^</a:t>
            </a:r>
            <a:endParaRPr lang="zh-CN" altLang="zh-CN" sz="2200" dirty="0">
              <a:latin typeface="Arial" panose="020B0604020202020204" pitchFamily="34" charset="0"/>
            </a:endParaRPr>
          </a:p>
          <a:p>
            <a:pPr marL="685800" algn="just">
              <a:lnSpc>
                <a:spcPts val="3000"/>
              </a:lnSpc>
              <a:spcBef>
                <a:spcPts val="0"/>
              </a:spcBef>
              <a:spcAft>
                <a:spcPts val="0"/>
              </a:spcAft>
              <a:buFont typeface="Wingdings" panose="05000000000000000000" pitchFamily="2" charset="2"/>
              <a:buChar char="l"/>
            </a:pPr>
            <a:r>
              <a:rPr lang="zh-CN" altLang="zh-CN" sz="2200" dirty="0">
                <a:latin typeface="Arial" panose="020B0604020202020204" pitchFamily="34" charset="0"/>
              </a:rPr>
              <a:t>关系运算符：＝、≠、</a:t>
            </a:r>
            <a:r>
              <a:rPr lang="en-US" altLang="zh-CN" sz="2200" dirty="0">
                <a:latin typeface="Arial" panose="020B0604020202020204" pitchFamily="34" charset="0"/>
              </a:rPr>
              <a:t>&lt;</a:t>
            </a:r>
            <a:r>
              <a:rPr lang="zh-CN" altLang="zh-CN" sz="2200" dirty="0">
                <a:latin typeface="Arial" panose="020B0604020202020204" pitchFamily="34" charset="0"/>
              </a:rPr>
              <a:t>、</a:t>
            </a:r>
            <a:r>
              <a:rPr lang="en-US" altLang="zh-CN" sz="2200" dirty="0">
                <a:latin typeface="Arial" panose="020B0604020202020204" pitchFamily="34" charset="0"/>
              </a:rPr>
              <a:t>&gt;</a:t>
            </a:r>
            <a:r>
              <a:rPr lang="zh-CN" altLang="zh-CN" sz="2200" dirty="0">
                <a:latin typeface="Arial" panose="020B0604020202020204" pitchFamily="34" charset="0"/>
              </a:rPr>
              <a:t>、≤、≥</a:t>
            </a:r>
          </a:p>
          <a:p>
            <a:pPr marL="685800" algn="just">
              <a:lnSpc>
                <a:spcPts val="3000"/>
              </a:lnSpc>
              <a:spcBef>
                <a:spcPts val="0"/>
              </a:spcBef>
              <a:spcAft>
                <a:spcPts val="0"/>
              </a:spcAft>
              <a:buFont typeface="Wingdings" panose="05000000000000000000" pitchFamily="2" charset="2"/>
              <a:buChar char="l"/>
            </a:pPr>
            <a:r>
              <a:rPr lang="zh-CN" altLang="zh-CN" sz="2200" dirty="0">
                <a:latin typeface="Arial" panose="020B0604020202020204" pitchFamily="34" charset="0"/>
              </a:rPr>
              <a:t>逻辑运算符：</a:t>
            </a:r>
            <a:r>
              <a:rPr lang="en-US" altLang="zh-CN" sz="2200" dirty="0">
                <a:latin typeface="Arial" panose="020B0604020202020204" pitchFamily="34" charset="0"/>
              </a:rPr>
              <a:t>and</a:t>
            </a:r>
            <a:r>
              <a:rPr lang="zh-CN" altLang="zh-CN" sz="2200" dirty="0">
                <a:latin typeface="Arial" panose="020B0604020202020204" pitchFamily="34" charset="0"/>
              </a:rPr>
              <a:t>、</a:t>
            </a:r>
            <a:r>
              <a:rPr lang="en-US" altLang="zh-CN" sz="2200" dirty="0">
                <a:latin typeface="Arial" panose="020B0604020202020204" pitchFamily="34" charset="0"/>
              </a:rPr>
              <a:t>or</a:t>
            </a:r>
            <a:r>
              <a:rPr lang="zh-CN" altLang="zh-CN" sz="2200" dirty="0">
                <a:latin typeface="Arial" panose="020B0604020202020204" pitchFamily="34" charset="0"/>
              </a:rPr>
              <a:t>、</a:t>
            </a:r>
            <a:r>
              <a:rPr lang="en-US" altLang="zh-CN" sz="2200" dirty="0">
                <a:latin typeface="Arial" panose="020B0604020202020204" pitchFamily="34" charset="0"/>
              </a:rPr>
              <a:t>not</a:t>
            </a:r>
            <a:endParaRPr lang="zh-CN" altLang="zh-CN" sz="2200" dirty="0">
              <a:latin typeface="Arial" panose="020B0604020202020204" pitchFamily="34" charset="0"/>
            </a:endParaRPr>
          </a:p>
          <a:p>
            <a:pPr marL="685800" algn="just">
              <a:lnSpc>
                <a:spcPts val="3000"/>
              </a:lnSpc>
              <a:spcBef>
                <a:spcPts val="0"/>
              </a:spcBef>
              <a:spcAft>
                <a:spcPts val="0"/>
              </a:spcAft>
              <a:buFont typeface="Wingdings" panose="05000000000000000000" pitchFamily="2" charset="2"/>
              <a:buChar char="l"/>
            </a:pPr>
            <a:r>
              <a:rPr lang="zh-CN" altLang="zh-CN" sz="2200" dirty="0">
                <a:latin typeface="Arial" panose="020B0604020202020204" pitchFamily="34" charset="0"/>
              </a:rPr>
              <a:t>输入</a:t>
            </a:r>
            <a:r>
              <a:rPr lang="en-US" altLang="zh-CN" sz="2200" dirty="0">
                <a:latin typeface="Arial" panose="020B0604020202020204" pitchFamily="34" charset="0"/>
              </a:rPr>
              <a:t> / </a:t>
            </a:r>
            <a:r>
              <a:rPr lang="zh-CN" altLang="zh-CN" sz="2200" dirty="0">
                <a:latin typeface="Arial" panose="020B0604020202020204" pitchFamily="34" charset="0"/>
              </a:rPr>
              <a:t>输出：</a:t>
            </a:r>
            <a:r>
              <a:rPr lang="en-US" altLang="zh-CN" sz="2200" dirty="0">
                <a:latin typeface="Arial" panose="020B0604020202020204" pitchFamily="34" charset="0"/>
              </a:rPr>
              <a:t>input</a:t>
            </a:r>
            <a:r>
              <a:rPr lang="zh-CN" altLang="zh-CN" sz="2200" dirty="0">
                <a:latin typeface="Arial" panose="020B0604020202020204" pitchFamily="34" charset="0"/>
              </a:rPr>
              <a:t>、</a:t>
            </a:r>
            <a:r>
              <a:rPr lang="en-US" altLang="zh-CN" sz="2200" dirty="0">
                <a:latin typeface="Arial" panose="020B0604020202020204" pitchFamily="34" charset="0"/>
              </a:rPr>
              <a:t>output</a:t>
            </a:r>
            <a:endParaRPr lang="zh-CN" altLang="zh-CN" sz="2200" dirty="0">
              <a:latin typeface="Arial" panose="020B0604020202020204" pitchFamily="34" charset="0"/>
            </a:endParaRPr>
          </a:p>
          <a:p>
            <a:pPr marL="685800" algn="just">
              <a:lnSpc>
                <a:spcPts val="3000"/>
              </a:lnSpc>
              <a:spcBef>
                <a:spcPts val="0"/>
              </a:spcBef>
              <a:spcAft>
                <a:spcPts val="0"/>
              </a:spcAft>
              <a:buFont typeface="Wingdings" panose="05000000000000000000" pitchFamily="2" charset="2"/>
              <a:buChar char="l"/>
            </a:pPr>
            <a:r>
              <a:rPr lang="zh-CN" altLang="zh-CN" sz="2200" dirty="0">
                <a:latin typeface="Arial" panose="020B0604020202020204" pitchFamily="34" charset="0"/>
              </a:rPr>
              <a:t>赋值：</a:t>
            </a:r>
            <a:r>
              <a:rPr lang="zh-CN" altLang="en-US" sz="2200" dirty="0">
                <a:latin typeface="Arial" panose="020B0604020202020204" pitchFamily="34" charset="0"/>
              </a:rPr>
              <a:t> </a:t>
            </a:r>
            <a:r>
              <a:rPr lang="zh-CN" altLang="zh-CN" sz="2200" dirty="0">
                <a:latin typeface="Arial" panose="020B0604020202020204" pitchFamily="34" charset="0"/>
              </a:rPr>
              <a:t>←或者</a:t>
            </a:r>
            <a:r>
              <a:rPr lang="en-US" altLang="zh-CN" sz="2200" dirty="0">
                <a:latin typeface="Arial" panose="020B0604020202020204" pitchFamily="34" charset="0"/>
              </a:rPr>
              <a:t> </a:t>
            </a:r>
            <a:r>
              <a:rPr lang="zh-CN" altLang="zh-CN" sz="2200" dirty="0">
                <a:latin typeface="Arial" panose="020B0604020202020204" pitchFamily="34" charset="0"/>
              </a:rPr>
              <a:t>＝</a:t>
            </a:r>
            <a:endParaRPr lang="en-US" altLang="zh-CN" sz="2200" dirty="0">
              <a:latin typeface="Arial" panose="020B0604020202020204" pitchFamily="34" charset="0"/>
            </a:endParaRPr>
          </a:p>
          <a:p>
            <a:pPr marL="342900" lvl="1" indent="-342900">
              <a:lnSpc>
                <a:spcPct val="150000"/>
              </a:lnSpc>
              <a:spcBef>
                <a:spcPts val="0"/>
              </a:spcBef>
              <a:buClr>
                <a:schemeClr val="hlink"/>
              </a:buClr>
              <a:buFont typeface="Wingdings" panose="05000000000000000000" pitchFamily="2" charset="2"/>
              <a:buChar char="v"/>
            </a:pPr>
            <a:r>
              <a:rPr lang="zh-CN" altLang="zh-CN" sz="2400" dirty="0"/>
              <a:t>表示三种控制结构</a:t>
            </a:r>
            <a:r>
              <a:rPr lang="zh-CN" altLang="en-US" sz="2200" kern="105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200" kern="1050"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a:lnSpc>
                <a:spcPct val="150000"/>
              </a:lnSpc>
              <a:spcBef>
                <a:spcPts val="0"/>
              </a:spcBef>
              <a:buClr>
                <a:schemeClr val="hlink"/>
              </a:buClr>
              <a:buFont typeface="Wingdings" panose="05000000000000000000" pitchFamily="2" charset="2"/>
              <a:buChar char="v"/>
            </a:pPr>
            <a:endParaRPr lang="zh-CN" altLang="zh-CN" sz="1800" kern="1050" dirty="0">
              <a:effectLst/>
              <a:latin typeface="Times New Roman" panose="02020603050405020304" pitchFamily="18" charset="0"/>
              <a:ea typeface="宋体" panose="02010600030101010101" pitchFamily="2" charset="-122"/>
            </a:endParaRPr>
          </a:p>
          <a:p>
            <a:pPr marL="342900" lvl="1" indent="-342900">
              <a:lnSpc>
                <a:spcPct val="150000"/>
              </a:lnSpc>
              <a:spcBef>
                <a:spcPts val="0"/>
              </a:spcBef>
              <a:buClr>
                <a:schemeClr val="hlink"/>
              </a:buClr>
              <a:buFont typeface="Wingdings" panose="05000000000000000000" pitchFamily="2" charset="2"/>
              <a:buChar char="v"/>
            </a:pPr>
            <a:endParaRPr lang="en-US" altLang="zh-CN" sz="2200" kern="105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pPr>
            <a:endParaRPr lang="en-US" altLang="zh-CN" sz="3000" b="1"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97</a:t>
            </a:fld>
            <a:endParaRPr lang="en-US" altLang="zh-CN"/>
          </a:p>
        </p:txBody>
      </p:sp>
      <p:pic>
        <p:nvPicPr>
          <p:cNvPr id="7170" name="图片 16">
            <a:extLst>
              <a:ext uri="{FF2B5EF4-FFF2-40B4-BE49-F238E27FC236}">
                <a16:creationId xmlns:a16="http://schemas.microsoft.com/office/drawing/2014/main" xmlns="" id="{D24674C2-C54B-4D47-B509-62C113F223B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784" t="20633" r="35852" b="47575"/>
          <a:stretch>
            <a:fillRect/>
          </a:stretch>
        </p:blipFill>
        <p:spPr bwMode="auto">
          <a:xfrm>
            <a:off x="4511824" y="4396732"/>
            <a:ext cx="6624736" cy="230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7">
            <a:extLst>
              <a:ext uri="{FF2B5EF4-FFF2-40B4-BE49-F238E27FC236}">
                <a16:creationId xmlns:a16="http://schemas.microsoft.com/office/drawing/2014/main" xmlns="" id="{4413AF9C-CE7B-4BC1-909B-F03890FA9A21}"/>
              </a:ext>
            </a:extLst>
          </p:cNvPr>
          <p:cNvSpPr>
            <a:spLocks/>
          </p:cNvSpPr>
          <p:nvPr/>
        </p:nvSpPr>
        <p:spPr bwMode="gray">
          <a:xfrm rot="10800000">
            <a:off x="3914801" y="5311779"/>
            <a:ext cx="720081" cy="47964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Tree>
    <p:extLst>
      <p:ext uri="{BB962C8B-B14F-4D97-AF65-F5344CB8AC3E}">
        <p14:creationId xmlns:p14="http://schemas.microsoft.com/office/powerpoint/2010/main" val="36110230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rmAutofit fontScale="90000"/>
          </a:bodyPr>
          <a:lstStyle/>
          <a:p>
            <a:r>
              <a:rPr lang="zh-CN" altLang="zh-CN" dirty="0"/>
              <a:t>算法的表示</a:t>
            </a:r>
            <a:r>
              <a:rPr lang="en-US" altLang="zh-CN" dirty="0"/>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伪代码</a:t>
            </a:r>
          </a:p>
        </p:txBody>
      </p:sp>
      <p:sp>
        <p:nvSpPr>
          <p:cNvPr id="90115" name="Rectangle 3"/>
          <p:cNvSpPr>
            <a:spLocks noGrp="1" noChangeArrowheads="1"/>
          </p:cNvSpPr>
          <p:nvPr>
            <p:ph idx="1"/>
          </p:nvPr>
        </p:nvSpPr>
        <p:spPr>
          <a:xfrm>
            <a:off x="623392" y="1772816"/>
            <a:ext cx="7056784" cy="3999952"/>
          </a:xfrm>
        </p:spPr>
        <p:txBody>
          <a:bodyPr/>
          <a:lstStyle/>
          <a:p>
            <a:pPr marL="685800" algn="just">
              <a:lnSpc>
                <a:spcPct val="150000"/>
              </a:lnSpc>
              <a:spcBef>
                <a:spcPts val="0"/>
              </a:spcBef>
              <a:spcAft>
                <a:spcPts val="0"/>
              </a:spcAft>
              <a:buFont typeface="Wingdings" panose="05000000000000000000" pitchFamily="2" charset="2"/>
              <a:buChar char="l"/>
            </a:pPr>
            <a:r>
              <a:rPr lang="zh-CN" altLang="zh-CN" sz="2400" dirty="0">
                <a:latin typeface="Arial" panose="020B0604020202020204" pitchFamily="34" charset="0"/>
              </a:rPr>
              <a:t>分析</a:t>
            </a:r>
            <a:r>
              <a:rPr lang="zh-CN" altLang="zh-CN" sz="2200" kern="105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200" dirty="0">
                <a:latin typeface="Arial" panose="020B0604020202020204" pitchFamily="34" charset="0"/>
              </a:rPr>
              <a:t>系列数相加利用循环实现。从</a:t>
            </a:r>
            <a:r>
              <a:rPr lang="en-US" altLang="zh-CN" sz="2200" dirty="0">
                <a:latin typeface="Arial" panose="020B0604020202020204" pitchFamily="34" charset="0"/>
              </a:rPr>
              <a:t>1</a:t>
            </a:r>
            <a:r>
              <a:rPr lang="zh-CN" altLang="zh-CN" sz="2200" dirty="0">
                <a:latin typeface="Arial" panose="020B0604020202020204" pitchFamily="34" charset="0"/>
              </a:rPr>
              <a:t>开始，逐项依次累加。</a:t>
            </a:r>
          </a:p>
          <a:p>
            <a:pPr indent="0" algn="just">
              <a:lnSpc>
                <a:spcPct val="150000"/>
              </a:lnSpc>
              <a:spcBef>
                <a:spcPts val="0"/>
              </a:spcBef>
              <a:spcAft>
                <a:spcPts val="0"/>
              </a:spcAft>
              <a:buNone/>
            </a:pPr>
            <a:r>
              <a:rPr lang="zh-CN" altLang="zh-CN" sz="2200" dirty="0">
                <a:latin typeface="Arial" panose="020B0604020202020204" pitchFamily="34" charset="0"/>
              </a:rPr>
              <a:t>①</a:t>
            </a:r>
            <a:r>
              <a:rPr lang="en-US" altLang="zh-CN" sz="2200" dirty="0">
                <a:latin typeface="Arial" panose="020B0604020202020204" pitchFamily="34" charset="0"/>
              </a:rPr>
              <a:t> </a:t>
            </a:r>
            <a:r>
              <a:rPr lang="zh-CN" altLang="zh-CN" sz="2200" dirty="0">
                <a:latin typeface="Arial" panose="020B0604020202020204" pitchFamily="34" charset="0"/>
              </a:rPr>
              <a:t>输入：系列要加数变量</a:t>
            </a:r>
            <a:r>
              <a:rPr lang="en-US" altLang="zh-CN" sz="2200" dirty="0" err="1">
                <a:latin typeface="Arial" panose="020B0604020202020204" pitchFamily="34" charset="0"/>
              </a:rPr>
              <a:t>i</a:t>
            </a:r>
            <a:r>
              <a:rPr lang="zh-CN" altLang="zh-CN" sz="2200" dirty="0">
                <a:latin typeface="Arial" panose="020B0604020202020204" pitchFamily="34" charset="0"/>
              </a:rPr>
              <a:t>表示，</a:t>
            </a:r>
            <a:r>
              <a:rPr lang="en-US" altLang="zh-CN" sz="2200" dirty="0" err="1">
                <a:latin typeface="Arial" panose="020B0604020202020204" pitchFamily="34" charset="0"/>
              </a:rPr>
              <a:t>i</a:t>
            </a:r>
            <a:r>
              <a:rPr lang="zh-CN" altLang="zh-CN" sz="2200" dirty="0">
                <a:latin typeface="Arial" panose="020B0604020202020204" pitchFamily="34" charset="0"/>
              </a:rPr>
              <a:t>从</a:t>
            </a:r>
            <a:r>
              <a:rPr lang="en-US" altLang="zh-CN" sz="2200" dirty="0">
                <a:latin typeface="Arial" panose="020B0604020202020204" pitchFamily="34" charset="0"/>
              </a:rPr>
              <a:t>1~n</a:t>
            </a:r>
            <a:r>
              <a:rPr lang="zh-CN" altLang="zh-CN" sz="2200" dirty="0">
                <a:latin typeface="Arial" panose="020B0604020202020204" pitchFamily="34" charset="0"/>
              </a:rPr>
              <a:t>，</a:t>
            </a:r>
            <a:r>
              <a:rPr lang="en-US" altLang="zh-CN" sz="2200" dirty="0">
                <a:latin typeface="Arial" panose="020B0604020202020204" pitchFamily="34" charset="0"/>
              </a:rPr>
              <a:t>n</a:t>
            </a:r>
            <a:r>
              <a:rPr lang="zh-CN" altLang="zh-CN" sz="2200" dirty="0">
                <a:latin typeface="Arial" panose="020B0604020202020204" pitchFamily="34" charset="0"/>
              </a:rPr>
              <a:t>输入给定</a:t>
            </a:r>
            <a:endParaRPr lang="en-US" altLang="zh-CN" sz="2200" dirty="0">
              <a:latin typeface="Arial" panose="020B0604020202020204" pitchFamily="34" charset="0"/>
            </a:endParaRPr>
          </a:p>
          <a:p>
            <a:pPr indent="0" algn="just">
              <a:lnSpc>
                <a:spcPct val="150000"/>
              </a:lnSpc>
              <a:spcBef>
                <a:spcPts val="0"/>
              </a:spcBef>
              <a:spcAft>
                <a:spcPts val="0"/>
              </a:spcAft>
              <a:buNone/>
            </a:pPr>
            <a:r>
              <a:rPr lang="zh-CN" altLang="zh-CN" sz="2200" dirty="0">
                <a:latin typeface="Arial" panose="020B0604020202020204" pitchFamily="34" charset="0"/>
              </a:rPr>
              <a:t>②</a:t>
            </a:r>
            <a:r>
              <a:rPr lang="en-US" altLang="zh-CN" sz="2200" dirty="0">
                <a:latin typeface="Arial" panose="020B0604020202020204" pitchFamily="34" charset="0"/>
              </a:rPr>
              <a:t> </a:t>
            </a:r>
            <a:r>
              <a:rPr lang="zh-CN" altLang="zh-CN" sz="2200" dirty="0">
                <a:latin typeface="Arial" panose="020B0604020202020204" pitchFamily="34" charset="0"/>
              </a:rPr>
              <a:t>处理：利用循环依次累加。累加和</a:t>
            </a:r>
            <a:r>
              <a:rPr lang="en-US" altLang="zh-CN" sz="2200" dirty="0">
                <a:latin typeface="Arial" panose="020B0604020202020204" pitchFamily="34" charset="0"/>
              </a:rPr>
              <a:t>sum</a:t>
            </a:r>
            <a:r>
              <a:rPr lang="zh-CN" altLang="zh-CN" sz="2200" dirty="0">
                <a:latin typeface="Arial" panose="020B0604020202020204" pitchFamily="34" charset="0"/>
              </a:rPr>
              <a:t>变量表示，初始值为</a:t>
            </a:r>
            <a:r>
              <a:rPr lang="en-US" altLang="zh-CN" sz="2200" dirty="0">
                <a:latin typeface="Arial" panose="020B0604020202020204" pitchFamily="34" charset="0"/>
              </a:rPr>
              <a:t>0</a:t>
            </a:r>
          </a:p>
          <a:p>
            <a:pPr indent="0" algn="just">
              <a:lnSpc>
                <a:spcPct val="150000"/>
              </a:lnSpc>
              <a:spcBef>
                <a:spcPts val="0"/>
              </a:spcBef>
              <a:spcAft>
                <a:spcPts val="0"/>
              </a:spcAft>
              <a:buNone/>
            </a:pPr>
            <a:r>
              <a:rPr lang="zh-CN" altLang="zh-CN" sz="2200" dirty="0">
                <a:latin typeface="Arial" panose="020B0604020202020204" pitchFamily="34" charset="0"/>
              </a:rPr>
              <a:t>③</a:t>
            </a:r>
            <a:r>
              <a:rPr lang="en-US" altLang="zh-CN" sz="2200" dirty="0">
                <a:latin typeface="Arial" panose="020B0604020202020204" pitchFamily="34" charset="0"/>
              </a:rPr>
              <a:t> </a:t>
            </a:r>
            <a:r>
              <a:rPr lang="zh-CN" altLang="zh-CN" sz="2200" dirty="0">
                <a:latin typeface="Arial" panose="020B0604020202020204" pitchFamily="34" charset="0"/>
              </a:rPr>
              <a:t>输出：最终累加结果</a:t>
            </a:r>
            <a:r>
              <a:rPr lang="en-US" altLang="zh-CN" sz="2200" dirty="0">
                <a:latin typeface="Arial" panose="020B0604020202020204" pitchFamily="34" charset="0"/>
              </a:rPr>
              <a:t>sum</a:t>
            </a:r>
            <a:endParaRPr lang="zh-CN" altLang="zh-CN" sz="2200" dirty="0">
              <a:latin typeface="Arial" panose="020B0604020202020204" pitchFamily="34" charset="0"/>
            </a:endParaRPr>
          </a:p>
          <a:p>
            <a:pPr marL="685800" algn="just">
              <a:lnSpc>
                <a:spcPct val="150000"/>
              </a:lnSpc>
              <a:spcBef>
                <a:spcPts val="0"/>
              </a:spcBef>
              <a:spcAft>
                <a:spcPts val="0"/>
              </a:spcAft>
              <a:buFont typeface="Wingdings" panose="05000000000000000000" pitchFamily="2" charset="2"/>
              <a:buChar char="l"/>
            </a:pPr>
            <a:r>
              <a:rPr lang="zh-CN" altLang="en-US" sz="2400" dirty="0">
                <a:latin typeface="Arial" panose="020B0604020202020204" pitchFamily="34" charset="0"/>
              </a:rPr>
              <a:t>算法</a:t>
            </a:r>
            <a:r>
              <a:rPr lang="zh-CN" altLang="zh-CN" sz="2400" dirty="0">
                <a:latin typeface="Arial" panose="020B0604020202020204" pitchFamily="34" charset="0"/>
              </a:rPr>
              <a:t>伪代码</a:t>
            </a:r>
            <a:r>
              <a:rPr lang="zh-CN" altLang="en-US" sz="2400" dirty="0">
                <a:latin typeface="Arial" panose="020B0604020202020204" pitchFamily="34" charset="0"/>
              </a:rPr>
              <a:t>表示</a:t>
            </a:r>
            <a:r>
              <a:rPr lang="zh-CN" altLang="zh-CN" sz="2400" kern="105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kern="1050" dirty="0">
              <a:latin typeface="Times New Roman" panose="02020603050405020304" pitchFamily="18" charset="0"/>
              <a:ea typeface="宋体" panose="02010600030101010101" pitchFamily="2" charset="-122"/>
              <a:cs typeface="Times New Roman" panose="02020603050405020304" pitchFamily="18" charset="0"/>
            </a:endParaRPr>
          </a:p>
          <a:p>
            <a:pPr marL="342900" lvl="1" indent="-342900">
              <a:lnSpc>
                <a:spcPct val="150000"/>
              </a:lnSpc>
              <a:spcBef>
                <a:spcPts val="0"/>
              </a:spcBef>
              <a:buClr>
                <a:schemeClr val="hlink"/>
              </a:buClr>
              <a:buFont typeface="Wingdings" panose="05000000000000000000" pitchFamily="2" charset="2"/>
              <a:buChar char="v"/>
            </a:pPr>
            <a:endParaRPr lang="zh-CN" altLang="zh-CN" sz="1800" kern="1050" dirty="0">
              <a:effectLst/>
              <a:latin typeface="Times New Roman" panose="02020603050405020304" pitchFamily="18" charset="0"/>
              <a:ea typeface="宋体" panose="02010600030101010101" pitchFamily="2" charset="-122"/>
            </a:endParaRPr>
          </a:p>
          <a:p>
            <a:pPr marL="342900" lvl="1" indent="-342900">
              <a:lnSpc>
                <a:spcPct val="150000"/>
              </a:lnSpc>
              <a:spcBef>
                <a:spcPts val="0"/>
              </a:spcBef>
              <a:buClr>
                <a:schemeClr val="hlink"/>
              </a:buClr>
              <a:buFont typeface="Wingdings" panose="05000000000000000000" pitchFamily="2" charset="2"/>
              <a:buChar char="v"/>
            </a:pPr>
            <a:endParaRPr lang="en-US" altLang="zh-CN" sz="2200" kern="105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pPr>
            <a:endParaRPr lang="en-US" altLang="zh-CN" sz="3000" b="1"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98</a:t>
            </a:fld>
            <a:endParaRPr lang="en-US" altLang="zh-CN"/>
          </a:p>
        </p:txBody>
      </p:sp>
      <p:pic>
        <p:nvPicPr>
          <p:cNvPr id="6" name="图片 5">
            <a:extLst>
              <a:ext uri="{FF2B5EF4-FFF2-40B4-BE49-F238E27FC236}">
                <a16:creationId xmlns:a16="http://schemas.microsoft.com/office/drawing/2014/main" xmlns="" id="{C9188FF9-CDDE-4209-967A-4541A48E7B8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r="4833"/>
          <a:stretch/>
        </p:blipFill>
        <p:spPr>
          <a:xfrm>
            <a:off x="7872189" y="1962755"/>
            <a:ext cx="3249906" cy="3844914"/>
          </a:xfrm>
          <a:prstGeom prst="rect">
            <a:avLst/>
          </a:prstGeom>
        </p:spPr>
      </p:pic>
      <p:sp>
        <p:nvSpPr>
          <p:cNvPr id="7" name="Rectangle 3">
            <a:extLst>
              <a:ext uri="{FF2B5EF4-FFF2-40B4-BE49-F238E27FC236}">
                <a16:creationId xmlns:a16="http://schemas.microsoft.com/office/drawing/2014/main" xmlns="" id="{D9700A96-1FBA-47DE-9C66-209C49DBE98D}"/>
              </a:ext>
            </a:extLst>
          </p:cNvPr>
          <p:cNvSpPr txBox="1">
            <a:spLocks noChangeArrowheads="1"/>
          </p:cNvSpPr>
          <p:nvPr/>
        </p:nvSpPr>
        <p:spPr bwMode="auto">
          <a:xfrm>
            <a:off x="412913" y="1050331"/>
            <a:ext cx="10009111" cy="826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32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8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4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4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lnSpc>
                <a:spcPct val="150000"/>
              </a:lnSpc>
              <a:spcBef>
                <a:spcPts val="0"/>
              </a:spcBef>
              <a:spcAft>
                <a:spcPts val="0"/>
              </a:spcAft>
              <a:buFont typeface="Wingdings" panose="05000000000000000000" pitchFamily="2" charset="2"/>
              <a:buNone/>
            </a:pPr>
            <a:r>
              <a:rPr lang="en-US" altLang="zh-CN" sz="2400" dirty="0">
                <a:latin typeface="Arial" panose="020B0604020202020204" pitchFamily="34" charset="0"/>
              </a:rPr>
              <a:t>【</a:t>
            </a:r>
            <a:r>
              <a:rPr lang="zh-CN" altLang="zh-CN" sz="2400" dirty="0">
                <a:latin typeface="Arial" panose="020B0604020202020204" pitchFamily="34" charset="0"/>
              </a:rPr>
              <a:t>例</a:t>
            </a:r>
            <a:r>
              <a:rPr lang="en-US" altLang="zh-CN" sz="2400" dirty="0">
                <a:latin typeface="Arial" panose="020B0604020202020204" pitchFamily="34" charset="0"/>
              </a:rPr>
              <a:t>4】</a:t>
            </a:r>
            <a:r>
              <a:rPr lang="zh-CN" altLang="zh-CN" sz="2400" dirty="0">
                <a:latin typeface="Arial" panose="020B0604020202020204" pitchFamily="34" charset="0"/>
              </a:rPr>
              <a:t>用伪代码描述，求</a:t>
            </a:r>
            <a:r>
              <a:rPr lang="en-US" altLang="zh-CN" sz="2400" dirty="0">
                <a:latin typeface="Arial" panose="020B0604020202020204" pitchFamily="34" charset="0"/>
              </a:rPr>
              <a:t>1+2+3+</a:t>
            </a:r>
            <a:r>
              <a:rPr lang="zh-CN" altLang="zh-CN" sz="2400" dirty="0">
                <a:latin typeface="Arial" panose="020B0604020202020204" pitchFamily="34" charset="0"/>
              </a:rPr>
              <a:t>…</a:t>
            </a:r>
            <a:r>
              <a:rPr lang="en-US" altLang="zh-CN" sz="2400" dirty="0">
                <a:latin typeface="Arial" panose="020B0604020202020204" pitchFamily="34" charset="0"/>
              </a:rPr>
              <a:t>+n</a:t>
            </a:r>
            <a:r>
              <a:rPr lang="zh-CN" altLang="zh-CN" sz="2400" dirty="0">
                <a:latin typeface="Arial" panose="020B0604020202020204" pitchFamily="34" charset="0"/>
              </a:rPr>
              <a:t>累加和的算法</a:t>
            </a:r>
            <a:endParaRPr lang="en-US" altLang="zh-CN" sz="2400" dirty="0"/>
          </a:p>
          <a:p>
            <a:pPr>
              <a:lnSpc>
                <a:spcPct val="150000"/>
              </a:lnSpc>
              <a:spcBef>
                <a:spcPts val="0"/>
              </a:spcBef>
            </a:pPr>
            <a:endParaRPr lang="en-US" altLang="zh-CN" sz="2400" dirty="0">
              <a:latin typeface="Arial" panose="020B0604020202020204" pitchFamily="34" charset="0"/>
            </a:endParaRPr>
          </a:p>
        </p:txBody>
      </p:sp>
      <p:sp>
        <p:nvSpPr>
          <p:cNvPr id="8" name="Freeform 7">
            <a:extLst>
              <a:ext uri="{FF2B5EF4-FFF2-40B4-BE49-F238E27FC236}">
                <a16:creationId xmlns:a16="http://schemas.microsoft.com/office/drawing/2014/main" xmlns="" id="{95FE475C-8EB9-4069-9174-34E726195C6D}"/>
              </a:ext>
            </a:extLst>
          </p:cNvPr>
          <p:cNvSpPr>
            <a:spLocks/>
          </p:cNvSpPr>
          <p:nvPr/>
        </p:nvSpPr>
        <p:spPr bwMode="gray">
          <a:xfrm rot="10800000">
            <a:off x="4267170" y="4965583"/>
            <a:ext cx="820718" cy="47964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Tree>
    <p:extLst>
      <p:ext uri="{BB962C8B-B14F-4D97-AF65-F5344CB8AC3E}">
        <p14:creationId xmlns:p14="http://schemas.microsoft.com/office/powerpoint/2010/main" val="27532069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87488" y="87217"/>
            <a:ext cx="8151652" cy="563563"/>
          </a:xfrm>
        </p:spPr>
        <p:txBody>
          <a:bodyPr>
            <a:normAutofit fontScale="90000"/>
          </a:bodyPr>
          <a:lstStyle/>
          <a:p>
            <a:r>
              <a:rPr lang="zh-CN" altLang="zh-CN" dirty="0"/>
              <a:t>算法的表示</a:t>
            </a:r>
            <a:r>
              <a:rPr lang="en-US" altLang="zh-CN" dirty="0"/>
              <a:t>——</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流程图</a:t>
            </a:r>
          </a:p>
        </p:txBody>
      </p:sp>
      <p:sp>
        <p:nvSpPr>
          <p:cNvPr id="90115" name="Rectangle 3"/>
          <p:cNvSpPr>
            <a:spLocks noGrp="1" noChangeArrowheads="1"/>
          </p:cNvSpPr>
          <p:nvPr>
            <p:ph idx="1"/>
          </p:nvPr>
        </p:nvSpPr>
        <p:spPr>
          <a:xfrm>
            <a:off x="738778" y="1177709"/>
            <a:ext cx="4824536" cy="2314349"/>
          </a:xfrm>
        </p:spPr>
        <p:txBody>
          <a:bodyPr/>
          <a:lstStyle/>
          <a:p>
            <a:pPr marL="342900" lvl="1" indent="-342900">
              <a:lnSpc>
                <a:spcPct val="150000"/>
              </a:lnSpc>
              <a:spcBef>
                <a:spcPts val="0"/>
              </a:spcBef>
              <a:buClr>
                <a:schemeClr val="hlink"/>
              </a:buClr>
              <a:buFont typeface="Wingdings" panose="05000000000000000000" pitchFamily="2" charset="2"/>
              <a:buChar char="v"/>
            </a:pPr>
            <a:r>
              <a:rPr lang="zh-CN" altLang="zh-CN" b="1" dirty="0">
                <a:solidFill>
                  <a:schemeClr val="tx1">
                    <a:lumMod val="60000"/>
                    <a:lumOff val="40000"/>
                  </a:schemeClr>
                </a:solidFill>
                <a:latin typeface="+mn-lt"/>
              </a:rPr>
              <a:t>流程图</a:t>
            </a:r>
            <a:r>
              <a:rPr lang="zh-CN" altLang="en-US" sz="2200" kern="105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400" dirty="0"/>
              <a:t>使用图形框和流程线</a:t>
            </a:r>
            <a:r>
              <a:rPr lang="zh-CN" altLang="en-US" sz="2400" dirty="0"/>
              <a:t>表示</a:t>
            </a:r>
            <a:r>
              <a:rPr lang="zh-CN" altLang="zh-CN" sz="2400" dirty="0"/>
              <a:t>各种操作和执行走向</a:t>
            </a:r>
            <a:endParaRPr lang="en-US" altLang="zh-CN" sz="2400" dirty="0"/>
          </a:p>
          <a:p>
            <a:pPr marL="342900" lvl="1" indent="-342900">
              <a:lnSpc>
                <a:spcPts val="3300"/>
              </a:lnSpc>
              <a:spcBef>
                <a:spcPts val="0"/>
              </a:spcBef>
              <a:buClr>
                <a:schemeClr val="hlink"/>
              </a:buClr>
              <a:buFont typeface="Wingdings" panose="05000000000000000000" pitchFamily="2" charset="2"/>
              <a:buChar char="Ø"/>
            </a:pPr>
            <a:r>
              <a:rPr lang="zh-CN" altLang="en-US" sz="2200" dirty="0"/>
              <a:t>优点：</a:t>
            </a:r>
            <a:r>
              <a:rPr lang="zh-CN" altLang="zh-CN" sz="2200" dirty="0"/>
              <a:t>形象直观，易于理解</a:t>
            </a:r>
            <a:endParaRPr lang="en-US" altLang="zh-CN" sz="2200" dirty="0"/>
          </a:p>
          <a:p>
            <a:pPr marL="342900" lvl="1" indent="-342900">
              <a:lnSpc>
                <a:spcPts val="3300"/>
              </a:lnSpc>
              <a:spcBef>
                <a:spcPts val="0"/>
              </a:spcBef>
              <a:buClr>
                <a:schemeClr val="hlink"/>
              </a:buClr>
              <a:buFont typeface="Wingdings" panose="05000000000000000000" pitchFamily="2" charset="2"/>
              <a:buChar char="Ø"/>
            </a:pPr>
            <a:r>
              <a:rPr lang="zh-CN" altLang="en-US" sz="2200" dirty="0"/>
              <a:t>不足：</a:t>
            </a:r>
            <a:r>
              <a:rPr lang="zh-CN" altLang="zh-CN" sz="2200" dirty="0"/>
              <a:t>复杂问题不便绘制</a:t>
            </a:r>
            <a:r>
              <a:rPr lang="zh-CN" altLang="en-US" sz="2200" dirty="0"/>
              <a:t>和修改</a:t>
            </a:r>
            <a:endParaRPr lang="zh-CN" altLang="zh-CN" sz="2200" dirty="0"/>
          </a:p>
          <a:p>
            <a:pPr marL="342900" lvl="1" indent="-342900">
              <a:lnSpc>
                <a:spcPct val="150000"/>
              </a:lnSpc>
              <a:spcBef>
                <a:spcPts val="0"/>
              </a:spcBef>
              <a:buClr>
                <a:schemeClr val="hlink"/>
              </a:buClr>
              <a:buFont typeface="Wingdings" panose="05000000000000000000" pitchFamily="2" charset="2"/>
              <a:buChar char="v"/>
            </a:pPr>
            <a:endParaRPr lang="en-US" altLang="zh-CN" sz="2200" kern="105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spcBef>
                <a:spcPts val="0"/>
              </a:spcBef>
            </a:pPr>
            <a:endParaRPr lang="en-US" altLang="zh-CN" sz="3000" b="1"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99</a:t>
            </a:fld>
            <a:endParaRPr lang="en-US" altLang="zh-CN"/>
          </a:p>
        </p:txBody>
      </p:sp>
      <p:pic>
        <p:nvPicPr>
          <p:cNvPr id="8194" name="图片 1">
            <a:extLst>
              <a:ext uri="{FF2B5EF4-FFF2-40B4-BE49-F238E27FC236}">
                <a16:creationId xmlns:a16="http://schemas.microsoft.com/office/drawing/2014/main" xmlns="" id="{23DBBE9F-3BEF-406A-926A-741D2D208A23}"/>
              </a:ext>
            </a:extLst>
          </p:cNvPr>
          <p:cNvPicPr>
            <a:picLocks noChangeAspect="1" noChangeArrowheads="1"/>
          </p:cNvPicPr>
          <p:nvPr/>
        </p:nvPicPr>
        <p:blipFill rotWithShape="1">
          <a:blip r:embed="rId2">
            <a:clrChange>
              <a:clrFrom>
                <a:srgbClr val="F3FFFF"/>
              </a:clrFrom>
              <a:clrTo>
                <a:srgbClr val="F3FFFF">
                  <a:alpha val="0"/>
                </a:srgbClr>
              </a:clrTo>
            </a:clrChange>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l="9240" t="8834" r="20233" b="27560"/>
          <a:stretch/>
        </p:blipFill>
        <p:spPr bwMode="auto">
          <a:xfrm>
            <a:off x="5822767" y="980728"/>
            <a:ext cx="5804018" cy="3316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4">
            <a:extLst>
              <a:ext uri="{FF2B5EF4-FFF2-40B4-BE49-F238E27FC236}">
                <a16:creationId xmlns:a16="http://schemas.microsoft.com/office/drawing/2014/main" xmlns="" id="{2DC5FBAD-F821-4E75-88E6-909D9D787338}"/>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3104" t="19534" r="13406" b="21751"/>
          <a:stretch>
            <a:fillRect/>
          </a:stretch>
        </p:blipFill>
        <p:spPr bwMode="auto">
          <a:xfrm>
            <a:off x="601591" y="3808309"/>
            <a:ext cx="5558330" cy="2577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0544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955,&quot;width&quot;:1005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21d245f-4f8e-41b9-9fb6-b6ee48239c80}"/>
</p:tagLst>
</file>

<file path=ppt/theme/theme1.xml><?xml version="1.0" encoding="utf-8"?>
<a:theme xmlns:a="http://schemas.openxmlformats.org/drawingml/2006/main" name="主题1">
  <a:themeElements>
    <a:clrScheme name="sample 3">
      <a:dk1>
        <a:srgbClr val="335338"/>
      </a:dk1>
      <a:lt1>
        <a:srgbClr val="D7E4BE"/>
      </a:lt1>
      <a:dk2>
        <a:srgbClr val="000066"/>
      </a:dk2>
      <a:lt2>
        <a:srgbClr val="B2B2B2"/>
      </a:lt2>
      <a:accent1>
        <a:srgbClr val="2F86B1"/>
      </a:accent1>
      <a:accent2>
        <a:srgbClr val="D2761A"/>
      </a:accent2>
      <a:accent3>
        <a:srgbClr val="E8EFDB"/>
      </a:accent3>
      <a:accent4>
        <a:srgbClr val="2A462E"/>
      </a:accent4>
      <a:accent5>
        <a:srgbClr val="ADC3D5"/>
      </a:accent5>
      <a:accent6>
        <a:srgbClr val="BE6A16"/>
      </a:accent6>
      <a:hlink>
        <a:srgbClr val="368463"/>
      </a:hlink>
      <a:folHlink>
        <a:srgbClr val="481ECE"/>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ample 1">
        <a:dk1>
          <a:srgbClr val="1A3E86"/>
        </a:dk1>
        <a:lt1>
          <a:srgbClr val="C1CFDD"/>
        </a:lt1>
        <a:dk2>
          <a:srgbClr val="000000"/>
        </a:dk2>
        <a:lt2>
          <a:srgbClr val="B2B2B2"/>
        </a:lt2>
        <a:accent1>
          <a:srgbClr val="4AAAC0"/>
        </a:accent1>
        <a:accent2>
          <a:srgbClr val="6600FF"/>
        </a:accent2>
        <a:accent3>
          <a:srgbClr val="DDE4EB"/>
        </a:accent3>
        <a:accent4>
          <a:srgbClr val="143472"/>
        </a:accent4>
        <a:accent5>
          <a:srgbClr val="B1D2DC"/>
        </a:accent5>
        <a:accent6>
          <a:srgbClr val="5C00E7"/>
        </a:accent6>
        <a:hlink>
          <a:srgbClr val="006699"/>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2B166E"/>
        </a:dk1>
        <a:lt1>
          <a:srgbClr val="AADBFC"/>
        </a:lt1>
        <a:dk2>
          <a:srgbClr val="003366"/>
        </a:dk2>
        <a:lt2>
          <a:srgbClr val="B2B2B2"/>
        </a:lt2>
        <a:accent1>
          <a:srgbClr val="19B17B"/>
        </a:accent1>
        <a:accent2>
          <a:srgbClr val="E57B1B"/>
        </a:accent2>
        <a:accent3>
          <a:srgbClr val="D2EAFD"/>
        </a:accent3>
        <a:accent4>
          <a:srgbClr val="23115D"/>
        </a:accent4>
        <a:accent5>
          <a:srgbClr val="ABD5BF"/>
        </a:accent5>
        <a:accent6>
          <a:srgbClr val="CF6F17"/>
        </a:accent6>
        <a:hlink>
          <a:srgbClr val="0066CC"/>
        </a:hlink>
        <a:folHlink>
          <a:srgbClr val="8C71B9"/>
        </a:folHlink>
      </a:clrScheme>
      <a:clrMap bg1="lt1" tx1="dk1" bg2="lt2" tx2="dk2" accent1="accent1" accent2="accent2" accent3="accent3" accent4="accent4" accent5="accent5" accent6="accent6" hlink="hlink" folHlink="folHlink"/>
    </a:extraClrScheme>
    <a:extraClrScheme>
      <a:clrScheme name="sample 3">
        <a:dk1>
          <a:srgbClr val="335338"/>
        </a:dk1>
        <a:lt1>
          <a:srgbClr val="D7E4BE"/>
        </a:lt1>
        <a:dk2>
          <a:srgbClr val="000066"/>
        </a:dk2>
        <a:lt2>
          <a:srgbClr val="B2B2B2"/>
        </a:lt2>
        <a:accent1>
          <a:srgbClr val="2F86B1"/>
        </a:accent1>
        <a:accent2>
          <a:srgbClr val="D2761A"/>
        </a:accent2>
        <a:accent3>
          <a:srgbClr val="E8EFDB"/>
        </a:accent3>
        <a:accent4>
          <a:srgbClr val="2A462E"/>
        </a:accent4>
        <a:accent5>
          <a:srgbClr val="ADC3D5"/>
        </a:accent5>
        <a:accent6>
          <a:srgbClr val="BE6A16"/>
        </a:accent6>
        <a:hlink>
          <a:srgbClr val="368463"/>
        </a:hlink>
        <a:folHlink>
          <a:srgbClr val="481EC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3455</TotalTime>
  <Words>11829</Words>
  <Application>Microsoft Office PowerPoint</Application>
  <PresentationFormat>自定义</PresentationFormat>
  <Paragraphs>1460</Paragraphs>
  <Slides>163</Slides>
  <Notes>18</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163</vt:i4>
      </vt:variant>
    </vt:vector>
  </HeadingPairs>
  <TitlesOfParts>
    <vt:vector size="169" baseType="lpstr">
      <vt:lpstr>主题1</vt:lpstr>
      <vt:lpstr>Microsoft Equation 2.0</vt:lpstr>
      <vt:lpstr>Equation</vt:lpstr>
      <vt:lpstr>图片</vt:lpstr>
      <vt:lpstr>文档</vt:lpstr>
      <vt:lpstr>剪辑</vt:lpstr>
      <vt:lpstr>信息技术基础复习要点</vt:lpstr>
      <vt:lpstr>PowerPoint 演示文稿</vt:lpstr>
      <vt:lpstr>PowerPoint 演示文稿</vt:lpstr>
      <vt:lpstr>第1章  计算机系统</vt:lpstr>
      <vt:lpstr>PowerPoint 演示文稿</vt:lpstr>
      <vt:lpstr>PowerPoint 演示文稿</vt:lpstr>
      <vt:lpstr>PowerPoint 演示文稿</vt:lpstr>
      <vt:lpstr>电子计算机的发展</vt:lpstr>
      <vt:lpstr>电子计算机的发展</vt:lpstr>
      <vt:lpstr>电子计算机的发展</vt:lpstr>
      <vt:lpstr>PowerPoint 演示文稿</vt:lpstr>
      <vt:lpstr>PowerPoint 演示文稿</vt:lpstr>
      <vt:lpstr>PowerPoint 演示文稿</vt:lpstr>
      <vt:lpstr>PowerPoint 演示文稿</vt:lpstr>
      <vt:lpstr>1.2.1 存储器分类—内存</vt:lpstr>
      <vt:lpstr>PowerPoint 演示文稿</vt:lpstr>
      <vt:lpstr>PowerPoint 演示文稿</vt:lpstr>
      <vt:lpstr>1.2.3 外存的分类</vt:lpstr>
      <vt:lpstr>1.2.4 输入设备</vt:lpstr>
      <vt:lpstr>1.2.5 输出设备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第2章  软件系统</vt:lpstr>
      <vt:lpstr>2.1.1 操作系统概述</vt:lpstr>
      <vt:lpstr>2.1  操作系统基础</vt:lpstr>
      <vt:lpstr>2.1  操作系统基础</vt:lpstr>
      <vt:lpstr>2.1  操作系统基础</vt:lpstr>
      <vt:lpstr>操作系统的分类</vt:lpstr>
      <vt:lpstr>操作系统的分类</vt:lpstr>
      <vt:lpstr>2.1  操作系统基础</vt:lpstr>
      <vt:lpstr>2.2  操作系统的功能-设备管理</vt:lpstr>
      <vt:lpstr>2.2  操作系统的功能-存储管理</vt:lpstr>
      <vt:lpstr>操作系统的功能</vt:lpstr>
      <vt:lpstr>2.2  操作系统的功能-文件管理</vt:lpstr>
      <vt:lpstr>第3章 数据的表示与存储</vt:lpstr>
      <vt:lpstr>3.1 数据在计算机中的表示</vt:lpstr>
      <vt:lpstr>3.1 计算机中常见数制</vt:lpstr>
      <vt:lpstr>3.1 数据在计算机中的表示——数制的表示</vt:lpstr>
      <vt:lpstr>数制表示</vt:lpstr>
      <vt:lpstr>3.1.2 二进制</vt:lpstr>
      <vt:lpstr>3.1.3 二进制数的算术运算</vt:lpstr>
      <vt:lpstr>3.1.4 进制的转换——转换成十进制</vt:lpstr>
      <vt:lpstr>十进制转成其他进制——整数部分</vt:lpstr>
      <vt:lpstr>十进制转成其他进制——小数部分</vt:lpstr>
      <vt:lpstr>二进制数↔八进制数(十六进制)</vt:lpstr>
      <vt:lpstr>二进制数↔八进制数(十六进制)</vt:lpstr>
      <vt:lpstr>八进制数↔十六进制</vt:lpstr>
      <vt:lpstr>计算机中数值数据表示</vt:lpstr>
      <vt:lpstr>不同数值的原码、反码和补码</vt:lpstr>
      <vt:lpstr>二进制运算（补码）</vt:lpstr>
      <vt:lpstr>二进制运算（补码）</vt:lpstr>
      <vt:lpstr>补码 • 引入的思路</vt:lpstr>
      <vt:lpstr>浮点数表示</vt:lpstr>
      <vt:lpstr>不同类型数据的编码</vt:lpstr>
      <vt:lpstr>数据存储与转换</vt:lpstr>
      <vt:lpstr>3.2.1 ASCII编码</vt:lpstr>
      <vt:lpstr>PowerPoint 演示文稿</vt:lpstr>
      <vt:lpstr>3.2.2 汉字的编码</vt:lpstr>
      <vt:lpstr>GB2312汉字编码字符集</vt:lpstr>
      <vt:lpstr>GB2312汉字的编码</vt:lpstr>
      <vt:lpstr>汉字字形码-点阵汉字</vt:lpstr>
      <vt:lpstr>汉字字形码-矢量汉字</vt:lpstr>
      <vt:lpstr>3.3 多媒体数据的表示</vt:lpstr>
      <vt:lpstr>3.3.1  图形与图像</vt:lpstr>
      <vt:lpstr>3.3.1  图形与图像</vt:lpstr>
      <vt:lpstr>3.3 多媒体数据的表示</vt:lpstr>
      <vt:lpstr>数字（取样）图像的组成</vt:lpstr>
      <vt:lpstr>例1：黑白图像的表示</vt:lpstr>
      <vt:lpstr>例2：灰度图像的表示</vt:lpstr>
      <vt:lpstr>例3：彩色图像的表示</vt:lpstr>
      <vt:lpstr>数字（取样）图像的主要参数</vt:lpstr>
      <vt:lpstr>数字图像的数据量</vt:lpstr>
      <vt:lpstr>数字图像的常用文件格式</vt:lpstr>
      <vt:lpstr>小结:图像与图形的比较</vt:lpstr>
      <vt:lpstr>数字波形声音的表示及其参数</vt:lpstr>
      <vt:lpstr>模拟音频的数字化</vt:lpstr>
      <vt:lpstr>模拟音频的数字化</vt:lpstr>
      <vt:lpstr>数字波形声音的表示及其参数</vt:lpstr>
      <vt:lpstr>数字波形声音码率的计算</vt:lpstr>
      <vt:lpstr>音频文件格式</vt:lpstr>
      <vt:lpstr>简答题</vt:lpstr>
      <vt:lpstr>3.3.3  视频</vt:lpstr>
      <vt:lpstr>目前流行的数字视频编码标准</vt:lpstr>
      <vt:lpstr>数据存储分类</vt:lpstr>
      <vt:lpstr>第5章  算法基础</vt:lpstr>
      <vt:lpstr>5.1  算法的概念——什么是算法</vt:lpstr>
      <vt:lpstr>算法的概念——算法定义及特性</vt:lpstr>
      <vt:lpstr>算法的概念——算法要素</vt:lpstr>
      <vt:lpstr>5.2  算法的表示</vt:lpstr>
      <vt:lpstr>算法的表示——自然语言</vt:lpstr>
      <vt:lpstr>算法的表示——伪代码</vt:lpstr>
      <vt:lpstr>算法的表示——伪代码</vt:lpstr>
      <vt:lpstr>算法的表示——流程图</vt:lpstr>
      <vt:lpstr>算法的表示——流程图</vt:lpstr>
      <vt:lpstr>5.3 常用的基本算法</vt:lpstr>
      <vt:lpstr>迭代法（Iteration）</vt:lpstr>
      <vt:lpstr>递归法（Recursion）</vt:lpstr>
      <vt:lpstr>蛮力法（Brute force）</vt:lpstr>
      <vt:lpstr>排序算法</vt:lpstr>
      <vt:lpstr>选择排序（Selection Sort）</vt:lpstr>
      <vt:lpstr>冒泡排序（Bubble Sort）</vt:lpstr>
      <vt:lpstr>查找算法</vt:lpstr>
      <vt:lpstr>顺序查找（Sequential Search）</vt:lpstr>
      <vt:lpstr>二分查找（Binary Search）</vt:lpstr>
      <vt:lpstr>二分查找（Binary Search）</vt:lpstr>
      <vt:lpstr>第7章  互联网技术及应用</vt:lpstr>
      <vt:lpstr>7.1  网络基础</vt:lpstr>
      <vt:lpstr>网络的分类——按网络覆盖范围分类</vt:lpstr>
      <vt:lpstr>网络的分类——按网络拓扑结构分类</vt:lpstr>
      <vt:lpstr>网络的分类——按服务模式分类</vt:lpstr>
      <vt:lpstr>7.2  Internet基础</vt:lpstr>
      <vt:lpstr>TCP/IP</vt:lpstr>
      <vt:lpstr>TCP/IP层次结构</vt:lpstr>
      <vt:lpstr>TCP/IP层次结构</vt:lpstr>
      <vt:lpstr>MAC地址</vt:lpstr>
      <vt:lpstr>TCP/IP层次结构</vt:lpstr>
      <vt:lpstr>IP地址</vt:lpstr>
      <vt:lpstr>      TCP传输控制协议_传输层主要协议</vt:lpstr>
      <vt:lpstr>常用应用层协议</vt:lpstr>
      <vt:lpstr>DNS服务</vt:lpstr>
      <vt:lpstr>常见的顶级域名</vt:lpstr>
      <vt:lpstr>7.3  互联网新技术</vt:lpstr>
      <vt:lpstr>物联网概念</vt:lpstr>
      <vt:lpstr>物联网体系架构</vt:lpstr>
      <vt:lpstr>物联网关键技术</vt:lpstr>
      <vt:lpstr>物联网关键技术</vt:lpstr>
      <vt:lpstr>物联网的应用</vt:lpstr>
      <vt:lpstr>云计算</vt:lpstr>
      <vt:lpstr>云计算的特点</vt:lpstr>
      <vt:lpstr>云计算的服务类型和服务层次</vt:lpstr>
      <vt:lpstr>云计算的应用</vt:lpstr>
      <vt:lpstr>大数据</vt:lpstr>
      <vt:lpstr>大数据的5V特征</vt:lpstr>
      <vt:lpstr>人工智能</vt:lpstr>
      <vt:lpstr>人工智能的发展历程</vt:lpstr>
      <vt:lpstr>人工智能的研究与应用领域</vt:lpstr>
      <vt:lpstr>(1) 机器学习</vt:lpstr>
      <vt:lpstr>(2) 自然语言处理</vt:lpstr>
      <vt:lpstr>(3) 专家系统</vt:lpstr>
      <vt:lpstr>(4) 计算机视觉</vt:lpstr>
      <vt:lpstr>(5) 生物特征识别</vt:lpstr>
      <vt:lpstr>(6) 人机交互</vt:lpstr>
      <vt:lpstr>(7) 虚拟现实/增强现实</vt:lpstr>
      <vt:lpstr>(8) 知识图谱</vt:lpstr>
      <vt:lpstr>(9) 机器人</vt:lpstr>
      <vt:lpstr>第8章  信息安全</vt:lpstr>
      <vt:lpstr>8.1.1 病毒</vt:lpstr>
      <vt:lpstr>PowerPoint 演示文稿</vt:lpstr>
      <vt:lpstr>8.1.3 防火墙</vt:lpstr>
      <vt:lpstr>8.1.3 防火墙的局限性</vt:lpstr>
      <vt:lpstr>8.3.1 数字签名</vt:lpstr>
      <vt:lpstr>8.3.2 数字签名过程和验证过程</vt:lpstr>
      <vt:lpstr>实例</vt:lpstr>
      <vt:lpstr>8.3.3 区块链</vt:lpstr>
      <vt:lpstr>8.3.3 区块链的作用和应用</vt:lpstr>
      <vt:lpstr>8.3.4 比特币</vt:lpstr>
      <vt:lpstr>预祝大家期末考试取得好成绩！</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刘小丽</dc:creator>
  <cp:lastModifiedBy>jing</cp:lastModifiedBy>
  <cp:revision>430</cp:revision>
  <dcterms:created xsi:type="dcterms:W3CDTF">2020-06-19T01:32:00Z</dcterms:created>
  <dcterms:modified xsi:type="dcterms:W3CDTF">2023-10-26T05:57:45Z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